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5" r:id="rId3"/>
    <p:sldId id="260" r:id="rId4"/>
    <p:sldId id="276" r:id="rId5"/>
    <p:sldId id="277" r:id="rId6"/>
    <p:sldId id="271" r:id="rId7"/>
    <p:sldId id="278" r:id="rId8"/>
    <p:sldId id="272" r:id="rId9"/>
    <p:sldId id="273" r:id="rId10"/>
    <p:sldId id="279" r:id="rId11"/>
    <p:sldId id="280" r:id="rId12"/>
    <p:sldId id="283" r:id="rId13"/>
    <p:sldId id="284" r:id="rId14"/>
    <p:sldId id="282" r:id="rId15"/>
    <p:sldId id="274" r:id="rId16"/>
  </p:sldIdLst>
  <p:sldSz cx="12192000" cy="6858000"/>
  <p:notesSz cx="7099300" cy="10234613"/>
  <p:custDataLst>
    <p:tags r:id="rId1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55"/>
    <a:srgbClr val="646567"/>
    <a:srgbClr val="4F81BD"/>
    <a:srgbClr val="4F8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2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26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3D792CB-A131-4C38-8D8F-A0C21C345013}" type="datetimeFigureOut">
              <a:rPr lang="de-DE" altLang="de-DE"/>
              <a:pPr>
                <a:defRPr/>
              </a:pPr>
              <a:t>29.09.23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3522EBB-4B09-486D-AA4E-D7C0594CCE0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F5A387AD-C4D4-4BC4-8834-95B33D9300CC}" type="datetimeFigureOut">
              <a:rPr lang="de-DE" altLang="de-DE"/>
              <a:pPr>
                <a:defRPr/>
              </a:pPr>
              <a:t>29.09.23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E508BE4-D02E-42BB-A66E-D0ADB4E31E7C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-1776413" y="479425"/>
            <a:ext cx="1576388" cy="1323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Institutslogo:</a:t>
            </a:r>
          </a:p>
          <a:p>
            <a:pPr eaLnBrk="1" hangingPunct="1">
              <a:buFontTx/>
              <a:buChar char="-"/>
              <a:defRPr/>
            </a:pPr>
            <a:r>
              <a:rPr lang="de-DE" altLang="de-DE" sz="1000"/>
              <a:t>Dateiformat: PNG in RGB</a:t>
            </a:r>
          </a:p>
          <a:p>
            <a:pPr eaLnBrk="1" hangingPunct="1">
              <a:buFontTx/>
              <a:buChar char="-"/>
              <a:defRPr/>
            </a:pPr>
            <a:r>
              <a:rPr lang="de-DE" altLang="de-DE" sz="1000"/>
              <a:t>Skalieren auf</a:t>
            </a:r>
          </a:p>
          <a:p>
            <a:pPr eaLnBrk="1" hangingPunct="1">
              <a:defRPr/>
            </a:pPr>
            <a:r>
              <a:rPr lang="de-DE" altLang="de-DE" sz="1000"/>
              <a:t>     Höhe: 2,26 cm</a:t>
            </a:r>
          </a:p>
          <a:p>
            <a:pPr eaLnBrk="1" hangingPunct="1">
              <a:defRPr/>
            </a:pPr>
            <a:r>
              <a:rPr lang="de-DE" altLang="de-DE" sz="1000"/>
              <a:t>     (Breite variiert je nach   </a:t>
            </a:r>
          </a:p>
          <a:p>
            <a:pPr eaLnBrk="1" hangingPunct="1">
              <a:defRPr/>
            </a:pPr>
            <a:r>
              <a:rPr lang="de-DE" altLang="de-DE" sz="1000"/>
              <a:t>     Schutzraum)</a:t>
            </a:r>
          </a:p>
        </p:txBody>
      </p:sp>
      <p:pic>
        <p:nvPicPr>
          <p:cNvPr id="8" name="Grafik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2" r="-1"/>
          <a:stretch/>
        </p:blipFill>
        <p:spPr bwMode="auto">
          <a:xfrm>
            <a:off x="10173708" y="6043613"/>
            <a:ext cx="180239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6846FFCF-AB2D-1866-9A10-CDE496FD46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69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AFE2789A-7A45-09F2-58E1-6C3E9AD279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58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7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 err="1">
                <a:solidFill>
                  <a:schemeClr val="tx2"/>
                </a:solidFill>
              </a:rPr>
              <a:t>Thank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you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for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your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attention</a:t>
            </a:r>
            <a:r>
              <a:rPr lang="de-DE" altLang="de-DE" sz="3200" b="1" dirty="0">
                <a:solidFill>
                  <a:schemeClr val="tx2"/>
                </a:solidFill>
              </a:rPr>
              <a:t>! 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Happy      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pic>
        <p:nvPicPr>
          <p:cNvPr id="4" name="Grafik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2"/>
          <a:stretch/>
        </p:blipFill>
        <p:spPr bwMode="auto">
          <a:xfrm>
            <a:off x="10096106" y="6043613"/>
            <a:ext cx="187999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343A926F-FC5D-A088-2BAB-48F2038E61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7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B3686-A695-5936-E08A-D561C04F0AA1}"/>
              </a:ext>
            </a:extLst>
          </p:cNvPr>
          <p:cNvSpPr txBox="1"/>
          <p:nvPr userDrawn="1"/>
        </p:nvSpPr>
        <p:spPr>
          <a:xfrm>
            <a:off x="1664208" y="2938490"/>
            <a:ext cx="111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3600" b="1" dirty="0">
                <a:solidFill>
                  <a:schemeClr val="tx2"/>
                </a:solidFill>
              </a:rPr>
              <a:t>🏃‍♂️</a:t>
            </a:r>
            <a:endParaRPr lang="en-DE" sz="3600" dirty="0"/>
          </a:p>
        </p:txBody>
      </p:sp>
    </p:spTree>
    <p:extLst>
      <p:ext uri="{BB962C8B-B14F-4D97-AF65-F5344CB8AC3E}">
        <p14:creationId xmlns:p14="http://schemas.microsoft.com/office/powerpoint/2010/main" val="309092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2"/>
          <a:stretch/>
        </p:blipFill>
        <p:spPr bwMode="auto">
          <a:xfrm>
            <a:off x="10133814" y="6043613"/>
            <a:ext cx="1842286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E9A24E76-08C7-AB44-0DDD-64A149A73C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65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srael's Technion university targeted with ransomware | Cybernews">
            <a:extLst>
              <a:ext uri="{FF2B5EF4-FFF2-40B4-BE49-F238E27FC236}">
                <a16:creationId xmlns:a16="http://schemas.microsoft.com/office/drawing/2014/main" id="{280DD3CA-453B-9BD4-FCCA-8416BD944AF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" b="33523"/>
          <a:stretch/>
        </p:blipFill>
        <p:spPr bwMode="auto">
          <a:xfrm>
            <a:off x="-263525" y="-109667"/>
            <a:ext cx="12559335" cy="446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3707" y="6043613"/>
            <a:ext cx="1779588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D63FBE9-DAA5-7192-EFF1-8DC6D682BC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58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5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0"/>
          <a:stretch/>
        </p:blipFill>
        <p:spPr bwMode="auto">
          <a:xfrm>
            <a:off x="10171522" y="6043613"/>
            <a:ext cx="180457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CA169E24-45C6-AA41-F4C3-5EB601BC0C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417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61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7"/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6" name="Grafik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3707" y="6043613"/>
            <a:ext cx="1779588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6910E751-00D2-3AA9-8B1A-3F883CDC1E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58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043FBE1D-2A3E-CCC4-5328-9DD713375C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58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1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17C930FD-3AB9-8E30-4934-5521279AE9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58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F4C50AB7-5FD4-395C-C9F7-77575D15C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58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81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CD152472-2641-835E-E893-599D42E52B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58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Ground </a:t>
            </a:r>
            <a:r>
              <a:rPr lang="de-DE" altLang="de-DE" sz="900" dirty="0" err="1">
                <a:solidFill>
                  <a:schemeClr val="tx2"/>
                </a:solidFill>
              </a:rPr>
              <a:t>reaction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force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metrics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are</a:t>
            </a:r>
            <a:r>
              <a:rPr lang="de-DE" altLang="de-DE" sz="900" dirty="0">
                <a:solidFill>
                  <a:schemeClr val="tx2"/>
                </a:solidFill>
              </a:rPr>
              <a:t> not </a:t>
            </a:r>
            <a:r>
              <a:rPr lang="de-DE" altLang="de-DE" sz="900" dirty="0" err="1">
                <a:solidFill>
                  <a:schemeClr val="tx2"/>
                </a:solidFill>
              </a:rPr>
              <a:t>strongly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correlated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with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tibial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bone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load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when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running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across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speeds</a:t>
            </a:r>
            <a:r>
              <a:rPr lang="de-DE" altLang="de-DE" sz="900" dirty="0">
                <a:solidFill>
                  <a:schemeClr val="tx2"/>
                </a:solidFill>
              </a:rPr>
              <a:t> and </a:t>
            </a:r>
            <a:r>
              <a:rPr lang="de-DE" altLang="de-DE" sz="900" dirty="0" err="1">
                <a:solidFill>
                  <a:schemeClr val="tx2"/>
                </a:solidFill>
              </a:rPr>
              <a:t>slopes</a:t>
            </a:r>
            <a:br>
              <a:rPr lang="de-DE" altLang="de-DE" sz="900" dirty="0">
                <a:solidFill>
                  <a:schemeClr val="tx2"/>
                </a:solidFill>
              </a:rPr>
            </a:br>
            <a:r>
              <a:rPr lang="de-DE" altLang="de-DE" sz="900" dirty="0">
                <a:solidFill>
                  <a:schemeClr val="tx2"/>
                </a:solidFill>
              </a:rPr>
              <a:t>Jan David Strehl |  Course Title |  Project </a:t>
            </a:r>
            <a:r>
              <a:rPr lang="de-DE" altLang="de-DE" sz="900" dirty="0" err="1">
                <a:solidFill>
                  <a:schemeClr val="tx2"/>
                </a:solidFill>
              </a:rPr>
              <a:t>Presentation</a:t>
            </a:r>
            <a:r>
              <a:rPr lang="de-DE" altLang="de-DE" sz="900" dirty="0">
                <a:solidFill>
                  <a:schemeClr val="tx2"/>
                </a:solidFill>
              </a:rPr>
              <a:t> | </a:t>
            </a:r>
            <a:r>
              <a:rPr lang="de-DE" altLang="de-DE" sz="900" baseline="0" dirty="0">
                <a:solidFill>
                  <a:schemeClr val="tx2"/>
                </a:solidFill>
              </a:rPr>
              <a:t> September 2023</a:t>
            </a:r>
            <a:endParaRPr lang="de-DE" altLang="de-DE" sz="9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1784350" y="5073650"/>
            <a:ext cx="16684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Fußzeile anpassen: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7ADC08-04DD-4693-9B21-F5ACB2050333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‹#›</a:t>
            </a:fld>
            <a:endParaRPr lang="de-DE" altLang="de-DE" sz="900">
              <a:solidFill>
                <a:schemeClr val="tx2"/>
              </a:solidFill>
            </a:endParaRPr>
          </a:p>
        </p:txBody>
      </p:sp>
      <p:pic>
        <p:nvPicPr>
          <p:cNvPr id="8" name="Grafik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73707" y="6043613"/>
            <a:ext cx="1779588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3B5C5EF4-6C90-5207-1DC7-90CC0E6D38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58" y="6075855"/>
            <a:ext cx="1666449" cy="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58" r:id="rId7"/>
    <p:sldLayoutId id="2147483865" r:id="rId8"/>
    <p:sldLayoutId id="2147483866" r:id="rId9"/>
    <p:sldLayoutId id="2147483859" r:id="rId10"/>
    <p:sldLayoutId id="2147483867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384175" y="4737100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GB" sz="1800" dirty="0">
                <a:effectLst/>
                <a:latin typeface="OpenSans"/>
              </a:rPr>
              <a:t>Ground reaction force metrics are not strongly correlated with tibial bone load when running across speeds and slopes: Implications for science, sport and wearable tech </a:t>
            </a:r>
            <a:endParaRPr lang="en-GB" sz="1100" dirty="0"/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4175" y="5230813"/>
            <a:ext cx="11483975" cy="81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de-DE" altLang="de-DE" sz="1600" dirty="0">
                <a:ea typeface="ＭＳ Ｐゴシック" panose="020B0600070205080204" pitchFamily="34" charset="-128"/>
              </a:rPr>
              <a:t>September 2023</a:t>
            </a:r>
          </a:p>
          <a:p>
            <a:pPr eaLnBrk="1" hangingPunct="1"/>
            <a:r>
              <a:rPr lang="de-DE" altLang="de-DE" sz="1600" dirty="0">
                <a:ea typeface="ＭＳ Ｐゴシック" panose="020B0600070205080204" pitchFamily="34" charset="-128"/>
              </a:rPr>
              <a:t>Jan David Strehl I  Course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99C90-9942-89DA-15AF-DA739FEF3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3722562" cy="4021200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575EF-6A3B-0783-F7E7-85247750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862B6-9246-15F4-66B7-6638DCCE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FCC74-D365-8469-BE6F-6125C14B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02" y="1777964"/>
            <a:ext cx="7772400" cy="38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ctrTitle"/>
          </p:nvPr>
        </p:nvSpPr>
        <p:spPr bwMode="auto">
          <a:xfrm>
            <a:off x="384175" y="2487613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Discussion</a:t>
            </a:r>
            <a:endParaRPr lang="de-DE" altLang="de-DE" dirty="0">
              <a:ea typeface="ＭＳ Ｐゴシック" panose="020B0600070205080204" pitchFamily="34" charset="-128"/>
            </a:endParaRPr>
          </a:p>
        </p:txBody>
      </p:sp>
      <p:sp>
        <p:nvSpPr>
          <p:cNvPr id="1433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4175" y="3197225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What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are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the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broader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implications</a:t>
            </a:r>
            <a:r>
              <a:rPr lang="de-DE" altLang="de-DE" dirty="0"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873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3C928-6EF0-AA9E-75A2-90EACB2AF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  <a:p>
            <a:r>
              <a:rPr lang="en-DE" dirty="0"/>
              <a:t>Additional factors (subject-sepcific bone modelling and intrinsic factors)</a:t>
            </a:r>
          </a:p>
          <a:p>
            <a:r>
              <a:rPr lang="en-GB" dirty="0"/>
              <a:t>N</a:t>
            </a:r>
            <a:r>
              <a:rPr lang="en-DE" dirty="0"/>
              <a:t>ot able to directly measure tibial bone loading</a:t>
            </a:r>
          </a:p>
          <a:p>
            <a:r>
              <a:rPr lang="en-GB" dirty="0"/>
              <a:t>O</a:t>
            </a:r>
            <a:r>
              <a:rPr lang="en-DE" dirty="0"/>
              <a:t>nly performed linea, univariate regression analysis</a:t>
            </a:r>
          </a:p>
          <a:p>
            <a:r>
              <a:rPr lang="en-GB" dirty="0"/>
              <a:t>O</a:t>
            </a:r>
            <a:r>
              <a:rPr lang="en-DE" dirty="0"/>
              <a:t>nly quantified tibial compression loads -&gt; (future) bendeing, shear, torsional loads</a:t>
            </a:r>
          </a:p>
          <a:p>
            <a:r>
              <a:rPr lang="en-DE" dirty="0"/>
              <a:t>Other internal structures (e.g. calcaneus bone, muscel and tendons) out of scope</a:t>
            </a:r>
          </a:p>
          <a:p>
            <a:endParaRPr lang="en-DE" dirty="0"/>
          </a:p>
          <a:p>
            <a:r>
              <a:rPr lang="en-DE" dirty="0"/>
              <a:t>Broader picture: Maybe GRF is a poor metric to understand loading of the vast majority of structures in the body?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C6EE6-9DD1-F974-ACE9-976F826B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Discussion of the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E0531-644E-2CBD-26E8-E75B086A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67131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3C928-6EF0-AA9E-75A2-90EACB2AF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GRF are widely researched. However, the is not clear relation to injury risk (e.g. tibial stress fracture)</a:t>
            </a:r>
          </a:p>
          <a:p>
            <a:r>
              <a:rPr lang="en-DE" dirty="0"/>
              <a:t>Sport science, training, product development and coaching is based on GRF hypothesis -&gt; wrong?!</a:t>
            </a:r>
          </a:p>
          <a:p>
            <a:r>
              <a:rPr lang="en-GB" dirty="0"/>
              <a:t>S</a:t>
            </a:r>
            <a:r>
              <a:rPr lang="en-DE" dirty="0"/>
              <a:t>upports that epidemicocal studies cannot find a correltation between impact and injuries</a:t>
            </a:r>
          </a:p>
          <a:p>
            <a:r>
              <a:rPr lang="en-DE" dirty="0"/>
              <a:t>“t</a:t>
            </a:r>
            <a:r>
              <a:rPr lang="en-GB" sz="1800" dirty="0">
                <a:effectLst/>
                <a:latin typeface="MinionPro"/>
              </a:rPr>
              <a:t>he impact loading is </a:t>
            </a:r>
            <a:r>
              <a:rPr lang="en-GB" sz="1800" i="1" dirty="0">
                <a:effectLst/>
                <a:latin typeface="MinionPro"/>
              </a:rPr>
              <a:t>the primary cause </a:t>
            </a:r>
            <a:r>
              <a:rPr lang="en-GB" sz="1800" dirty="0">
                <a:effectLst/>
                <a:latin typeface="MinionPro"/>
              </a:rPr>
              <a:t>of bone microdamage. To our knowledge, there is no evidence to support this assumption </a:t>
            </a:r>
            <a:r>
              <a:rPr lang="en-DE" sz="1800" dirty="0">
                <a:effectLst/>
                <a:latin typeface="MinionPro"/>
              </a:rPr>
              <a:t>“</a:t>
            </a:r>
          </a:p>
          <a:p>
            <a:r>
              <a:rPr lang="en-GB" dirty="0"/>
              <a:t>-&gt; most load is due to muscle contraction</a:t>
            </a:r>
          </a:p>
          <a:p>
            <a:endParaRPr lang="en-GB" dirty="0"/>
          </a:p>
          <a:p>
            <a:r>
              <a:rPr lang="en-GB" dirty="0"/>
              <a:t>Field </a:t>
            </a:r>
            <a:r>
              <a:rPr lang="en-GB" dirty="0" err="1"/>
              <a:t>woul</a:t>
            </a:r>
            <a:r>
              <a:rPr lang="en-GB" dirty="0"/>
              <a:t> </a:t>
            </a:r>
            <a:r>
              <a:rPr lang="en-GB" dirty="0" err="1"/>
              <a:t>dbenefit</a:t>
            </a:r>
            <a:r>
              <a:rPr lang="en-GB" dirty="0"/>
              <a:t> from </a:t>
            </a:r>
            <a:r>
              <a:rPr lang="en-GB" dirty="0" err="1"/>
              <a:t>ceal</a:t>
            </a:r>
            <a:r>
              <a:rPr lang="en-GB" dirty="0"/>
              <a:t> an </a:t>
            </a:r>
            <a:r>
              <a:rPr lang="en-GB" dirty="0" err="1"/>
              <a:t>dcareful</a:t>
            </a:r>
            <a:r>
              <a:rPr lang="en-GB" dirty="0"/>
              <a:t> reassessment and bone mechanics studies to </a:t>
            </a:r>
            <a:r>
              <a:rPr lang="en-GB" dirty="0" err="1"/>
              <a:t>appropriatey</a:t>
            </a:r>
            <a:r>
              <a:rPr lang="en-GB" dirty="0"/>
              <a:t> interpret the </a:t>
            </a:r>
            <a:r>
              <a:rPr lang="en-GB" dirty="0" err="1"/>
              <a:t>oversuse</a:t>
            </a:r>
            <a:r>
              <a:rPr lang="en-GB" dirty="0"/>
              <a:t> injury studies -&gt; mistakes in often cited paper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C6EE6-9DD1-F974-ACE9-976F826B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Discussion of the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E0531-644E-2CBD-26E8-E75B086A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Key implications related to scientific research</a:t>
            </a:r>
          </a:p>
        </p:txBody>
      </p:sp>
    </p:spTree>
    <p:extLst>
      <p:ext uri="{BB962C8B-B14F-4D97-AF65-F5344CB8AC3E}">
        <p14:creationId xmlns:p14="http://schemas.microsoft.com/office/powerpoint/2010/main" val="336122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3C928-6EF0-AA9E-75A2-90EACB2AF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6234" y="2684160"/>
            <a:ext cx="6251766" cy="1622664"/>
          </a:xfrm>
        </p:spPr>
        <p:txBody>
          <a:bodyPr/>
          <a:lstStyle/>
          <a:p>
            <a:pPr marL="215900" lvl="1" defTabSz="215900"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en-GB" dirty="0"/>
              <a:t>Open source python wrapper for c3d file format (link to a fancy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pPr marL="215900" lvl="1" defTabSz="215900"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en-GB" dirty="0"/>
              <a:t>Open source python implementation for typical GRF metrics and tibial load -&gt; plausibility with </a:t>
            </a:r>
            <a:r>
              <a:rPr lang="en-GB" dirty="0" err="1"/>
              <a:t>opensim</a:t>
            </a:r>
            <a:r>
              <a:rPr lang="en-GB" dirty="0"/>
              <a:t> -&gt; fancy?</a:t>
            </a:r>
          </a:p>
          <a:p>
            <a:pPr marL="215900" lvl="1" defTabSz="215900"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en-GB" dirty="0"/>
              <a:t>Open source python implementation for statistical </a:t>
            </a:r>
            <a:r>
              <a:rPr lang="en-GB" dirty="0" err="1"/>
              <a:t>calcualtions</a:t>
            </a:r>
            <a:r>
              <a:rPr lang="en-GB" dirty="0"/>
              <a:t> (maybe use other library here)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C6EE6-9DD1-F974-ACE9-976F826B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Reflection of my contributions</a:t>
            </a:r>
          </a:p>
        </p:txBody>
      </p:sp>
      <p:pic>
        <p:nvPicPr>
          <p:cNvPr id="15362" name="Picture 2" descr="Is there nothing or the word nothing is there. - Imgflip">
            <a:extLst>
              <a:ext uri="{FF2B5EF4-FFF2-40B4-BE49-F238E27FC236}">
                <a16:creationId xmlns:a16="http://schemas.microsoft.com/office/drawing/2014/main" id="{0D1CCCC3-5F6D-D083-E833-E4B1F3DC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0" y="1160244"/>
            <a:ext cx="5105400" cy="467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6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B3354F-20DC-FB0B-701B-D587DD66624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57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07B7E5-B3DD-723B-84B4-76E542B54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4021200"/>
          </a:xfrm>
        </p:spPr>
        <p:txBody>
          <a:bodyPr/>
          <a:lstStyle/>
          <a:p>
            <a:r>
              <a:rPr lang="en-DE" dirty="0"/>
              <a:t>15min goal time 7 slides a 2min</a:t>
            </a:r>
          </a:p>
          <a:p>
            <a:r>
              <a:rPr lang="en-DE" dirty="0"/>
              <a:t>Content</a:t>
            </a:r>
          </a:p>
          <a:p>
            <a:pPr lvl="1"/>
            <a:r>
              <a:rPr lang="en-DE" dirty="0"/>
              <a:t>Introduction</a:t>
            </a:r>
          </a:p>
          <a:p>
            <a:pPr lvl="2"/>
            <a:r>
              <a:rPr lang="en-DE" dirty="0"/>
              <a:t>Who and Why? </a:t>
            </a:r>
            <a:r>
              <a:rPr lang="en-DE" i="1" dirty="0"/>
              <a:t>1 slide</a:t>
            </a:r>
            <a:endParaRPr lang="en-DE" dirty="0"/>
          </a:p>
          <a:p>
            <a:pPr lvl="1"/>
            <a:r>
              <a:rPr lang="en-DE" dirty="0"/>
              <a:t>Experimental Setup using one person (video and results on one slide -&gt; make it fancy) </a:t>
            </a:r>
            <a:r>
              <a:rPr lang="en-DE" i="1" dirty="0"/>
              <a:t>2 slides</a:t>
            </a:r>
            <a:endParaRPr lang="en-DE" dirty="0"/>
          </a:p>
          <a:p>
            <a:pPr lvl="1"/>
            <a:r>
              <a:rPr lang="en-DE" dirty="0"/>
              <a:t>Main Results of paper </a:t>
            </a:r>
            <a:r>
              <a:rPr lang="en-DE" i="1" dirty="0"/>
              <a:t>2 slides</a:t>
            </a:r>
            <a:endParaRPr lang="en-DE" dirty="0"/>
          </a:p>
          <a:p>
            <a:pPr lvl="2"/>
            <a:r>
              <a:rPr lang="en-DE" dirty="0"/>
              <a:t>Increased GRF metrics are </a:t>
            </a:r>
            <a:r>
              <a:rPr lang="en-DE" b="1" dirty="0"/>
              <a:t>not </a:t>
            </a:r>
            <a:r>
              <a:rPr lang="en-DE" dirty="0"/>
              <a:t> correlated with increased bone loading or risk for tibial stress fractures</a:t>
            </a:r>
          </a:p>
          <a:p>
            <a:pPr lvl="2"/>
            <a:r>
              <a:rPr lang="en-DE" dirty="0"/>
              <a:t>Applications in science, sports and wearable decise are often flawed and highly mesleading</a:t>
            </a:r>
          </a:p>
          <a:p>
            <a:pPr lvl="1"/>
            <a:r>
              <a:rPr lang="en-DE" dirty="0"/>
              <a:t>My contribution / projekt </a:t>
            </a:r>
            <a:r>
              <a:rPr lang="en-DE" i="1" dirty="0"/>
              <a:t>2 slides</a:t>
            </a:r>
            <a:endParaRPr lang="en-DE" dirty="0"/>
          </a:p>
          <a:p>
            <a:pPr lvl="2"/>
            <a:r>
              <a:rPr lang="en-GB" dirty="0"/>
              <a:t>O</a:t>
            </a:r>
            <a:r>
              <a:rPr lang="en-DE" dirty="0"/>
              <a:t>pen source python wrapper for c3d file format (link to a fancy github)</a:t>
            </a:r>
          </a:p>
          <a:p>
            <a:pPr lvl="2"/>
            <a:r>
              <a:rPr lang="en-DE" dirty="0"/>
              <a:t>Open source python implementation for typical GRF metrics and tibial load -&gt; plausibility with opensim -&gt; fancy?</a:t>
            </a:r>
          </a:p>
          <a:p>
            <a:pPr lvl="2"/>
            <a:r>
              <a:rPr lang="en-DE" dirty="0"/>
              <a:t>Open source python implementation for statistical calcualtions (maybe use other library here)</a:t>
            </a:r>
          </a:p>
          <a:p>
            <a:pPr lvl="1"/>
            <a:r>
              <a:rPr lang="en-DE" dirty="0"/>
              <a:t>Conclusion &amp; Thank u!</a:t>
            </a:r>
          </a:p>
          <a:p>
            <a:pPr lvl="1"/>
            <a:endParaRPr lang="en-DE" dirty="0"/>
          </a:p>
          <a:p>
            <a:pPr lvl="2"/>
            <a:endParaRPr lang="en-DE" dirty="0"/>
          </a:p>
          <a:p>
            <a:pPr lvl="1"/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0B1DBF-DFF5-483D-F378-2F233840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3E7E-CC29-4D2D-E10D-E29218CE1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70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ctrTitle"/>
          </p:nvPr>
        </p:nvSpPr>
        <p:spPr bwMode="auto">
          <a:xfrm>
            <a:off x="384175" y="2487613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Introduction</a:t>
            </a:r>
            <a:endParaRPr lang="de-DE" altLang="de-DE" dirty="0">
              <a:ea typeface="ＭＳ Ｐゴシック" panose="020B0600070205080204" pitchFamily="34" charset="-128"/>
            </a:endParaRPr>
          </a:p>
        </p:txBody>
      </p:sp>
      <p:sp>
        <p:nvSpPr>
          <p:cNvPr id="1433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4175" y="3197225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Why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we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should</a:t>
            </a:r>
            <a:r>
              <a:rPr lang="de-DE" altLang="de-DE" dirty="0">
                <a:ea typeface="ＭＳ Ｐゴシック" panose="020B0600070205080204" pitchFamily="34" charset="-128"/>
              </a:rPr>
              <a:t> care </a:t>
            </a:r>
            <a:r>
              <a:rPr lang="de-DE" altLang="de-DE" dirty="0" err="1">
                <a:ea typeface="ＭＳ Ｐゴシック" panose="020B0600070205080204" pitchFamily="34" charset="-128"/>
              </a:rPr>
              <a:t>about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this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paper</a:t>
            </a:r>
            <a:r>
              <a:rPr lang="de-DE" altLang="de-DE" dirty="0">
                <a:ea typeface="ＭＳ Ｐゴシック" panose="020B0600070205080204" pitchFamily="34" charset="-128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8330FA-C5D5-B6F6-9327-823BEB9B2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983857"/>
            <a:ext cx="8185746" cy="4890286"/>
          </a:xfrm>
        </p:spPr>
        <p:txBody>
          <a:bodyPr/>
          <a:lstStyle/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r>
              <a:rPr lang="en-DE" dirty="0"/>
              <a:t>How can we effeciently measure (and predict) tibia pain?</a:t>
            </a:r>
          </a:p>
          <a:p>
            <a:pPr lvl="1"/>
            <a:r>
              <a:rPr lang="en-DE" dirty="0"/>
              <a:t>Comman approach is measuring the </a:t>
            </a:r>
            <a:r>
              <a:rPr lang="en-DE" b="1" dirty="0"/>
              <a:t>G</a:t>
            </a:r>
            <a:r>
              <a:rPr lang="en-DE" dirty="0"/>
              <a:t>round </a:t>
            </a:r>
            <a:r>
              <a:rPr lang="en-DE" b="1" dirty="0"/>
              <a:t>R</a:t>
            </a:r>
            <a:r>
              <a:rPr lang="en-DE" dirty="0"/>
              <a:t>eaction </a:t>
            </a:r>
            <a:r>
              <a:rPr lang="en-DE" b="1" dirty="0"/>
              <a:t>F</a:t>
            </a:r>
            <a:r>
              <a:rPr lang="en-DE" dirty="0"/>
              <a:t>orces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Paper studies the relation between GRF and tibia load – risk for tibial stress fractures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79D70-670A-7B68-F629-E3B3E808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and What?</a:t>
            </a:r>
          </a:p>
        </p:txBody>
      </p:sp>
      <p:pic>
        <p:nvPicPr>
          <p:cNvPr id="13314" name="Picture 2" descr="Shin Splints (for Teens) - Nemours KidsHealth">
            <a:extLst>
              <a:ext uri="{FF2B5EF4-FFF2-40B4-BE49-F238E27FC236}">
                <a16:creationId xmlns:a16="http://schemas.microsoft.com/office/drawing/2014/main" id="{9687EC29-628D-113D-4E02-3753F995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00" y="1537970"/>
            <a:ext cx="52705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A3CB472-F531-1B05-7A43-E07C3B6A0C02}"/>
              </a:ext>
            </a:extLst>
          </p:cNvPr>
          <p:cNvSpPr txBox="1">
            <a:spLocks/>
          </p:cNvSpPr>
          <p:nvPr/>
        </p:nvSpPr>
        <p:spPr>
          <a:xfrm>
            <a:off x="373038" y="983857"/>
            <a:ext cx="8185746" cy="4890286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DE" dirty="0"/>
              <a:t>Passionated runner with some times problems due to refusing legs</a:t>
            </a:r>
          </a:p>
          <a:p>
            <a:pPr lvl="1"/>
            <a:endParaRPr lang="en-DE" dirty="0"/>
          </a:p>
          <a:p>
            <a:endParaRPr lang="en-DE" dirty="0"/>
          </a:p>
        </p:txBody>
      </p:sp>
      <p:pic>
        <p:nvPicPr>
          <p:cNvPr id="11" name="Picture 10" descr="A person taking a selfie by a lake&#10;&#10;Description automatically generated">
            <a:extLst>
              <a:ext uri="{FF2B5EF4-FFF2-40B4-BE49-F238E27FC236}">
                <a16:creationId xmlns:a16="http://schemas.microsoft.com/office/drawing/2014/main" id="{7A9A6805-1D3F-EEB6-9F34-91D975DDB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5" t="3949" r="23554"/>
          <a:stretch/>
        </p:blipFill>
        <p:spPr>
          <a:xfrm>
            <a:off x="8800507" y="3675185"/>
            <a:ext cx="1686447" cy="2228664"/>
          </a:xfrm>
          <a:prstGeom prst="rect">
            <a:avLst/>
          </a:prstGeom>
        </p:spPr>
      </p:pic>
      <p:pic>
        <p:nvPicPr>
          <p:cNvPr id="13" name="Picture 12" descr="A person taking a selfie in front of a lighthouse&#10;&#10;Description automatically generated">
            <a:extLst>
              <a:ext uri="{FF2B5EF4-FFF2-40B4-BE49-F238E27FC236}">
                <a16:creationId xmlns:a16="http://schemas.microsoft.com/office/drawing/2014/main" id="{522715ED-E197-7CFE-376F-CD757BB7B4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9"/>
          <a:stretch/>
        </p:blipFill>
        <p:spPr>
          <a:xfrm>
            <a:off x="10140272" y="2787777"/>
            <a:ext cx="1686447" cy="3116072"/>
          </a:xfrm>
          <a:prstGeom prst="rect">
            <a:avLst/>
          </a:prstGeom>
        </p:spPr>
      </p:pic>
      <p:pic>
        <p:nvPicPr>
          <p:cNvPr id="17" name="Picture 16" descr="A group of people standing on a street&#10;&#10;Description automatically generated">
            <a:extLst>
              <a:ext uri="{FF2B5EF4-FFF2-40B4-BE49-F238E27FC236}">
                <a16:creationId xmlns:a16="http://schemas.microsoft.com/office/drawing/2014/main" id="{BF57505F-6A51-E4D3-96F4-BC427C0A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84601" y="1161633"/>
            <a:ext cx="2258024" cy="30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79D70-670A-7B68-F629-E3B3E808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and What?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10BEC-0D7A-937E-77E5-9A8EB84C4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8112096" cy="4172306"/>
          </a:xfrm>
        </p:spPr>
        <p:txBody>
          <a:bodyPr/>
          <a:lstStyle/>
          <a:p>
            <a:r>
              <a:rPr lang="en-DE" dirty="0"/>
              <a:t>Bone stress due to </a:t>
            </a:r>
          </a:p>
          <a:p>
            <a:pPr lvl="1"/>
            <a:r>
              <a:rPr lang="en-GB" dirty="0"/>
              <a:t>B</a:t>
            </a:r>
            <a:r>
              <a:rPr lang="en-DE" dirty="0"/>
              <a:t>one load intensity (magnituede, direction and duration of load)</a:t>
            </a:r>
          </a:p>
          <a:p>
            <a:pPr lvl="1"/>
            <a:r>
              <a:rPr lang="en-DE" dirty="0"/>
              <a:t>Rate of bone remodeling (length of activity and rest)</a:t>
            </a:r>
          </a:p>
          <a:p>
            <a:pPr lvl="1"/>
            <a:r>
              <a:rPr lang="en-DE" dirty="0"/>
              <a:t>Intrinsitc factors (age, gender, bone density, geamtry, minerak content, etc.)</a:t>
            </a:r>
          </a:p>
          <a:p>
            <a:endParaRPr lang="en-DE" dirty="0"/>
          </a:p>
          <a:p>
            <a:r>
              <a:rPr lang="en-DE" b="1" dirty="0"/>
              <a:t>Idea</a:t>
            </a:r>
            <a:r>
              <a:rPr lang="en-DE" dirty="0"/>
              <a:t>: Monitor risk factors by bone fatigue models</a:t>
            </a:r>
          </a:p>
          <a:p>
            <a:pPr lvl="1"/>
            <a:r>
              <a:rPr lang="en-DE" dirty="0"/>
              <a:t>-&gt; Alert the indidviudal to modify training and allow bone to recover before injury</a:t>
            </a:r>
          </a:p>
          <a:p>
            <a:pPr lvl="1"/>
            <a:endParaRPr lang="en-DE" dirty="0"/>
          </a:p>
          <a:p>
            <a:r>
              <a:rPr lang="en-DE" b="1" dirty="0"/>
              <a:t>Approach: </a:t>
            </a:r>
            <a:r>
              <a:rPr lang="en-DE" dirty="0"/>
              <a:t>Use wearables to estimate bone load via </a:t>
            </a:r>
            <a:r>
              <a:rPr lang="en-DE" b="1" dirty="0"/>
              <a:t>G</a:t>
            </a:r>
            <a:r>
              <a:rPr lang="en-DE" dirty="0"/>
              <a:t>round </a:t>
            </a:r>
            <a:r>
              <a:rPr lang="en-DE" b="1" dirty="0"/>
              <a:t>R</a:t>
            </a:r>
            <a:r>
              <a:rPr lang="en-DE" dirty="0"/>
              <a:t>eaction </a:t>
            </a:r>
            <a:r>
              <a:rPr lang="en-DE" b="1" dirty="0"/>
              <a:t>F</a:t>
            </a:r>
            <a:r>
              <a:rPr lang="en-DE" dirty="0"/>
              <a:t>orces</a:t>
            </a:r>
          </a:p>
          <a:p>
            <a:endParaRPr lang="en-DE" dirty="0"/>
          </a:p>
          <a:p>
            <a:r>
              <a:rPr lang="en-GB" dirty="0"/>
              <a:t>Are </a:t>
            </a:r>
            <a:r>
              <a:rPr lang="en-GB" b="1" dirty="0"/>
              <a:t>Increases in common GRF metrics </a:t>
            </a:r>
            <a:r>
              <a:rPr lang="en-GB" dirty="0"/>
              <a:t>(impact peak, loading rate, active peak, impulse)  with </a:t>
            </a:r>
            <a:r>
              <a:rPr lang="en-GB" b="1" dirty="0"/>
              <a:t>increases in tibial bone load metrics </a:t>
            </a:r>
            <a:r>
              <a:rPr lang="en-GB" dirty="0"/>
              <a:t>(peak force and impulse) across this range of running conditions?</a:t>
            </a:r>
          </a:p>
          <a:p>
            <a:endParaRPr lang="en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8854A-FE95-18C2-60A5-D8733FE3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771" y="1155354"/>
            <a:ext cx="2505926" cy="1761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4846A-1224-C3A8-9D58-A364EA2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346" y="3327027"/>
            <a:ext cx="2718777" cy="23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ctrTitle"/>
          </p:nvPr>
        </p:nvSpPr>
        <p:spPr bwMode="auto">
          <a:xfrm>
            <a:off x="384175" y="2487613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>
                <a:ea typeface="ＭＳ Ｐゴシック" panose="020B0600070205080204" pitchFamily="34" charset="-128"/>
              </a:rPr>
              <a:t>Experimental </a:t>
            </a:r>
            <a:r>
              <a:rPr lang="de-DE" altLang="de-DE" dirty="0" err="1">
                <a:ea typeface="ＭＳ Ｐゴシック" panose="020B0600070205080204" pitchFamily="34" charset="-128"/>
              </a:rPr>
              <a:t>SetUp</a:t>
            </a:r>
            <a:endParaRPr lang="de-DE" altLang="de-DE" dirty="0">
              <a:ea typeface="ＭＳ Ｐゴシック" panose="020B0600070205080204" pitchFamily="34" charset="-128"/>
            </a:endParaRPr>
          </a:p>
        </p:txBody>
      </p:sp>
      <p:sp>
        <p:nvSpPr>
          <p:cNvPr id="1433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4175" y="3197225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What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is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the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scope</a:t>
            </a:r>
            <a:r>
              <a:rPr lang="de-DE" altLang="de-DE" dirty="0"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38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99C90-9942-89DA-15AF-DA739FEF3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6878154" cy="3193200"/>
          </a:xfrm>
        </p:spPr>
        <p:txBody>
          <a:bodyPr/>
          <a:lstStyle/>
          <a:p>
            <a:r>
              <a:rPr lang="en-DE" dirty="0"/>
              <a:t>10 subjects (5 male / 5 female)</a:t>
            </a:r>
          </a:p>
          <a:p>
            <a:r>
              <a:rPr lang="en-DE" dirty="0"/>
              <a:t>Speeds and slopes typical for recreational runners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low (2.6-3 m/s)	| -9° to +9°</a:t>
            </a:r>
          </a:p>
          <a:p>
            <a:pPr lvl="1"/>
            <a:r>
              <a:rPr lang="en-DE" dirty="0"/>
              <a:t>Middle (3.2 m/s)  	| -6° to +6°</a:t>
            </a:r>
          </a:p>
          <a:p>
            <a:pPr lvl="1"/>
            <a:r>
              <a:rPr lang="en-GB" dirty="0"/>
              <a:t>H</a:t>
            </a:r>
            <a:r>
              <a:rPr lang="en-DE" dirty="0"/>
              <a:t>igh (3.4-4 m/s)	| 0°</a:t>
            </a:r>
          </a:p>
          <a:p>
            <a:pPr marL="215900" lvl="1" indent="0">
              <a:buNone/>
            </a:pPr>
            <a:endParaRPr lang="en-DE" dirty="0"/>
          </a:p>
          <a:p>
            <a:pPr lvl="1"/>
            <a:r>
              <a:rPr lang="en-GB" dirty="0"/>
              <a:t>E</a:t>
            </a:r>
            <a:r>
              <a:rPr lang="en-DE" dirty="0"/>
              <a:t>ach condition for 30 sec (10 sec calibration 20 sec measurement)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r>
              <a:rPr lang="en-GB" dirty="0"/>
              <a:t>Force-instrumented treadmill (</a:t>
            </a:r>
            <a:r>
              <a:rPr lang="en-GB" dirty="0" err="1"/>
              <a:t>Bertec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Motion capture system (Vicon)</a:t>
            </a:r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575EF-6A3B-0783-F7E7-85247750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Experimantal Set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862B6-9246-15F4-66B7-6638DCCE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Running conditions for a recreational runner on a daily run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D5A3DA-E601-1E72-08BE-BAAAEE097F8E}"/>
              </a:ext>
            </a:extLst>
          </p:cNvPr>
          <p:cNvGrpSpPr/>
          <p:nvPr/>
        </p:nvGrpSpPr>
        <p:grpSpPr>
          <a:xfrm>
            <a:off x="8025868" y="1611648"/>
            <a:ext cx="3842132" cy="3985955"/>
            <a:chOff x="8025868" y="1684800"/>
            <a:chExt cx="3842132" cy="3985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8AC777-2BEA-00D1-5499-EC2DBAD8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868" y="1684800"/>
              <a:ext cx="3842132" cy="398595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285BE0-451F-82C6-4915-5CD67AE7A4B1}"/>
                </a:ext>
              </a:extLst>
            </p:cNvPr>
            <p:cNvSpPr/>
            <p:nvPr/>
          </p:nvSpPr>
          <p:spPr>
            <a:xfrm>
              <a:off x="8025868" y="1936800"/>
              <a:ext cx="322604" cy="540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31258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ctrTitle"/>
          </p:nvPr>
        </p:nvSpPr>
        <p:spPr bwMode="auto">
          <a:xfrm>
            <a:off x="384175" y="2487613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Results</a:t>
            </a:r>
            <a:endParaRPr lang="de-DE" altLang="de-DE" dirty="0">
              <a:ea typeface="ＭＳ Ｐゴシック" panose="020B0600070205080204" pitchFamily="34" charset="-128"/>
            </a:endParaRPr>
          </a:p>
        </p:txBody>
      </p:sp>
      <p:sp>
        <p:nvSpPr>
          <p:cNvPr id="1433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4175" y="3197225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 err="1">
                <a:ea typeface="ＭＳ Ｐゴシック" panose="020B0600070205080204" pitchFamily="34" charset="-128"/>
              </a:rPr>
              <a:t>What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are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the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three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main</a:t>
            </a:r>
            <a:r>
              <a:rPr lang="de-DE" altLang="de-DE" dirty="0">
                <a:ea typeface="ＭＳ Ｐゴシック" panose="020B0600070205080204" pitchFamily="34" charset="-128"/>
              </a:rPr>
              <a:t> </a:t>
            </a:r>
            <a:r>
              <a:rPr lang="de-DE" altLang="de-DE" dirty="0" err="1">
                <a:ea typeface="ＭＳ Ｐゴシック" panose="020B0600070205080204" pitchFamily="34" charset="-128"/>
              </a:rPr>
              <a:t>results</a:t>
            </a:r>
            <a:r>
              <a:rPr lang="de-DE" altLang="de-DE" dirty="0"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480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>
            <a:extLst>
              <a:ext uri="{FF2B5EF4-FFF2-40B4-BE49-F238E27FC236}">
                <a16:creationId xmlns:a16="http://schemas.microsoft.com/office/drawing/2014/main" id="{5858D073-2026-9C0A-F167-BD2F817AAE01}"/>
              </a:ext>
            </a:extLst>
          </p:cNvPr>
          <p:cNvSpPr/>
          <p:nvPr/>
        </p:nvSpPr>
        <p:spPr>
          <a:xfrm>
            <a:off x="8172204" y="2281902"/>
            <a:ext cx="1560896" cy="2778034"/>
          </a:xfrm>
          <a:prstGeom prst="rightArrow">
            <a:avLst>
              <a:gd name="adj1" fmla="val 50000"/>
              <a:gd name="adj2" fmla="val 73991"/>
            </a:avLst>
          </a:prstGeom>
          <a:solidFill>
            <a:srgbClr val="001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3F888-3EFA-53E7-44A2-D891DB09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Toolchain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C007B-9862-5AF2-D7A0-AA1D2E83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Based on the date various GRF and tibia metrics are calculated and regression is tested.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F9BC11-99E9-0D2E-AE54-34AE68C81913}"/>
              </a:ext>
            </a:extLst>
          </p:cNvPr>
          <p:cNvGrpSpPr>
            <a:grpSpLocks noChangeAspect="1"/>
          </p:cNvGrpSpPr>
          <p:nvPr/>
        </p:nvGrpSpPr>
        <p:grpSpPr>
          <a:xfrm>
            <a:off x="883662" y="2565364"/>
            <a:ext cx="2499858" cy="2593436"/>
            <a:chOff x="8025868" y="1684800"/>
            <a:chExt cx="3842132" cy="39859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54937A-72A4-8315-D4D7-BD16F986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5868" y="1684800"/>
              <a:ext cx="3842132" cy="39859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507E2B-7CF3-5994-925E-12A977E41012}"/>
                </a:ext>
              </a:extLst>
            </p:cNvPr>
            <p:cNvSpPr/>
            <p:nvPr/>
          </p:nvSpPr>
          <p:spPr>
            <a:xfrm>
              <a:off x="8025868" y="1936800"/>
              <a:ext cx="322604" cy="540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A1ACAA-B7B3-A962-8DEB-521AE7E3B7BA}"/>
              </a:ext>
            </a:extLst>
          </p:cNvPr>
          <p:cNvGrpSpPr/>
          <p:nvPr/>
        </p:nvGrpSpPr>
        <p:grpSpPr>
          <a:xfrm>
            <a:off x="5166918" y="1404000"/>
            <a:ext cx="2670969" cy="4533838"/>
            <a:chOff x="4832602" y="1404000"/>
            <a:chExt cx="2670969" cy="45338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8006F9-9D7E-CC37-352C-B2C377E94266}"/>
                </a:ext>
              </a:extLst>
            </p:cNvPr>
            <p:cNvSpPr/>
            <p:nvPr/>
          </p:nvSpPr>
          <p:spPr>
            <a:xfrm>
              <a:off x="4832602" y="1418696"/>
              <a:ext cx="2670968" cy="4519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99FBE7-0473-8ABA-CC54-1AF96A2A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034" y="1404000"/>
              <a:ext cx="2612537" cy="192473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AC9990-8719-8C22-2BD2-05DB3B51EE77}"/>
                </a:ext>
              </a:extLst>
            </p:cNvPr>
            <p:cNvGrpSpPr/>
            <p:nvPr/>
          </p:nvGrpSpPr>
          <p:grpSpPr>
            <a:xfrm>
              <a:off x="5138370" y="3734553"/>
              <a:ext cx="2365200" cy="1924735"/>
              <a:chOff x="9253023" y="3781265"/>
              <a:chExt cx="2365200" cy="192473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C917C3D-3FB0-1DF8-A57E-2020BC52E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3316" y="3781265"/>
                <a:ext cx="2134907" cy="192473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7111F38-EB96-3D85-5F06-50576D48D1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699" t="9139" r="82486" b="30999"/>
              <a:stretch/>
            </p:blipFill>
            <p:spPr>
              <a:xfrm>
                <a:off x="9253023" y="4006631"/>
                <a:ext cx="230293" cy="1152169"/>
              </a:xfrm>
              <a:prstGeom prst="rect">
                <a:avLst/>
              </a:prstGeom>
            </p:spPr>
          </p:pic>
        </p:grpSp>
        <p:sp>
          <p:nvSpPr>
            <p:cNvPr id="12" name="Rechteck 4">
              <a:extLst>
                <a:ext uri="{FF2B5EF4-FFF2-40B4-BE49-F238E27FC236}">
                  <a16:creationId xmlns:a16="http://schemas.microsoft.com/office/drawing/2014/main" id="{A2047C3D-BC04-5C17-7CA3-B2940F17F1B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4891034" y="3305363"/>
              <a:ext cx="2612537" cy="330090"/>
            </a:xfrm>
            <a:prstGeom prst="rect">
              <a:avLst/>
            </a:prstGeom>
            <a:solidFill>
              <a:srgbClr val="001B55"/>
            </a:solidFill>
            <a:ln w="9525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72009" rIns="0" bIns="72009" anchor="b" anchorCtr="0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>
                      <a:lumMod val="100000"/>
                    </a:schemeClr>
                  </a:solidFill>
                </a:rPr>
                <a:t>GRF metrics</a:t>
              </a:r>
              <a:endParaRPr lang="en-US" sz="1600" dirty="0">
                <a:solidFill>
                  <a:schemeClr val="bg1">
                    <a:lumMod val="100000"/>
                  </a:schemeClr>
                </a:solidFill>
              </a:endParaRPr>
            </a:p>
          </p:txBody>
        </p:sp>
        <p:sp>
          <p:nvSpPr>
            <p:cNvPr id="13" name="Rechteck 4">
              <a:extLst>
                <a:ext uri="{FF2B5EF4-FFF2-40B4-BE49-F238E27FC236}">
                  <a16:creationId xmlns:a16="http://schemas.microsoft.com/office/drawing/2014/main" id="{3CAC5446-DF12-4DEF-2EAB-7DCE439ACFA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891033" y="5607748"/>
              <a:ext cx="2612537" cy="330090"/>
            </a:xfrm>
            <a:prstGeom prst="rect">
              <a:avLst/>
            </a:prstGeom>
            <a:solidFill>
              <a:srgbClr val="001B55"/>
            </a:solidFill>
            <a:ln w="9525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72009" rIns="0" bIns="72009" anchor="b" anchorCtr="0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>
                      <a:lumMod val="100000"/>
                    </a:schemeClr>
                  </a:solidFill>
                </a:rPr>
                <a:t>tibia metrics</a:t>
              </a:r>
              <a:endParaRPr lang="en-US" sz="1600" dirty="0">
                <a:solidFill>
                  <a:schemeClr val="bg1">
                    <a:lumMod val="100000"/>
                  </a:schemeClr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642506A-010C-8100-A4D7-B798149FA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3449" y="1418697"/>
            <a:ext cx="1823554" cy="13914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F95ACA-CC52-198A-EACC-37E5181B01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3418"/>
          <a:stretch/>
        </p:blipFill>
        <p:spPr>
          <a:xfrm>
            <a:off x="10043449" y="3014956"/>
            <a:ext cx="667097" cy="13914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C4DB3A-4D66-82C9-DAC8-56A320F70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7873" y="3014956"/>
            <a:ext cx="1089130" cy="13914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7DCA7B-0E08-E195-B9D3-1CD3E4096C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3418"/>
          <a:stretch/>
        </p:blipFill>
        <p:spPr>
          <a:xfrm>
            <a:off x="10043449" y="4611215"/>
            <a:ext cx="667097" cy="1391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A7B3B5-4B82-EA94-0CD6-2A672D979E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6413" y="4611215"/>
            <a:ext cx="990590" cy="1391451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1BA52774-8368-E98D-B320-93FE414B0E32}"/>
              </a:ext>
            </a:extLst>
          </p:cNvPr>
          <p:cNvSpPr/>
          <p:nvPr/>
        </p:nvSpPr>
        <p:spPr>
          <a:xfrm>
            <a:off x="3271705" y="2281902"/>
            <a:ext cx="1560896" cy="2778034"/>
          </a:xfrm>
          <a:prstGeom prst="rightArrow">
            <a:avLst>
              <a:gd name="adj1" fmla="val 50000"/>
              <a:gd name="adj2" fmla="val 73991"/>
            </a:avLst>
          </a:prstGeom>
          <a:solidFill>
            <a:srgbClr val="001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22102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Präsentation_Master_RWTH_Institute_16zu9</Template>
  <TotalTime>1554</TotalTime>
  <Words>748</Words>
  <Application>Microsoft Macintosh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MinionPro</vt:lpstr>
      <vt:lpstr>OpenSans</vt:lpstr>
      <vt:lpstr>Symbol</vt:lpstr>
      <vt:lpstr>Wingdings</vt:lpstr>
      <vt:lpstr>Präsentation_Master_RWTH_Institute_16zu9</vt:lpstr>
      <vt:lpstr>Ground reaction force metrics are not strongly correlated with tibial bone load when running across speeds and slopes: Implications for science, sport and wearable tech </vt:lpstr>
      <vt:lpstr>PowerPoint Presentation</vt:lpstr>
      <vt:lpstr>Introduction</vt:lpstr>
      <vt:lpstr>Why and What?</vt:lpstr>
      <vt:lpstr>Why and What?</vt:lpstr>
      <vt:lpstr>Experimental SetUp</vt:lpstr>
      <vt:lpstr>Experimantal Set Up</vt:lpstr>
      <vt:lpstr>Results</vt:lpstr>
      <vt:lpstr>Toolchain</vt:lpstr>
      <vt:lpstr>PowerPoint Presentation</vt:lpstr>
      <vt:lpstr>Discussion</vt:lpstr>
      <vt:lpstr>Discussion of the results</vt:lpstr>
      <vt:lpstr>Discussion of the results</vt:lpstr>
      <vt:lpstr>Reflection of my contributions</vt:lpstr>
      <vt:lpstr>PowerPoint Presentation</vt:lpstr>
    </vt:vector>
  </TitlesOfParts>
  <Company>ZHV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Paschert, Sandra</dc:creator>
  <cp:lastModifiedBy>Microsoft Office User</cp:lastModifiedBy>
  <cp:revision>96</cp:revision>
  <dcterms:created xsi:type="dcterms:W3CDTF">2022-04-13T11:23:08Z</dcterms:created>
  <dcterms:modified xsi:type="dcterms:W3CDTF">2023-09-29T20:25:32Z</dcterms:modified>
</cp:coreProperties>
</file>