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0" r:id="rId4"/>
    <p:sldId id="267" r:id="rId5"/>
    <p:sldId id="268" r:id="rId6"/>
    <p:sldId id="266" r:id="rId7"/>
    <p:sldId id="273" r:id="rId8"/>
    <p:sldId id="262" r:id="rId9"/>
    <p:sldId id="260" r:id="rId10"/>
    <p:sldId id="280" r:id="rId11"/>
    <p:sldId id="281" r:id="rId12"/>
    <p:sldId id="282" r:id="rId13"/>
    <p:sldId id="283" r:id="rId14"/>
    <p:sldId id="284" r:id="rId15"/>
    <p:sldId id="285" r:id="rId16"/>
    <p:sldId id="272" r:id="rId17"/>
    <p:sldId id="259" r:id="rId18"/>
    <p:sldId id="271" r:id="rId19"/>
    <p:sldId id="256" r:id="rId20"/>
    <p:sldId id="279" r:id="rId21"/>
    <p:sldId id="257" r:id="rId22"/>
    <p:sldId id="258" r:id="rId23"/>
    <p:sldId id="261" r:id="rId24"/>
    <p:sldId id="269" r:id="rId25"/>
    <p:sldId id="264" r:id="rId26"/>
    <p:sldId id="265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7E9"/>
    <a:srgbClr val="03A1A4"/>
    <a:srgbClr val="EF3078"/>
    <a:srgbClr val="D9D9D9"/>
    <a:srgbClr val="3B5998"/>
    <a:srgbClr val="EE9524"/>
    <a:srgbClr val="26A6D1"/>
    <a:srgbClr val="D42428"/>
    <a:srgbClr val="E6E6E6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40" autoAdjust="0"/>
    <p:restoredTop sz="94660"/>
  </p:normalViewPr>
  <p:slideViewPr>
    <p:cSldViewPr snapToGrid="0">
      <p:cViewPr>
        <p:scale>
          <a:sx n="78" d="100"/>
          <a:sy n="78" d="100"/>
        </p:scale>
        <p:origin x="104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B03F-EB71-410D-A9C3-2D2AC60C8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7EC6C-FF8E-4AAE-B6E8-226BD551F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6717-B0C0-44C1-A7AA-8C117B3E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5E5D-80C9-46B8-B697-9A54A575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41BB-7A72-43E2-9893-1FF9F369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CB62-DE42-49E8-BA74-67778CC9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D53F0-4002-468C-A76A-D5B2444B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9F17-23EF-4437-9DAC-2E8D15EF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A19B-6D9A-433C-B5EF-B8E2C792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1ADC-190F-451D-9E92-EC6F2D5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51EC9-B24C-4BC9-82E4-0B3B7C3CE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198D9-BA81-4EAE-AFB9-D4959FA4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91E6-EDA5-4866-AE21-838EE23C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A2FF-A882-4128-94DB-655A820A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F748-DD2E-44B3-8F36-441D672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5551-51AF-4DDB-B83F-67EF2048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F0E7-6F29-41A1-9A79-467FE0B8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9DA6-7E4C-4D81-87A3-3E9AB00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52FA-B019-45A0-B5B3-429DA0C7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BD4C-CCFF-4EA8-B0D9-78E1EE44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6797-CD77-463D-B20B-E31409F4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734E-B29A-41DF-966C-F6F9807E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C8D4-16DF-418A-B561-315CFB7D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482F-CD8A-417A-9180-C3CB13EB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BC6B-2238-4F42-8A20-2BBF6D8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1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1D6-8F5E-4D5E-8590-DDF4F314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D5BF-F646-45A0-9D45-839B57ECD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CB740-2940-49DF-A4ED-1A3FCD55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5D94-BE73-455C-9FC9-0E9D9466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5/29/21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971C2-0268-4127-8441-E825F0BC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998E0-5F09-4DB4-8AF6-93C73343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42A6-5CDE-4103-878C-3FD05FDC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54EB-FD62-4AD1-A7BA-94BF3A00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7967F-F563-4822-B8C7-F9531DF5B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9A81E-D741-4C20-AF41-834F0764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E94A0-45ED-473B-A985-354EA7DDF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46A99-4B06-40C6-BC1F-6DCF5051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5/29/21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49601-28C7-46D3-98E9-C01731F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11C91-D0F4-43AB-A65B-B3A4A6CC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C96D-9259-4193-AA29-9C555513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99C55-D785-4815-844F-10552A8B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5/29/21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A0546-62B4-4A71-945D-0CDDF00B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A51-7F1E-4675-A594-ED6AE654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4601B-CDAA-417C-896A-3EBBF835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5/29/21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1B993-D7C5-4B2F-978A-53C1EAA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B1606-B9AC-4E4C-BDB5-EFB17BF6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16A5-B55C-4E0A-8E80-86F8981F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15D-BD3B-4BF1-8702-ACB73F73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1B6E5-8961-47C3-82F6-84F82098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15EFA-9CDB-407E-A02C-55936102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5/29/21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3BD7-A3AB-4146-B913-49E0021E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E8AB-4161-4B83-B736-16A17329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2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0B64-16D0-4DD1-B453-AF666554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15406-DEC9-4387-8D9E-76AD25AAB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FE20B-13AB-4D94-A3C2-7925ACFD0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D83F7-4D58-48EE-854B-BBCAA067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5/29/21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9F3C9-528D-4723-9868-C8EC2755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1BBCA-FD3A-4E60-8E98-F1C2B619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809AC-7EC4-49E0-990C-A6C64F4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B1242-C231-4EEF-BCE9-DA025AF0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FF5F-AE2C-4B42-B0CC-0596B671F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115F-65E7-4948-BBBD-A84F05213A84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5724-EF5C-4A01-9DE7-01578DB37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64B1-DC35-4C35-A879-FEE290790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12317" y="1357341"/>
            <a:ext cx="7278915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100" dirty="0">
                <a:solidFill>
                  <a:srgbClr val="EF3078"/>
                </a:solidFill>
                <a:latin typeface="Tw Cen MT" panose="020B0602020104020603" pitchFamily="34" charset="0"/>
              </a:rPr>
              <a:t>Here</a:t>
            </a:r>
            <a:r>
              <a:rPr lang="zh-CN" altLang="en-US" sz="14100" dirty="0">
                <a:solidFill>
                  <a:srgbClr val="EF3078"/>
                </a:solidFill>
                <a:latin typeface="Tw Cen MT" panose="020B0602020104020603" pitchFamily="34" charset="0"/>
              </a:rPr>
              <a:t>此间 </a:t>
            </a:r>
            <a:endParaRPr lang="en-US" sz="14100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4394853" y="5048835"/>
            <a:ext cx="3402294" cy="451824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2456403" y="3257862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100" dirty="0">
                <a:solidFill>
                  <a:srgbClr val="03A1A4"/>
                </a:solidFill>
                <a:latin typeface="Tw Cen MT" panose="020B0602020104020603" pitchFamily="34" charset="0"/>
              </a:rPr>
              <a:t>引领国内</a:t>
            </a:r>
            <a:r>
              <a:rPr lang="en-US" altLang="zh-CN" sz="4100" dirty="0">
                <a:solidFill>
                  <a:srgbClr val="03A1A4"/>
                </a:solidFill>
                <a:latin typeface="Tw Cen MT" panose="020B0602020104020603" pitchFamily="34" charset="0"/>
              </a:rPr>
              <a:t>AR</a:t>
            </a:r>
            <a:r>
              <a:rPr lang="zh-CN" altLang="en-US" sz="4100" dirty="0">
                <a:solidFill>
                  <a:srgbClr val="03A1A4"/>
                </a:solidFill>
                <a:latin typeface="Tw Cen MT" panose="020B0602020104020603" pitchFamily="34" charset="0"/>
              </a:rPr>
              <a:t>软件开发</a:t>
            </a:r>
            <a:endParaRPr lang="en-US" sz="41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3F83E4-1978-462D-82E9-2028E8170B29}"/>
              </a:ext>
            </a:extLst>
          </p:cNvPr>
          <p:cNvSpPr txBox="1"/>
          <p:nvPr/>
        </p:nvSpPr>
        <p:spPr>
          <a:xfrm>
            <a:off x="2456403" y="401057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共筑和谐智慧生活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探索娱乐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个人空间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用户任务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220385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痕迹社交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维护环境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220386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产品优势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413835" y="2175130"/>
            <a:ext cx="6791601" cy="3450882"/>
            <a:chOff x="2795389" y="3874286"/>
            <a:chExt cx="6791601" cy="345088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“内容简洁，整体突出”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2124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没有复杂的按键和导航按钮，系统内置的地图为天地图，而用户端的地图上仅显示街道，建筑物的轮廓，从而突出用户探索与发现的感觉。地图主界面上有两个主要按钮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:“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探索模式”和“个人空间”。另外，地图上会存在一 些不同颜色的圆形区域，这代表在这一范围内存在系统生成的三维 模型或素材，吸引用户去寻找。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1266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探索娱乐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个人空间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用户任务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痕迹社交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维护环境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220386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产品优势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E6E7E9"/>
                  </a:solidFill>
                  <a:latin typeface="Tw Cen MT" panose="020B0602020104020603" pitchFamily="34" charset="0"/>
                </a:rPr>
                <a:t>Myach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E6E7E9"/>
                  </a:solidFill>
                  <a:latin typeface="Tw Cen MT" panose="020B0602020104020603" pitchFamily="34" charset="0"/>
                </a:rPr>
                <a:t>Mymes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settings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591582" cy="832605"/>
            <a:chOff x="1488849" y="3837442"/>
            <a:chExt cx="1591582" cy="83260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我的设置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高个性化设置满足每一用户需求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832605"/>
            <a:chOff x="3977674" y="3837442"/>
            <a:chExt cx="1591582" cy="83260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我的留言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即时查看留言系统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3146196"/>
            <a:ext cx="1591582" cy="1048049"/>
            <a:chOff x="6488272" y="3837442"/>
            <a:chExt cx="1591582" cy="1048049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我的成就</a:t>
              </a:r>
              <a:endParaRPr lang="en-US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成就驱动用户使用，增加产品使用满足度</a:t>
              </a:r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88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探索娱乐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个人空间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用户任务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痕迹社交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维护环境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20386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产品优势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1" name="Group 81">
            <a:extLst>
              <a:ext uri="{FF2B5EF4-FFF2-40B4-BE49-F238E27FC236}">
                <a16:creationId xmlns:a16="http://schemas.microsoft.com/office/drawing/2014/main" id="{1848AB38-7A58-8248-9456-941C28361D23}"/>
              </a:ext>
            </a:extLst>
          </p:cNvPr>
          <p:cNvGrpSpPr/>
          <p:nvPr/>
        </p:nvGrpSpPr>
        <p:grpSpPr>
          <a:xfrm>
            <a:off x="2776796" y="1787330"/>
            <a:ext cx="6791601" cy="2619886"/>
            <a:chOff x="2795389" y="3874286"/>
            <a:chExt cx="6791601" cy="2619886"/>
          </a:xfrm>
        </p:grpSpPr>
        <p:sp>
          <p:nvSpPr>
            <p:cNvPr id="82" name="TextBox 82">
              <a:extLst>
                <a:ext uri="{FF2B5EF4-FFF2-40B4-BE49-F238E27FC236}">
                  <a16:creationId xmlns:a16="http://schemas.microsoft.com/office/drawing/2014/main" id="{28CF5715-BADA-AF46-8991-7700A3E5D81C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“不同人群，不同任务”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3" name="TextBox 85">
              <a:extLst>
                <a:ext uri="{FF2B5EF4-FFF2-40B4-BE49-F238E27FC236}">
                  <a16:creationId xmlns:a16="http://schemas.microsoft.com/office/drawing/2014/main" id="{42B7388A-C79D-334D-85D7-520B065D6278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1293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充分考虑到不同用户群 体对不同任务的适应程度，开发了如“兄弟任务”、“闺蜜任务”、 “情侣任务”、“异地任务”、“亲子任务”等多种任务框架。帮助用 户在娱乐的同时增进友谊，联络感情。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8807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探索娱乐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个人空间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用户任务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痕迹社交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维护环境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20386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产品优势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81">
            <a:extLst>
              <a:ext uri="{FF2B5EF4-FFF2-40B4-BE49-F238E27FC236}">
                <a16:creationId xmlns:a16="http://schemas.microsoft.com/office/drawing/2014/main" id="{2206FE19-810F-3F48-BFB3-5C0FD76916B3}"/>
              </a:ext>
            </a:extLst>
          </p:cNvPr>
          <p:cNvGrpSpPr/>
          <p:nvPr/>
        </p:nvGrpSpPr>
        <p:grpSpPr>
          <a:xfrm>
            <a:off x="2033586" y="1579580"/>
            <a:ext cx="6791601" cy="3866381"/>
            <a:chOff x="2795389" y="3874286"/>
            <a:chExt cx="6791601" cy="3866381"/>
          </a:xfrm>
        </p:grpSpPr>
        <p:sp>
          <p:nvSpPr>
            <p:cNvPr id="66" name="TextBox 82">
              <a:extLst>
                <a:ext uri="{FF2B5EF4-FFF2-40B4-BE49-F238E27FC236}">
                  <a16:creationId xmlns:a16="http://schemas.microsoft.com/office/drawing/2014/main" id="{26663FD5-210A-7E45-B0BD-FC2743DF6EEF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“痕迹社交，表达自我”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7" name="TextBox 85">
              <a:extLst>
                <a:ext uri="{FF2B5EF4-FFF2-40B4-BE49-F238E27FC236}">
                  <a16:creationId xmlns:a16="http://schemas.microsoft.com/office/drawing/2014/main" id="{9EF14B14-7D60-104B-AA21-FCBBAF8F8B01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2539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用户可以在真实世界的大部分位置留下虚拟的痕迹，用户留下的这些痕迹会存储到 </a:t>
              </a:r>
              <a:r>
                <a:rPr lang="en" altLang="zh-CN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AR 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系统的数据库中，每个用户都可以通过 “探索模式”检索到其他用户留下的痕迹，并且可以为他们留下的痕迹点赞或 者评论。另外，用户与用户之间的交流都是基于某个位置的，致力于营造一种“不经意发现的温暖”的社交氛围，鼓励用户们积极留下自己生活中美好的感受，并且去发现别人分享的美。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17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探索娱乐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个人空间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用户任务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痕迹社交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维护环境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20386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产品优势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81">
            <a:extLst>
              <a:ext uri="{FF2B5EF4-FFF2-40B4-BE49-F238E27FC236}">
                <a16:creationId xmlns:a16="http://schemas.microsoft.com/office/drawing/2014/main" id="{E436540F-6988-EA40-B1A4-D039C4593AA0}"/>
              </a:ext>
            </a:extLst>
          </p:cNvPr>
          <p:cNvGrpSpPr/>
          <p:nvPr/>
        </p:nvGrpSpPr>
        <p:grpSpPr>
          <a:xfrm>
            <a:off x="1904743" y="1469574"/>
            <a:ext cx="6791601" cy="4616994"/>
            <a:chOff x="2779669" y="3874286"/>
            <a:chExt cx="6791601" cy="4616994"/>
          </a:xfrm>
        </p:grpSpPr>
        <p:sp>
          <p:nvSpPr>
            <p:cNvPr id="66" name="TextBox 82">
              <a:extLst>
                <a:ext uri="{FF2B5EF4-FFF2-40B4-BE49-F238E27FC236}">
                  <a16:creationId xmlns:a16="http://schemas.microsoft.com/office/drawing/2014/main" id="{C8DCAC6B-5001-D241-89D0-7B8824F141D4}"/>
                </a:ext>
              </a:extLst>
            </p:cNvPr>
            <p:cNvSpPr txBox="1"/>
            <p:nvPr/>
          </p:nvSpPr>
          <p:spPr>
            <a:xfrm>
              <a:off x="4168474" y="3874286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算法管理 和谐评论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7" name="TextBox 85">
              <a:extLst>
                <a:ext uri="{FF2B5EF4-FFF2-40B4-BE49-F238E27FC236}">
                  <a16:creationId xmlns:a16="http://schemas.microsoft.com/office/drawing/2014/main" id="{F5DDB95F-EB14-A245-A917-F93314CAD7ED}"/>
                </a:ext>
              </a:extLst>
            </p:cNvPr>
            <p:cNvSpPr txBox="1"/>
            <p:nvPr/>
          </p:nvSpPr>
          <p:spPr>
            <a:xfrm>
              <a:off x="2779669" y="4704987"/>
              <a:ext cx="6791601" cy="3786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“</a:t>
              </a:r>
              <a:r>
                <a:rPr lang="en" altLang="zh-CN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此间”采用了一种特殊算法。首先，每个用户的留言都有一 定的时间，一定时间之后就会从总数据库中清除，只保留在个人的数据库中， 也就是只有留言者本身可以看到。 “</a:t>
              </a:r>
              <a:r>
                <a:rPr lang="en" altLang="zh-CN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此间”采用的算法是，每一 个点赞都能延长用户留下的痕迹 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10 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个小时的存在时间，而如果某一个痕迹收到 了 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100 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个以上的点赞，它将能够永远不被清除。同样，点踩也能够简短痕迹的存在时间，通过这种 独特的算法机制，“</a:t>
              </a:r>
              <a:r>
                <a:rPr lang="en" altLang="zh-CN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此间”保证了每个用户留下的痕迹，都能够彰显出它的价值，好的可以长久留存下去，不好的很快就会被淘汰掉。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621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探索娱乐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个人空间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用户任务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痕迹社交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维护环境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20386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产品优势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522514" y="3966907"/>
            <a:ext cx="2336800" cy="1390243"/>
            <a:chOff x="979714" y="4445001"/>
            <a:chExt cx="2336800" cy="139024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3172584" y="3966907"/>
            <a:ext cx="2336800" cy="1390243"/>
            <a:chOff x="3629784" y="4445001"/>
            <a:chExt cx="2336800" cy="13902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EA83BA-280C-4216-B80C-C3082D2456C8}"/>
              </a:ext>
            </a:extLst>
          </p:cNvPr>
          <p:cNvGrpSpPr/>
          <p:nvPr/>
        </p:nvGrpSpPr>
        <p:grpSpPr>
          <a:xfrm>
            <a:off x="5822654" y="3966907"/>
            <a:ext cx="2336800" cy="1390243"/>
            <a:chOff x="6279854" y="4445001"/>
            <a:chExt cx="2336800" cy="13902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36A51F-32BC-47D1-9A81-487036B42B97}"/>
              </a:ext>
            </a:extLst>
          </p:cNvPr>
          <p:cNvGrpSpPr/>
          <p:nvPr/>
        </p:nvGrpSpPr>
        <p:grpSpPr>
          <a:xfrm>
            <a:off x="3439718" y="1875469"/>
            <a:ext cx="1802532" cy="1802532"/>
            <a:chOff x="3753155" y="2209800"/>
            <a:chExt cx="2090058" cy="20900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A792EE-2433-4D86-A7D5-1FB0D3F9E4D8}"/>
              </a:ext>
            </a:extLst>
          </p:cNvPr>
          <p:cNvGrpSpPr/>
          <p:nvPr/>
        </p:nvGrpSpPr>
        <p:grpSpPr>
          <a:xfrm>
            <a:off x="6038027" y="1869840"/>
            <a:ext cx="1813790" cy="1813790"/>
            <a:chOff x="6403225" y="2209800"/>
            <a:chExt cx="2090058" cy="2090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1CAD7B-D8C7-4ACB-BAAD-C11ECF75DF45}"/>
              </a:ext>
            </a:extLst>
          </p:cNvPr>
          <p:cNvGrpSpPr/>
          <p:nvPr/>
        </p:nvGrpSpPr>
        <p:grpSpPr>
          <a:xfrm>
            <a:off x="789648" y="1875469"/>
            <a:ext cx="1802532" cy="1802532"/>
            <a:chOff x="1103085" y="2209800"/>
            <a:chExt cx="2090058" cy="2090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4438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项 目 整 体 进 程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9057437-C254-4C02-A4E9-92B4FF5F39A8}"/>
              </a:ext>
            </a:extLst>
          </p:cNvPr>
          <p:cNvGrpSpPr/>
          <p:nvPr/>
        </p:nvGrpSpPr>
        <p:grpSpPr>
          <a:xfrm>
            <a:off x="8309995" y="1056236"/>
            <a:ext cx="3334070" cy="3334070"/>
            <a:chOff x="8309995" y="1056236"/>
            <a:chExt cx="3334070" cy="333407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216426-737D-4D7A-A33B-CF38D10C9230}"/>
                </a:ext>
              </a:extLst>
            </p:cNvPr>
            <p:cNvSpPr/>
            <p:nvPr/>
          </p:nvSpPr>
          <p:spPr>
            <a:xfrm>
              <a:off x="8309995" y="1056236"/>
              <a:ext cx="3334070" cy="333407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FB1E2CB-16CA-4FC1-8558-38E65791EBB6}"/>
                </a:ext>
              </a:extLst>
            </p:cNvPr>
            <p:cNvGrpSpPr/>
            <p:nvPr/>
          </p:nvGrpSpPr>
          <p:grpSpPr>
            <a:xfrm>
              <a:off x="8599489" y="1427211"/>
              <a:ext cx="2840657" cy="2582190"/>
              <a:chOff x="8599489" y="1427211"/>
              <a:chExt cx="2840657" cy="258219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A03D6F-9381-4333-8E95-267778232384}"/>
                  </a:ext>
                </a:extLst>
              </p:cNvPr>
              <p:cNvSpPr txBox="1"/>
              <p:nvPr/>
            </p:nvSpPr>
            <p:spPr>
              <a:xfrm>
                <a:off x="8599489" y="1427211"/>
                <a:ext cx="27022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8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后期规划</a:t>
                </a:r>
                <a:endParaRPr lang="en-US" sz="48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9A58B3-0FB8-4B33-90CB-585FCBFDAE01}"/>
                  </a:ext>
                </a:extLst>
              </p:cNvPr>
              <p:cNvSpPr txBox="1"/>
              <p:nvPr/>
            </p:nvSpPr>
            <p:spPr>
              <a:xfrm>
                <a:off x="8743779" y="2255075"/>
                <a:ext cx="269636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工作重心将转变为盈利模式为用户的 </a:t>
                </a:r>
                <a:r>
                  <a:rPr lang="en-US" b="1" dirty="0" err="1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arpu</a:t>
                </a:r>
                <a:r>
                  <a:rPr lang="en-US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 </a:t>
                </a:r>
                <a:r>
                  <a:rPr lang="zh-CN" altLang="en-US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值的增加。包括自媒体 流量广告价值，</a:t>
                </a:r>
                <a:r>
                  <a:rPr lang="en-US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APP </a:t>
                </a:r>
                <a:r>
                  <a:rPr lang="zh-CN" altLang="en-US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官高价值，电子广告牌价值，软尾广告价值等。 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E692376-2A24-4484-A15F-BFD943EDB35A}"/>
              </a:ext>
            </a:extLst>
          </p:cNvPr>
          <p:cNvGrpSpPr/>
          <p:nvPr/>
        </p:nvGrpSpPr>
        <p:grpSpPr>
          <a:xfrm>
            <a:off x="5746584" y="3207677"/>
            <a:ext cx="2848086" cy="2848086"/>
            <a:chOff x="5746584" y="3207677"/>
            <a:chExt cx="2848086" cy="28480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D736ACF-902B-4C0F-87BB-67D7C0414D4D}"/>
                </a:ext>
              </a:extLst>
            </p:cNvPr>
            <p:cNvSpPr/>
            <p:nvPr/>
          </p:nvSpPr>
          <p:spPr>
            <a:xfrm>
              <a:off x="5746584" y="3207677"/>
              <a:ext cx="2848086" cy="284808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F2FC331-38E2-4913-B0C9-1F615BCBB739}"/>
                </a:ext>
              </a:extLst>
            </p:cNvPr>
            <p:cNvGrpSpPr/>
            <p:nvPr/>
          </p:nvGrpSpPr>
          <p:grpSpPr>
            <a:xfrm>
              <a:off x="5949129" y="3586185"/>
              <a:ext cx="2490845" cy="2391239"/>
              <a:chOff x="8795999" y="1526298"/>
              <a:chExt cx="2490845" cy="239123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793E54-EDCB-403F-AB85-619D15D93E6B}"/>
                  </a:ext>
                </a:extLst>
              </p:cNvPr>
              <p:cNvSpPr txBox="1"/>
              <p:nvPr/>
            </p:nvSpPr>
            <p:spPr>
              <a:xfrm>
                <a:off x="8795999" y="1526298"/>
                <a:ext cx="24603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0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中期规划</a:t>
                </a:r>
                <a:endParaRPr lang="en-US" sz="40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27AFD6-98CE-4082-BB2D-8865C4A3E62F}"/>
                  </a:ext>
                </a:extLst>
              </p:cNvPr>
              <p:cNvSpPr txBox="1"/>
              <p:nvPr/>
            </p:nvSpPr>
            <p:spPr>
              <a:xfrm>
                <a:off x="8826536" y="2163211"/>
                <a:ext cx="246030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积极与各级商业单位，实体商铺或商业组织展开合作，借助 </a:t>
                </a:r>
                <a:r>
                  <a:rPr lang="en-US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AR </a:t>
                </a:r>
                <a:r>
                  <a:rPr lang="zh-CN" altLang="en-US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社区打造虚拟宣传资 源，实现项目推广，流量变现。 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C12C7D-108F-4F76-8A10-FC9A7EDF7FED}"/>
              </a:ext>
            </a:extLst>
          </p:cNvPr>
          <p:cNvGrpSpPr/>
          <p:nvPr/>
        </p:nvGrpSpPr>
        <p:grpSpPr>
          <a:xfrm>
            <a:off x="3364662" y="4390306"/>
            <a:ext cx="2460308" cy="2030750"/>
            <a:chOff x="3364662" y="4390306"/>
            <a:chExt cx="2460308" cy="203075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C8546D-40EE-494E-81BF-73A32120C393}"/>
                </a:ext>
              </a:extLst>
            </p:cNvPr>
            <p:cNvSpPr/>
            <p:nvPr/>
          </p:nvSpPr>
          <p:spPr>
            <a:xfrm>
              <a:off x="3553140" y="4390306"/>
              <a:ext cx="2030750" cy="203075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FBE0EE1-1F0F-4138-8EB6-F1F840CDF2F3}"/>
                </a:ext>
              </a:extLst>
            </p:cNvPr>
            <p:cNvGrpSpPr/>
            <p:nvPr/>
          </p:nvGrpSpPr>
          <p:grpSpPr>
            <a:xfrm>
              <a:off x="3364662" y="4618217"/>
              <a:ext cx="2460308" cy="1476311"/>
              <a:chOff x="8869211" y="1758492"/>
              <a:chExt cx="2460308" cy="147631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CA9496-E382-4B3E-B952-4354E7517B07}"/>
                  </a:ext>
                </a:extLst>
              </p:cNvPr>
              <p:cNvSpPr txBox="1"/>
              <p:nvPr/>
            </p:nvSpPr>
            <p:spPr>
              <a:xfrm>
                <a:off x="8869211" y="1758492"/>
                <a:ext cx="24603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前期规划</a:t>
                </a:r>
                <a:endParaRPr lang="en-US" sz="32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7A069B-5885-41B0-8005-1ADFB5A4C6C9}"/>
                  </a:ext>
                </a:extLst>
              </p:cNvPr>
              <p:cNvSpPr txBox="1"/>
              <p:nvPr/>
            </p:nvSpPr>
            <p:spPr>
              <a:xfrm>
                <a:off x="9142395" y="2403806"/>
                <a:ext cx="18314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此间段的主要 盈利手段是在 </a:t>
                </a:r>
                <a:r>
                  <a:rPr lang="en-US" sz="12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APP </a:t>
                </a:r>
                <a:r>
                  <a:rPr lang="zh-CN" altLang="en-US" sz="12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内适度的广告植入，用户在 </a:t>
                </a:r>
                <a:r>
                  <a:rPr lang="en-US" sz="12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APP </a:t>
                </a:r>
                <a:r>
                  <a:rPr lang="zh-CN" altLang="en-US" sz="12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内的充值服务收取的费用。 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4AFD10C-CB31-4618-B05B-7A144EBA561E}"/>
              </a:ext>
            </a:extLst>
          </p:cNvPr>
          <p:cNvGrpSpPr/>
          <p:nvPr/>
        </p:nvGrpSpPr>
        <p:grpSpPr>
          <a:xfrm>
            <a:off x="1283957" y="4663366"/>
            <a:ext cx="2460308" cy="1484630"/>
            <a:chOff x="1283957" y="4663366"/>
            <a:chExt cx="2460308" cy="148463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6FF624-D8DE-48C3-A710-84C17E808B4E}"/>
                </a:ext>
              </a:extLst>
            </p:cNvPr>
            <p:cNvSpPr/>
            <p:nvPr/>
          </p:nvSpPr>
          <p:spPr>
            <a:xfrm>
              <a:off x="1797889" y="4663366"/>
              <a:ext cx="1484630" cy="1484630"/>
            </a:xfrm>
            <a:prstGeom prst="ellipse">
              <a:avLst/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C699F33-0C61-4CC4-8387-87CC9119B9BA}"/>
                </a:ext>
              </a:extLst>
            </p:cNvPr>
            <p:cNvGrpSpPr/>
            <p:nvPr/>
          </p:nvGrpSpPr>
          <p:grpSpPr>
            <a:xfrm>
              <a:off x="1283957" y="4864132"/>
              <a:ext cx="2460308" cy="1132040"/>
              <a:chOff x="8811263" y="1962681"/>
              <a:chExt cx="2460308" cy="1132040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6A06E7-11A6-4ED2-93AE-FFE71C8466FB}"/>
                  </a:ext>
                </a:extLst>
              </p:cNvPr>
              <p:cNvSpPr txBox="1"/>
              <p:nvPr/>
            </p:nvSpPr>
            <p:spPr>
              <a:xfrm>
                <a:off x="8811263" y="1962681"/>
                <a:ext cx="24603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产品测试</a:t>
                </a:r>
                <a:endPara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4BE46F-1C0E-40CF-B932-0F6CF5E1543B}"/>
                  </a:ext>
                </a:extLst>
              </p:cNvPr>
              <p:cNvSpPr txBox="1"/>
              <p:nvPr/>
            </p:nvSpPr>
            <p:spPr>
              <a:xfrm>
                <a:off x="9361745" y="2540723"/>
                <a:ext cx="141153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将开发的产品投入测试，在正式运营前排查产品</a:t>
                </a:r>
                <a:r>
                  <a:rPr lang="en-US" altLang="zh-CN" sz="10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BUG</a:t>
                </a:r>
                <a:endParaRPr lang="en-US" sz="10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09EDEE8-7571-4CCC-9ABD-53EE078F8931}"/>
              </a:ext>
            </a:extLst>
          </p:cNvPr>
          <p:cNvGrpSpPr/>
          <p:nvPr/>
        </p:nvGrpSpPr>
        <p:grpSpPr>
          <a:xfrm>
            <a:off x="463536" y="4528400"/>
            <a:ext cx="1082183" cy="1050394"/>
            <a:chOff x="463536" y="4528400"/>
            <a:chExt cx="1082183" cy="105039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B2B324-B882-4AA8-9BBA-48C5917166DA}"/>
                </a:ext>
              </a:extLst>
            </p:cNvPr>
            <p:cNvSpPr/>
            <p:nvPr/>
          </p:nvSpPr>
          <p:spPr>
            <a:xfrm>
              <a:off x="474668" y="4528400"/>
              <a:ext cx="1050394" cy="105039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F6B14CF-3E94-4F08-9C34-26D6FD11E181}"/>
                </a:ext>
              </a:extLst>
            </p:cNvPr>
            <p:cNvGrpSpPr/>
            <p:nvPr/>
          </p:nvGrpSpPr>
          <p:grpSpPr>
            <a:xfrm>
              <a:off x="463536" y="4792553"/>
              <a:ext cx="1082183" cy="536554"/>
              <a:chOff x="9424707" y="2212539"/>
              <a:chExt cx="1082183" cy="53655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FE16B6-7E9A-4449-9207-3F6D4B89329D}"/>
                  </a:ext>
                </a:extLst>
              </p:cNvPr>
              <p:cNvSpPr txBox="1"/>
              <p:nvPr/>
            </p:nvSpPr>
            <p:spPr>
              <a:xfrm>
                <a:off x="9470819" y="2212539"/>
                <a:ext cx="10186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产品开发</a:t>
                </a:r>
                <a:endParaRPr lang="en-US" sz="16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85527C3-F06A-4D8A-8DE0-46C42D2DB794}"/>
                  </a:ext>
                </a:extLst>
              </p:cNvPr>
              <p:cNvSpPr txBox="1"/>
              <p:nvPr/>
            </p:nvSpPr>
            <p:spPr>
              <a:xfrm>
                <a:off x="9424707" y="2549038"/>
                <a:ext cx="108218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团队开发产品</a:t>
                </a:r>
                <a:endParaRPr lang="en-US" sz="7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6849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F715D721-B4CC-49BD-B000-6B6954BFE992}"/>
              </a:ext>
            </a:extLst>
          </p:cNvPr>
          <p:cNvSpPr/>
          <p:nvPr/>
        </p:nvSpPr>
        <p:spPr>
          <a:xfrm>
            <a:off x="6642473" y="3416111"/>
            <a:ext cx="3281138" cy="3281138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3A1F88-8BEB-4FD6-AE01-0FBCC162FA48}"/>
              </a:ext>
            </a:extLst>
          </p:cNvPr>
          <p:cNvSpPr/>
          <p:nvPr/>
        </p:nvSpPr>
        <p:spPr>
          <a:xfrm>
            <a:off x="2192492" y="3416111"/>
            <a:ext cx="3281138" cy="3281138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5621DD-2D91-46E5-8E21-50177BB95547}"/>
              </a:ext>
            </a:extLst>
          </p:cNvPr>
          <p:cNvGrpSpPr/>
          <p:nvPr/>
        </p:nvGrpSpPr>
        <p:grpSpPr>
          <a:xfrm>
            <a:off x="4455432" y="3416111"/>
            <a:ext cx="3283559" cy="3281139"/>
            <a:chOff x="4455431" y="3168461"/>
            <a:chExt cx="3283559" cy="3281139"/>
          </a:xfrm>
        </p:grpSpPr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BB882157-FD86-4F64-8265-034EA7ED23D0}"/>
                </a:ext>
              </a:extLst>
            </p:cNvPr>
            <p:cNvSpPr/>
            <p:nvPr/>
          </p:nvSpPr>
          <p:spPr>
            <a:xfrm>
              <a:off x="4455431" y="3168461"/>
              <a:ext cx="3281138" cy="3281138"/>
            </a:xfrm>
            <a:prstGeom prst="donut">
              <a:avLst>
                <a:gd name="adj" fmla="val 1440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D71256A-BEF1-4891-90DB-3C280D744ED9}"/>
                </a:ext>
              </a:extLst>
            </p:cNvPr>
            <p:cNvSpPr/>
            <p:nvPr/>
          </p:nvSpPr>
          <p:spPr>
            <a:xfrm>
              <a:off x="4457852" y="4804495"/>
              <a:ext cx="3281138" cy="1645105"/>
            </a:xfrm>
            <a:custGeom>
              <a:avLst/>
              <a:gdLst>
                <a:gd name="connsiteX0" fmla="*/ 229 w 3281138"/>
                <a:gd name="connsiteY0" fmla="*/ 0 h 1645105"/>
                <a:gd name="connsiteX1" fmla="*/ 472778 w 3281138"/>
                <a:gd name="connsiteY1" fmla="*/ 0 h 1645105"/>
                <a:gd name="connsiteX2" fmla="*/ 472549 w 3281138"/>
                <a:gd name="connsiteY2" fmla="*/ 4536 h 1645105"/>
                <a:gd name="connsiteX3" fmla="*/ 1640569 w 3281138"/>
                <a:gd name="connsiteY3" fmla="*/ 1172556 h 1645105"/>
                <a:gd name="connsiteX4" fmla="*/ 2808589 w 3281138"/>
                <a:gd name="connsiteY4" fmla="*/ 4536 h 1645105"/>
                <a:gd name="connsiteX5" fmla="*/ 2808360 w 3281138"/>
                <a:gd name="connsiteY5" fmla="*/ 0 h 1645105"/>
                <a:gd name="connsiteX6" fmla="*/ 3280909 w 3281138"/>
                <a:gd name="connsiteY6" fmla="*/ 0 h 1645105"/>
                <a:gd name="connsiteX7" fmla="*/ 3281138 w 3281138"/>
                <a:gd name="connsiteY7" fmla="*/ 4536 h 1645105"/>
                <a:gd name="connsiteX8" fmla="*/ 1640569 w 3281138"/>
                <a:gd name="connsiteY8" fmla="*/ 1645105 h 1645105"/>
                <a:gd name="connsiteX9" fmla="*/ 0 w 3281138"/>
                <a:gd name="connsiteY9" fmla="*/ 4536 h 164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1138" h="1645105">
                  <a:moveTo>
                    <a:pt x="229" y="0"/>
                  </a:moveTo>
                  <a:lnTo>
                    <a:pt x="472778" y="0"/>
                  </a:lnTo>
                  <a:lnTo>
                    <a:pt x="472549" y="4536"/>
                  </a:lnTo>
                  <a:cubicBezTo>
                    <a:pt x="472549" y="649616"/>
                    <a:pt x="995489" y="1172556"/>
                    <a:pt x="1640569" y="1172556"/>
                  </a:cubicBezTo>
                  <a:cubicBezTo>
                    <a:pt x="2285649" y="1172556"/>
                    <a:pt x="2808589" y="649616"/>
                    <a:pt x="2808589" y="4536"/>
                  </a:cubicBezTo>
                  <a:lnTo>
                    <a:pt x="2808360" y="0"/>
                  </a:lnTo>
                  <a:lnTo>
                    <a:pt x="3280909" y="0"/>
                  </a:lnTo>
                  <a:lnTo>
                    <a:pt x="3281138" y="4536"/>
                  </a:lnTo>
                  <a:cubicBezTo>
                    <a:pt x="3281138" y="910597"/>
                    <a:pt x="2546630" y="1645105"/>
                    <a:pt x="1640569" y="1645105"/>
                  </a:cubicBezTo>
                  <a:cubicBezTo>
                    <a:pt x="734508" y="1645105"/>
                    <a:pt x="0" y="910597"/>
                    <a:pt x="0" y="4536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E3F4A91-6509-41F0-9FAE-50CC3891A50E}"/>
              </a:ext>
            </a:extLst>
          </p:cNvPr>
          <p:cNvGrpSpPr/>
          <p:nvPr/>
        </p:nvGrpSpPr>
        <p:grpSpPr>
          <a:xfrm>
            <a:off x="3908958" y="2869638"/>
            <a:ext cx="4374084" cy="4374084"/>
            <a:chOff x="3908958" y="2621988"/>
            <a:chExt cx="4374084" cy="4374084"/>
          </a:xfrm>
        </p:grpSpPr>
        <p:sp>
          <p:nvSpPr>
            <p:cNvPr id="16" name="Circle: Hollow 15">
              <a:extLst>
                <a:ext uri="{FF2B5EF4-FFF2-40B4-BE49-F238E27FC236}">
                  <a16:creationId xmlns:a16="http://schemas.microsoft.com/office/drawing/2014/main" id="{51B02BA3-D087-430A-A94D-F6B8772B7E61}"/>
                </a:ext>
              </a:extLst>
            </p:cNvPr>
            <p:cNvSpPr/>
            <p:nvPr/>
          </p:nvSpPr>
          <p:spPr>
            <a:xfrm>
              <a:off x="3908958" y="2621988"/>
              <a:ext cx="4374084" cy="4374084"/>
            </a:xfrm>
            <a:prstGeom prst="donut">
              <a:avLst>
                <a:gd name="adj" fmla="val 1113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1E45C3-66E7-4EE0-801B-FDEC7A2C51C9}"/>
                </a:ext>
              </a:extLst>
            </p:cNvPr>
            <p:cNvSpPr/>
            <p:nvPr/>
          </p:nvSpPr>
          <p:spPr>
            <a:xfrm>
              <a:off x="3908958" y="4804493"/>
              <a:ext cx="4374084" cy="2191578"/>
            </a:xfrm>
            <a:custGeom>
              <a:avLst/>
              <a:gdLst>
                <a:gd name="connsiteX0" fmla="*/ 229 w 4374084"/>
                <a:gd name="connsiteY0" fmla="*/ 0 h 2191578"/>
                <a:gd name="connsiteX1" fmla="*/ 487327 w 4374084"/>
                <a:gd name="connsiteY1" fmla="*/ 0 h 2191578"/>
                <a:gd name="connsiteX2" fmla="*/ 487098 w 4374084"/>
                <a:gd name="connsiteY2" fmla="*/ 4536 h 2191578"/>
                <a:gd name="connsiteX3" fmla="*/ 2187042 w 4374084"/>
                <a:gd name="connsiteY3" fmla="*/ 1704480 h 2191578"/>
                <a:gd name="connsiteX4" fmla="*/ 3886986 w 4374084"/>
                <a:gd name="connsiteY4" fmla="*/ 4536 h 2191578"/>
                <a:gd name="connsiteX5" fmla="*/ 3886757 w 4374084"/>
                <a:gd name="connsiteY5" fmla="*/ 0 h 2191578"/>
                <a:gd name="connsiteX6" fmla="*/ 4373855 w 4374084"/>
                <a:gd name="connsiteY6" fmla="*/ 0 h 2191578"/>
                <a:gd name="connsiteX7" fmla="*/ 4374084 w 4374084"/>
                <a:gd name="connsiteY7" fmla="*/ 4536 h 2191578"/>
                <a:gd name="connsiteX8" fmla="*/ 2187042 w 4374084"/>
                <a:gd name="connsiteY8" fmla="*/ 2191578 h 2191578"/>
                <a:gd name="connsiteX9" fmla="*/ 0 w 4374084"/>
                <a:gd name="connsiteY9" fmla="*/ 4536 h 219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74084" h="2191578">
                  <a:moveTo>
                    <a:pt x="229" y="0"/>
                  </a:moveTo>
                  <a:lnTo>
                    <a:pt x="487327" y="0"/>
                  </a:lnTo>
                  <a:lnTo>
                    <a:pt x="487098" y="4536"/>
                  </a:lnTo>
                  <a:cubicBezTo>
                    <a:pt x="487098" y="943389"/>
                    <a:pt x="1248189" y="1704480"/>
                    <a:pt x="2187042" y="1704480"/>
                  </a:cubicBezTo>
                  <a:cubicBezTo>
                    <a:pt x="3125895" y="1704480"/>
                    <a:pt x="3886986" y="943389"/>
                    <a:pt x="3886986" y="4536"/>
                  </a:cubicBezTo>
                  <a:lnTo>
                    <a:pt x="3886757" y="0"/>
                  </a:lnTo>
                  <a:lnTo>
                    <a:pt x="4373855" y="0"/>
                  </a:lnTo>
                  <a:lnTo>
                    <a:pt x="4374084" y="4536"/>
                  </a:lnTo>
                  <a:cubicBezTo>
                    <a:pt x="4374084" y="1212406"/>
                    <a:pt x="3394912" y="2191578"/>
                    <a:pt x="2187042" y="2191578"/>
                  </a:cubicBezTo>
                  <a:cubicBezTo>
                    <a:pt x="979172" y="2191578"/>
                    <a:pt x="0" y="1212406"/>
                    <a:pt x="0" y="4536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041F8D9-1707-42BA-AD26-250F04F1D329}"/>
              </a:ext>
            </a:extLst>
          </p:cNvPr>
          <p:cNvGrpSpPr/>
          <p:nvPr/>
        </p:nvGrpSpPr>
        <p:grpSpPr>
          <a:xfrm>
            <a:off x="3335083" y="2295763"/>
            <a:ext cx="5521834" cy="5521835"/>
            <a:chOff x="3335083" y="2048113"/>
            <a:chExt cx="5521834" cy="5521835"/>
          </a:xfrm>
        </p:grpSpPr>
        <p:sp>
          <p:nvSpPr>
            <p:cNvPr id="17" name="Circle: Hollow 16">
              <a:extLst>
                <a:ext uri="{FF2B5EF4-FFF2-40B4-BE49-F238E27FC236}">
                  <a16:creationId xmlns:a16="http://schemas.microsoft.com/office/drawing/2014/main" id="{ACD00994-CE9D-41D2-AD3F-5007826F9157}"/>
                </a:ext>
              </a:extLst>
            </p:cNvPr>
            <p:cNvSpPr/>
            <p:nvPr/>
          </p:nvSpPr>
          <p:spPr>
            <a:xfrm>
              <a:off x="3335083" y="2048113"/>
              <a:ext cx="5521834" cy="5521834"/>
            </a:xfrm>
            <a:prstGeom prst="donut">
              <a:avLst>
                <a:gd name="adj" fmla="val 913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F5138F-9B35-4A70-9FAC-18FE0C8739D4}"/>
                </a:ext>
              </a:extLst>
            </p:cNvPr>
            <p:cNvSpPr/>
            <p:nvPr/>
          </p:nvSpPr>
          <p:spPr>
            <a:xfrm>
              <a:off x="3335083" y="4809031"/>
              <a:ext cx="5521834" cy="2760917"/>
            </a:xfrm>
            <a:custGeom>
              <a:avLst/>
              <a:gdLst>
                <a:gd name="connsiteX0" fmla="*/ 0 w 5521834"/>
                <a:gd name="connsiteY0" fmla="*/ 0 h 2760917"/>
                <a:gd name="connsiteX1" fmla="*/ 504475 w 5521834"/>
                <a:gd name="connsiteY1" fmla="*/ 0 h 2760917"/>
                <a:gd name="connsiteX2" fmla="*/ 2760917 w 5521834"/>
                <a:gd name="connsiteY2" fmla="*/ 2256442 h 2760917"/>
                <a:gd name="connsiteX3" fmla="*/ 5017359 w 5521834"/>
                <a:gd name="connsiteY3" fmla="*/ 0 h 2760917"/>
                <a:gd name="connsiteX4" fmla="*/ 5521834 w 5521834"/>
                <a:gd name="connsiteY4" fmla="*/ 0 h 2760917"/>
                <a:gd name="connsiteX5" fmla="*/ 2760917 w 5521834"/>
                <a:gd name="connsiteY5" fmla="*/ 2760917 h 2760917"/>
                <a:gd name="connsiteX6" fmla="*/ 0 w 5521834"/>
                <a:gd name="connsiteY6" fmla="*/ 0 h 2760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1834" h="2760917">
                  <a:moveTo>
                    <a:pt x="0" y="0"/>
                  </a:moveTo>
                  <a:lnTo>
                    <a:pt x="504475" y="0"/>
                  </a:lnTo>
                  <a:cubicBezTo>
                    <a:pt x="504475" y="1246199"/>
                    <a:pt x="1514718" y="2256442"/>
                    <a:pt x="2760917" y="2256442"/>
                  </a:cubicBezTo>
                  <a:cubicBezTo>
                    <a:pt x="4007116" y="2256442"/>
                    <a:pt x="5017359" y="1246199"/>
                    <a:pt x="5017359" y="0"/>
                  </a:cubicBezTo>
                  <a:lnTo>
                    <a:pt x="5521834" y="0"/>
                  </a:lnTo>
                  <a:cubicBezTo>
                    <a:pt x="5521834" y="1524812"/>
                    <a:pt x="4285729" y="2760917"/>
                    <a:pt x="2760917" y="2760917"/>
                  </a:cubicBezTo>
                  <a:cubicBezTo>
                    <a:pt x="1236105" y="2760917"/>
                    <a:pt x="0" y="1524812"/>
                    <a:pt x="0" y="0"/>
                  </a:cubicBezTo>
                  <a:close/>
                </a:path>
              </a:pathLst>
            </a:cu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92B1F72-1046-47F4-B6C2-13F4E6D0DED2}"/>
              </a:ext>
            </a:extLst>
          </p:cNvPr>
          <p:cNvGrpSpPr/>
          <p:nvPr/>
        </p:nvGrpSpPr>
        <p:grpSpPr>
          <a:xfrm>
            <a:off x="2732580" y="1693260"/>
            <a:ext cx="6726840" cy="6726840"/>
            <a:chOff x="2732580" y="1445610"/>
            <a:chExt cx="6726840" cy="6726840"/>
          </a:xfrm>
        </p:grpSpPr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01F12474-1499-4801-8DCD-8902160F8BAB}"/>
                </a:ext>
              </a:extLst>
            </p:cNvPr>
            <p:cNvSpPr/>
            <p:nvPr/>
          </p:nvSpPr>
          <p:spPr>
            <a:xfrm>
              <a:off x="2732580" y="1445610"/>
              <a:ext cx="6726840" cy="6726840"/>
            </a:xfrm>
            <a:prstGeom prst="donut">
              <a:avLst>
                <a:gd name="adj" fmla="val 801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C7D97FC-C790-4915-9760-8E3BABC8AC58}"/>
                </a:ext>
              </a:extLst>
            </p:cNvPr>
            <p:cNvSpPr/>
            <p:nvPr/>
          </p:nvSpPr>
          <p:spPr>
            <a:xfrm>
              <a:off x="2734082" y="4838726"/>
              <a:ext cx="6725338" cy="3333724"/>
            </a:xfrm>
            <a:custGeom>
              <a:avLst/>
              <a:gdLst>
                <a:gd name="connsiteX0" fmla="*/ 0 w 6725338"/>
                <a:gd name="connsiteY0" fmla="*/ 0 h 3333724"/>
                <a:gd name="connsiteX1" fmla="*/ 540040 w 6725338"/>
                <a:gd name="connsiteY1" fmla="*/ 0 h 3333724"/>
                <a:gd name="connsiteX2" fmla="*/ 553121 w 6725338"/>
                <a:gd name="connsiteY2" fmla="*/ 259055 h 3333724"/>
                <a:gd name="connsiteX3" fmla="*/ 3362669 w 6725338"/>
                <a:gd name="connsiteY3" fmla="*/ 2794433 h 3333724"/>
                <a:gd name="connsiteX4" fmla="*/ 6172217 w 6725338"/>
                <a:gd name="connsiteY4" fmla="*/ 259055 h 3333724"/>
                <a:gd name="connsiteX5" fmla="*/ 6185299 w 6725338"/>
                <a:gd name="connsiteY5" fmla="*/ 0 h 3333724"/>
                <a:gd name="connsiteX6" fmla="*/ 6725338 w 6725338"/>
                <a:gd name="connsiteY6" fmla="*/ 0 h 3333724"/>
                <a:gd name="connsiteX7" fmla="*/ 6721713 w 6725338"/>
                <a:gd name="connsiteY7" fmla="*/ 143385 h 3333724"/>
                <a:gd name="connsiteX8" fmla="*/ 3362669 w 6725338"/>
                <a:gd name="connsiteY8" fmla="*/ 3333724 h 3333724"/>
                <a:gd name="connsiteX9" fmla="*/ 3626 w 6725338"/>
                <a:gd name="connsiteY9" fmla="*/ 143385 h 333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25338" h="3333724">
                  <a:moveTo>
                    <a:pt x="0" y="0"/>
                  </a:moveTo>
                  <a:lnTo>
                    <a:pt x="540040" y="0"/>
                  </a:lnTo>
                  <a:lnTo>
                    <a:pt x="553121" y="259055"/>
                  </a:lnTo>
                  <a:cubicBezTo>
                    <a:pt x="697745" y="1683139"/>
                    <a:pt x="1900429" y="2794433"/>
                    <a:pt x="3362669" y="2794433"/>
                  </a:cubicBezTo>
                  <a:cubicBezTo>
                    <a:pt x="4824909" y="2794433"/>
                    <a:pt x="6027594" y="1683139"/>
                    <a:pt x="6172217" y="259055"/>
                  </a:cubicBezTo>
                  <a:lnTo>
                    <a:pt x="6185299" y="0"/>
                  </a:lnTo>
                  <a:lnTo>
                    <a:pt x="6725338" y="0"/>
                  </a:lnTo>
                  <a:lnTo>
                    <a:pt x="6721713" y="143385"/>
                  </a:lnTo>
                  <a:cubicBezTo>
                    <a:pt x="6631630" y="1920516"/>
                    <a:pt x="5162186" y="3333724"/>
                    <a:pt x="3362669" y="3333724"/>
                  </a:cubicBezTo>
                  <a:cubicBezTo>
                    <a:pt x="1563152" y="3333724"/>
                    <a:pt x="93709" y="1920516"/>
                    <a:pt x="3626" y="143385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89D6CD5-CB2B-47EE-81FC-1EC07F716CDC}"/>
              </a:ext>
            </a:extLst>
          </p:cNvPr>
          <p:cNvSpPr/>
          <p:nvPr/>
        </p:nvSpPr>
        <p:spPr>
          <a:xfrm>
            <a:off x="1962150" y="5448300"/>
            <a:ext cx="8267700" cy="1399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022B6C9-758F-43DA-B025-D33ED5494C8E}"/>
              </a:ext>
            </a:extLst>
          </p:cNvPr>
          <p:cNvSpPr/>
          <p:nvPr/>
        </p:nvSpPr>
        <p:spPr>
          <a:xfrm>
            <a:off x="2192492" y="5052145"/>
            <a:ext cx="3281138" cy="1645105"/>
          </a:xfrm>
          <a:custGeom>
            <a:avLst/>
            <a:gdLst>
              <a:gd name="connsiteX0" fmla="*/ 229 w 3281138"/>
              <a:gd name="connsiteY0" fmla="*/ 0 h 1645105"/>
              <a:gd name="connsiteX1" fmla="*/ 3280909 w 3281138"/>
              <a:gd name="connsiteY1" fmla="*/ 0 h 1645105"/>
              <a:gd name="connsiteX2" fmla="*/ 3281138 w 3281138"/>
              <a:gd name="connsiteY2" fmla="*/ 4536 h 1645105"/>
              <a:gd name="connsiteX3" fmla="*/ 1640569 w 3281138"/>
              <a:gd name="connsiteY3" fmla="*/ 1645105 h 1645105"/>
              <a:gd name="connsiteX4" fmla="*/ 0 w 3281138"/>
              <a:gd name="connsiteY4" fmla="*/ 4536 h 164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1138" h="1645105">
                <a:moveTo>
                  <a:pt x="229" y="0"/>
                </a:moveTo>
                <a:lnTo>
                  <a:pt x="3280909" y="0"/>
                </a:lnTo>
                <a:lnTo>
                  <a:pt x="3281138" y="4536"/>
                </a:lnTo>
                <a:cubicBezTo>
                  <a:pt x="3281138" y="910597"/>
                  <a:pt x="2546630" y="1645105"/>
                  <a:pt x="1640569" y="1645105"/>
                </a:cubicBezTo>
                <a:cubicBezTo>
                  <a:pt x="734508" y="1645105"/>
                  <a:pt x="0" y="910597"/>
                  <a:pt x="0" y="4536"/>
                </a:cubicBezTo>
                <a:close/>
              </a:path>
            </a:pathLst>
          </a:custGeom>
          <a:solidFill>
            <a:srgbClr val="FF5969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 ExtraBold" panose="00000900000000000000" pitchFamily="50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D948DEB-E42E-4838-BA54-FC6445525C01}"/>
              </a:ext>
            </a:extLst>
          </p:cNvPr>
          <p:cNvSpPr/>
          <p:nvPr/>
        </p:nvSpPr>
        <p:spPr>
          <a:xfrm>
            <a:off x="6642473" y="5052145"/>
            <a:ext cx="3281138" cy="1645105"/>
          </a:xfrm>
          <a:custGeom>
            <a:avLst/>
            <a:gdLst>
              <a:gd name="connsiteX0" fmla="*/ 229 w 3281138"/>
              <a:gd name="connsiteY0" fmla="*/ 0 h 1645105"/>
              <a:gd name="connsiteX1" fmla="*/ 3280909 w 3281138"/>
              <a:gd name="connsiteY1" fmla="*/ 0 h 1645105"/>
              <a:gd name="connsiteX2" fmla="*/ 3281138 w 3281138"/>
              <a:gd name="connsiteY2" fmla="*/ 4536 h 1645105"/>
              <a:gd name="connsiteX3" fmla="*/ 1640569 w 3281138"/>
              <a:gd name="connsiteY3" fmla="*/ 1645105 h 1645105"/>
              <a:gd name="connsiteX4" fmla="*/ 0 w 3281138"/>
              <a:gd name="connsiteY4" fmla="*/ 4536 h 164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1138" h="1645105">
                <a:moveTo>
                  <a:pt x="229" y="0"/>
                </a:moveTo>
                <a:lnTo>
                  <a:pt x="3280909" y="0"/>
                </a:lnTo>
                <a:lnTo>
                  <a:pt x="3281138" y="4536"/>
                </a:lnTo>
                <a:cubicBezTo>
                  <a:pt x="3281138" y="910597"/>
                  <a:pt x="2546630" y="1645105"/>
                  <a:pt x="1640569" y="1645105"/>
                </a:cubicBezTo>
                <a:cubicBezTo>
                  <a:pt x="734508" y="1645105"/>
                  <a:pt x="0" y="910597"/>
                  <a:pt x="0" y="4536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EBC2E01-8B62-4C5B-B9A4-9A7C34D30825}"/>
              </a:ext>
            </a:extLst>
          </p:cNvPr>
          <p:cNvGrpSpPr/>
          <p:nvPr/>
        </p:nvGrpSpPr>
        <p:grpSpPr>
          <a:xfrm>
            <a:off x="2831637" y="5391104"/>
            <a:ext cx="2002847" cy="578063"/>
            <a:chOff x="2136584" y="1698342"/>
            <a:chExt cx="2002847" cy="57806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2D10C5B-F32A-4BF9-B475-CB67687D9625}"/>
                </a:ext>
              </a:extLst>
            </p:cNvPr>
            <p:cNvSpPr txBox="1"/>
            <p:nvPr/>
          </p:nvSpPr>
          <p:spPr>
            <a:xfrm>
              <a:off x="2136585" y="1698342"/>
              <a:ext cx="2002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ExtraBold" panose="00000900000000000000" pitchFamily="50" charset="0"/>
                </a:rPr>
                <a:t>S</a:t>
              </a:r>
              <a:r>
                <a:rPr lang="zh-CN" altLang="en-US" b="1" dirty="0">
                  <a:solidFill>
                    <a:schemeClr val="bg1"/>
                  </a:solidFill>
                  <a:latin typeface="Montserrat ExtraBold" panose="00000900000000000000" pitchFamily="50" charset="0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latin typeface="Montserrat ExtraBold" panose="00000900000000000000" pitchFamily="50" charset="0"/>
                </a:rPr>
                <a:t>O</a:t>
              </a:r>
              <a:endParaRPr lang="en-US" b="1" dirty="0">
                <a:solidFill>
                  <a:schemeClr val="bg1"/>
                </a:solidFill>
                <a:latin typeface="Montserrat ExtraBold" panose="00000900000000000000" pitchFamily="50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D2C1DF2-3EFA-4089-B740-5E05DDF603A9}"/>
                </a:ext>
              </a:extLst>
            </p:cNvPr>
            <p:cNvSpPr txBox="1"/>
            <p:nvPr/>
          </p:nvSpPr>
          <p:spPr>
            <a:xfrm>
              <a:off x="2136584" y="1999406"/>
              <a:ext cx="20028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i="1" dirty="0">
                  <a:solidFill>
                    <a:schemeClr val="bg1"/>
                  </a:solidFill>
                  <a:latin typeface="Montserrat" panose="02000505000000020004" pitchFamily="2" charset="0"/>
                </a:rPr>
                <a:t>优势与机会</a:t>
              </a:r>
              <a:endParaRPr lang="en-US" sz="1200" i="1" dirty="0">
                <a:solidFill>
                  <a:schemeClr val="bg1"/>
                </a:solidFill>
                <a:latin typeface="Montserrat" panose="02000505000000020004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821487D-5F4C-4572-89FF-99D06866943B}"/>
              </a:ext>
            </a:extLst>
          </p:cNvPr>
          <p:cNvGrpSpPr/>
          <p:nvPr/>
        </p:nvGrpSpPr>
        <p:grpSpPr>
          <a:xfrm>
            <a:off x="150093" y="1192817"/>
            <a:ext cx="2496059" cy="2618432"/>
            <a:chOff x="820455" y="4540251"/>
            <a:chExt cx="2496059" cy="26184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58DBF40-20B9-44B7-9B6A-98063015A1F2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b="1" dirty="0">
                  <a:solidFill>
                    <a:srgbClr val="5D7373"/>
                  </a:solidFill>
                  <a:latin typeface="Montserrat ExtraBold" panose="00000900000000000000" pitchFamily="50" charset="0"/>
                </a:rPr>
                <a:t>S:</a:t>
              </a:r>
              <a:r>
                <a:rPr lang="zh-CN" altLang="en-US" sz="3600" b="1" dirty="0">
                  <a:solidFill>
                    <a:srgbClr val="5D7373"/>
                  </a:solidFill>
                  <a:latin typeface="Montserrat ExtraBold" panose="00000900000000000000" pitchFamily="50" charset="0"/>
                </a:rPr>
                <a:t>优势</a:t>
              </a:r>
              <a:r>
                <a:rPr lang="en-US" sz="3600" b="1" dirty="0">
                  <a:solidFill>
                    <a:srgbClr val="5D7373"/>
                  </a:solidFill>
                  <a:latin typeface="Montserrat ExtraBold" panose="00000900000000000000" pitchFamily="50" charset="0"/>
                </a:rPr>
                <a:t>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EC53111-BD94-48BA-9FE2-E50F1E93E9AC}"/>
                </a:ext>
              </a:extLst>
            </p:cNvPr>
            <p:cNvSpPr txBox="1"/>
            <p:nvPr/>
          </p:nvSpPr>
          <p:spPr>
            <a:xfrm>
              <a:off x="820455" y="5127358"/>
              <a:ext cx="249605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dirty="0">
                  <a:solidFill>
                    <a:srgbClr val="A6A6A6"/>
                  </a:solidFill>
                  <a:latin typeface="Montserrat ExtraBold" panose="00000900000000000000" pitchFamily="50" charset="0"/>
                </a:rPr>
                <a:t>创意优势</a:t>
              </a:r>
              <a:r>
                <a:rPr lang="en-US" altLang="zh-CN" sz="1400" dirty="0">
                  <a:solidFill>
                    <a:srgbClr val="A6A6A6"/>
                  </a:solidFill>
                  <a:latin typeface="Montserrat ExtraBold" panose="00000900000000000000" pitchFamily="50" charset="0"/>
                </a:rPr>
                <a:t>:“</a:t>
              </a:r>
              <a:r>
                <a:rPr lang="en-US" sz="1400" dirty="0">
                  <a:solidFill>
                    <a:srgbClr val="A6A6A6"/>
                  </a:solidFill>
                  <a:latin typeface="Montserrat ExtraBold" panose="00000900000000000000" pitchFamily="50" charset="0"/>
                </a:rPr>
                <a:t>HERE </a:t>
              </a:r>
              <a:r>
                <a:rPr lang="zh-CN" altLang="en-US" sz="1400" dirty="0">
                  <a:solidFill>
                    <a:srgbClr val="A6A6A6"/>
                  </a:solidFill>
                  <a:latin typeface="Montserrat ExtraBold" panose="00000900000000000000" pitchFamily="50" charset="0"/>
                </a:rPr>
                <a:t>此间”首次实现了社交方式的突破性创新。</a:t>
              </a:r>
              <a:endParaRPr lang="en-US" altLang="zh-CN" sz="1400" dirty="0">
                <a:solidFill>
                  <a:srgbClr val="A6A6A6"/>
                </a:solidFill>
                <a:latin typeface="Montserrat ExtraBold" panose="00000900000000000000" pitchFamily="50" charset="0"/>
              </a:endParaRPr>
            </a:p>
            <a:p>
              <a:pPr algn="r"/>
              <a:endParaRPr lang="en-US" altLang="zh-CN" sz="1400" dirty="0">
                <a:solidFill>
                  <a:srgbClr val="A6A6A6"/>
                </a:solidFill>
                <a:latin typeface="Montserrat ExtraBold" panose="00000900000000000000" pitchFamily="50" charset="0"/>
              </a:endParaRPr>
            </a:p>
            <a:p>
              <a:pPr algn="r"/>
              <a:r>
                <a:rPr lang="zh-CN" altLang="en-US" sz="1400" dirty="0">
                  <a:solidFill>
                    <a:srgbClr val="A6A6A6"/>
                  </a:solidFill>
                  <a:latin typeface="Montserrat ExtraBold" panose="00000900000000000000" pitchFamily="50" charset="0"/>
                </a:rPr>
                <a:t>技术优势</a:t>
              </a:r>
              <a:r>
                <a:rPr lang="en-US" altLang="zh-CN" sz="1400" dirty="0">
                  <a:solidFill>
                    <a:srgbClr val="A6A6A6"/>
                  </a:solidFill>
                  <a:latin typeface="Montserrat ExtraBold" panose="00000900000000000000" pitchFamily="50" charset="0"/>
                </a:rPr>
                <a:t>:</a:t>
              </a:r>
              <a:r>
                <a:rPr lang="en" altLang="zh-CN" sz="1400" dirty="0">
                  <a:solidFill>
                    <a:srgbClr val="A6A6A6"/>
                  </a:solidFill>
                  <a:latin typeface="Montserrat ExtraBold" panose="00000900000000000000" pitchFamily="50" charset="0"/>
                </a:rPr>
                <a:t>AR </a:t>
              </a:r>
              <a:r>
                <a:rPr lang="zh-CN" altLang="en-US" sz="1400" dirty="0">
                  <a:solidFill>
                    <a:srgbClr val="A6A6A6"/>
                  </a:solidFill>
                  <a:latin typeface="Montserrat ExtraBold" panose="00000900000000000000" pitchFamily="50" charset="0"/>
                </a:rPr>
                <a:t>技术是“</a:t>
              </a:r>
              <a:r>
                <a:rPr lang="en" altLang="zh-CN" sz="1400" dirty="0">
                  <a:solidFill>
                    <a:srgbClr val="A6A6A6"/>
                  </a:solidFill>
                  <a:latin typeface="Montserrat ExtraBold" panose="00000900000000000000" pitchFamily="50" charset="0"/>
                </a:rPr>
                <a:t>HERE </a:t>
              </a:r>
              <a:r>
                <a:rPr lang="zh-CN" altLang="en-US" sz="1400" dirty="0">
                  <a:solidFill>
                    <a:srgbClr val="A6A6A6"/>
                  </a:solidFill>
                  <a:latin typeface="Montserrat ExtraBold" panose="00000900000000000000" pitchFamily="50" charset="0"/>
                </a:rPr>
                <a:t>此间”平台 核心功能实现的保证。</a:t>
              </a:r>
              <a:endParaRPr lang="en-US" altLang="zh-CN" sz="1400" dirty="0">
                <a:solidFill>
                  <a:srgbClr val="A6A6A6"/>
                </a:solidFill>
                <a:latin typeface="Montserrat ExtraBold" panose="00000900000000000000" pitchFamily="50" charset="0"/>
              </a:endParaRPr>
            </a:p>
            <a:p>
              <a:pPr algn="r"/>
              <a:r>
                <a:rPr lang="zh-CN" altLang="en-US" sz="1400" dirty="0">
                  <a:solidFill>
                    <a:srgbClr val="A6A6A6"/>
                  </a:solidFill>
                  <a:latin typeface="Montserrat ExtraBold" panose="00000900000000000000" pitchFamily="50" charset="0"/>
                </a:rPr>
                <a:t> </a:t>
              </a:r>
            </a:p>
            <a:p>
              <a:pPr algn="r"/>
              <a:r>
                <a:rPr lang="zh-CN" altLang="en-US" sz="1400" dirty="0">
                  <a:solidFill>
                    <a:srgbClr val="A6A6A6"/>
                  </a:solidFill>
                  <a:latin typeface="Montserrat ExtraBold" panose="00000900000000000000" pitchFamily="50" charset="0"/>
                </a:rPr>
                <a:t>发展潜力：多方合作实现双向引流。 </a:t>
              </a:r>
            </a:p>
            <a:p>
              <a:pPr algn="r"/>
              <a:r>
                <a:rPr lang="zh-CN" altLang="en-US" sz="1400" dirty="0">
                  <a:solidFill>
                    <a:srgbClr val="A6A6A6"/>
                  </a:solidFill>
                  <a:latin typeface="Montserrat ExtraBold" panose="00000900000000000000" pitchFamily="50" charset="0"/>
                </a:rPr>
                <a:t> 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3B85216-FA5A-4B64-A134-E2300566EDF0}"/>
              </a:ext>
            </a:extLst>
          </p:cNvPr>
          <p:cNvGrpSpPr/>
          <p:nvPr/>
        </p:nvGrpSpPr>
        <p:grpSpPr>
          <a:xfrm>
            <a:off x="-171327" y="5051929"/>
            <a:ext cx="2336800" cy="1110327"/>
            <a:chOff x="979714" y="4540251"/>
            <a:chExt cx="2336800" cy="111032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38B1F31-0052-4CD7-8C97-E16B93379F22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4400" b="1">
                  <a:solidFill>
                    <a:srgbClr val="03A1A4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sz="3600" dirty="0">
                  <a:solidFill>
                    <a:srgbClr val="52CBBE"/>
                  </a:solidFill>
                </a:rPr>
                <a:t>O:</a:t>
              </a:r>
              <a:r>
                <a:rPr lang="zh-CN" altLang="en-US" sz="3600" dirty="0">
                  <a:solidFill>
                    <a:srgbClr val="52CBBE"/>
                  </a:solidFill>
                </a:rPr>
                <a:t>机会</a:t>
              </a:r>
              <a:endParaRPr lang="en-US" sz="3600" dirty="0">
                <a:solidFill>
                  <a:srgbClr val="52CBBE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BF22388-05F7-4C0D-BB3A-4F36BA3DBF35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A6A6A6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dirty="0"/>
                <a:t>AR</a:t>
              </a:r>
              <a:r>
                <a:rPr lang="zh-CN" altLang="en-US" dirty="0"/>
                <a:t>全球份额增长率高，国家的政策支持</a:t>
              </a:r>
              <a:endParaRPr lang="en-US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E3B726-E6CF-4C61-9C5C-D5693D44BC5B}"/>
              </a:ext>
            </a:extLst>
          </p:cNvPr>
          <p:cNvGrpSpPr/>
          <p:nvPr/>
        </p:nvGrpSpPr>
        <p:grpSpPr>
          <a:xfrm>
            <a:off x="9317209" y="2160264"/>
            <a:ext cx="2764542" cy="1541214"/>
            <a:chOff x="979714" y="4540251"/>
            <a:chExt cx="2764542" cy="1541214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1CF753F-7693-4DC5-8A2E-0035BA81F133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4400" b="1">
                  <a:solidFill>
                    <a:srgbClr val="03A1A4"/>
                  </a:solidFill>
                  <a:latin typeface="Montserrat ExtraBold" panose="00000900000000000000" pitchFamily="50" charset="0"/>
                </a:defRPr>
              </a:lvl1pPr>
            </a:lstStyle>
            <a:p>
              <a:pPr algn="l"/>
              <a:r>
                <a:rPr lang="en-US" sz="3600" dirty="0">
                  <a:solidFill>
                    <a:srgbClr val="92D050"/>
                  </a:solidFill>
                </a:rPr>
                <a:t>W:</a:t>
              </a:r>
              <a:r>
                <a:rPr lang="zh-CN" altLang="en-US" sz="3600" dirty="0">
                  <a:solidFill>
                    <a:srgbClr val="92D050"/>
                  </a:solidFill>
                </a:rPr>
                <a:t>劣势</a:t>
              </a:r>
              <a:endParaRPr lang="en-US" sz="3600" dirty="0">
                <a:solidFill>
                  <a:srgbClr val="92D05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1F97B36-3662-4DF4-9B0B-40E6181D329B}"/>
                </a:ext>
              </a:extLst>
            </p:cNvPr>
            <p:cNvSpPr txBox="1"/>
            <p:nvPr/>
          </p:nvSpPr>
          <p:spPr>
            <a:xfrm>
              <a:off x="979714" y="5127358"/>
              <a:ext cx="27645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A6A6A6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altLang="zh-CN" dirty="0"/>
                <a:t>1</a:t>
              </a:r>
              <a:r>
                <a:rPr lang="zh-CN" altLang="en-US" dirty="0"/>
                <a:t>、 团队为初创团队，管理运营经验不足。 </a:t>
              </a:r>
              <a:r>
                <a:rPr lang="en-US" altLang="zh-CN" dirty="0"/>
                <a:t>2</a:t>
              </a:r>
              <a:r>
                <a:rPr lang="zh-CN" altLang="en-US" dirty="0"/>
                <a:t>、 </a:t>
              </a:r>
              <a:r>
                <a:rPr lang="en" altLang="zh-CN" dirty="0"/>
                <a:t>AR </a:t>
              </a:r>
              <a:r>
                <a:rPr lang="zh-CN" altLang="en-US" dirty="0"/>
                <a:t>的技术开发需要比较高的技术需求， </a:t>
              </a:r>
            </a:p>
            <a:p>
              <a:r>
                <a:rPr lang="zh-CN" altLang="en-US" dirty="0"/>
                <a:t>公司的开发过程中可能遇到困难。 </a:t>
              </a:r>
              <a:endParaRPr lang="zh-CN" altLang="en-US" dirty="0">
                <a:effectLst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32D0D9E-2AA0-448C-9C51-D81CB5E30AB4}"/>
              </a:ext>
            </a:extLst>
          </p:cNvPr>
          <p:cNvGrpSpPr/>
          <p:nvPr/>
        </p:nvGrpSpPr>
        <p:grpSpPr>
          <a:xfrm>
            <a:off x="9928187" y="4760707"/>
            <a:ext cx="2336800" cy="1756658"/>
            <a:chOff x="979714" y="4540251"/>
            <a:chExt cx="2336800" cy="175665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36794AA-13C6-4FA4-AB50-BC4F177073C3}"/>
                </a:ext>
              </a:extLst>
            </p:cNvPr>
            <p:cNvSpPr txBox="1"/>
            <p:nvPr/>
          </p:nvSpPr>
          <p:spPr>
            <a:xfrm>
              <a:off x="979714" y="4540251"/>
              <a:ext cx="233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400" b="1">
                  <a:solidFill>
                    <a:srgbClr val="03A1A4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sz="3600" dirty="0">
                  <a:solidFill>
                    <a:srgbClr val="FEC630"/>
                  </a:solidFill>
                </a:rPr>
                <a:t>T:</a:t>
              </a:r>
              <a:r>
                <a:rPr lang="zh-CN" altLang="en-US" sz="3600" dirty="0">
                  <a:solidFill>
                    <a:srgbClr val="FEC630"/>
                  </a:solidFill>
                </a:rPr>
                <a:t>威胁</a:t>
              </a:r>
              <a:endParaRPr lang="en-US" sz="3600" dirty="0">
                <a:solidFill>
                  <a:srgbClr val="FEC63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1478C6C-FD53-4183-BF58-21125287EA8E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A6A6A6"/>
                  </a:solidFill>
                  <a:latin typeface="Montserrat ExtraBold" panose="00000900000000000000" pitchFamily="50" charset="0"/>
                </a:defRPr>
              </a:lvl1pPr>
            </a:lstStyle>
            <a:p>
              <a:r>
                <a:rPr lang="en-US" altLang="zh-CN" dirty="0"/>
                <a:t>1</a:t>
              </a:r>
              <a:r>
                <a:rPr lang="zh-CN" altLang="en-US" dirty="0"/>
                <a:t>、 市场现有竞品的竞争压力相较其他企业 较大。 </a:t>
              </a:r>
            </a:p>
            <a:p>
              <a:r>
                <a:rPr lang="en-US" altLang="zh-CN" dirty="0"/>
                <a:t>2</a:t>
              </a:r>
              <a:r>
                <a:rPr lang="zh-CN" altLang="en-US" dirty="0"/>
                <a:t>、 产业的前期营收情况不容乐观，资金情 况可能面临风险。 </a:t>
              </a:r>
              <a:endParaRPr lang="zh-CN" altLang="en-US" dirty="0">
                <a:effectLst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14EAE07-1AE6-4ED2-994F-3C4C1EE8AAFE}"/>
              </a:ext>
            </a:extLst>
          </p:cNvPr>
          <p:cNvSpPr txBox="1"/>
          <p:nvPr/>
        </p:nvSpPr>
        <p:spPr>
          <a:xfrm>
            <a:off x="2456543" y="125458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Montserrat ExtraBold" panose="00000900000000000000" pitchFamily="50" charset="0"/>
              </a:rPr>
              <a:t>S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Montserrat ExtraBold" panose="00000900000000000000" pitchFamily="50" charset="0"/>
              </a:rPr>
              <a:t> 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Montserrat ExtraBold" panose="00000900000000000000" pitchFamily="50" charset="0"/>
              </a:rPr>
              <a:t>W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Montserrat ExtraBold" panose="00000900000000000000" pitchFamily="50" charset="0"/>
              </a:rPr>
              <a:t> 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Montserrat ExtraBold" panose="00000900000000000000" pitchFamily="50" charset="0"/>
              </a:rPr>
              <a:t>O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Montserrat ExtraBold" panose="00000900000000000000" pitchFamily="50" charset="0"/>
              </a:rPr>
              <a:t> 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Montserrat ExtraBold" panose="00000900000000000000" pitchFamily="50" charset="0"/>
              </a:rPr>
              <a:t>T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Montserrat ExtraBold" panose="00000900000000000000" pitchFamily="50" charset="0"/>
              </a:rPr>
              <a:t> 分析</a:t>
            </a:r>
            <a:endParaRPr lang="en-US" sz="4000" b="1" dirty="0">
              <a:solidFill>
                <a:schemeClr val="bg1">
                  <a:lumMod val="65000"/>
                </a:schemeClr>
              </a:solidFill>
              <a:latin typeface="Montserrat ExtraBold" panose="00000900000000000000" pitchFamily="50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1F1470-096E-4E4D-BEDB-0474B8A79EE1}"/>
              </a:ext>
            </a:extLst>
          </p:cNvPr>
          <p:cNvSpPr/>
          <p:nvPr/>
        </p:nvSpPr>
        <p:spPr>
          <a:xfrm>
            <a:off x="2194873" y="4902043"/>
            <a:ext cx="522133" cy="342058"/>
          </a:xfrm>
          <a:prstGeom prst="roundRect">
            <a:avLst>
              <a:gd name="adj" fmla="val 30590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B94BAA5-F254-4D24-A8DB-E1EF18B437BC}"/>
              </a:ext>
            </a:extLst>
          </p:cNvPr>
          <p:cNvSpPr/>
          <p:nvPr/>
        </p:nvSpPr>
        <p:spPr>
          <a:xfrm>
            <a:off x="6647049" y="4902043"/>
            <a:ext cx="606239" cy="342058"/>
          </a:xfrm>
          <a:prstGeom prst="roundRect">
            <a:avLst>
              <a:gd name="adj" fmla="val 30590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6B34F2D-2434-4D85-913C-FBB0B2DE4F3B}"/>
              </a:ext>
            </a:extLst>
          </p:cNvPr>
          <p:cNvSpPr/>
          <p:nvPr/>
        </p:nvSpPr>
        <p:spPr>
          <a:xfrm>
            <a:off x="9474994" y="4902043"/>
            <a:ext cx="444478" cy="342058"/>
          </a:xfrm>
          <a:prstGeom prst="roundRect">
            <a:avLst>
              <a:gd name="adj" fmla="val 30590"/>
            </a:avLst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0721ACE-B14D-46AD-AEA1-0296CD6DBC63}"/>
              </a:ext>
            </a:extLst>
          </p:cNvPr>
          <p:cNvSpPr/>
          <p:nvPr/>
        </p:nvSpPr>
        <p:spPr>
          <a:xfrm>
            <a:off x="4943475" y="4902043"/>
            <a:ext cx="527625" cy="342058"/>
          </a:xfrm>
          <a:prstGeom prst="roundRect">
            <a:avLst>
              <a:gd name="adj" fmla="val 30590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D9AC34F-7630-4C16-A8CF-DC1557B47BAA}"/>
              </a:ext>
            </a:extLst>
          </p:cNvPr>
          <p:cNvGrpSpPr/>
          <p:nvPr/>
        </p:nvGrpSpPr>
        <p:grpSpPr>
          <a:xfrm>
            <a:off x="7276129" y="5391104"/>
            <a:ext cx="2002847" cy="578063"/>
            <a:chOff x="2136584" y="1698342"/>
            <a:chExt cx="2002847" cy="57806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364E03-F154-4DDC-80BF-A27495172E8A}"/>
                </a:ext>
              </a:extLst>
            </p:cNvPr>
            <p:cNvSpPr txBox="1"/>
            <p:nvPr/>
          </p:nvSpPr>
          <p:spPr>
            <a:xfrm>
              <a:off x="2136585" y="1698342"/>
              <a:ext cx="2002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ExtraBold" panose="00000900000000000000" pitchFamily="50" charset="0"/>
                </a:rPr>
                <a:t>W</a:t>
              </a:r>
              <a:r>
                <a:rPr lang="zh-CN" altLang="en-US" b="1" dirty="0">
                  <a:solidFill>
                    <a:schemeClr val="bg1"/>
                  </a:solidFill>
                  <a:latin typeface="Montserrat ExtraBold" panose="00000900000000000000" pitchFamily="50" charset="0"/>
                </a:rPr>
                <a:t> </a:t>
              </a:r>
              <a:r>
                <a:rPr lang="en-US" b="1" dirty="0">
                  <a:solidFill>
                    <a:schemeClr val="bg1"/>
                  </a:solidFill>
                  <a:latin typeface="Montserrat ExtraBold" panose="00000900000000000000" pitchFamily="50" charset="0"/>
                </a:rPr>
                <a:t>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31BD66-7B13-4F22-BF19-E641FD3726E0}"/>
                </a:ext>
              </a:extLst>
            </p:cNvPr>
            <p:cNvSpPr txBox="1"/>
            <p:nvPr/>
          </p:nvSpPr>
          <p:spPr>
            <a:xfrm>
              <a:off x="2136584" y="1999406"/>
              <a:ext cx="20028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i="1" dirty="0">
                  <a:solidFill>
                    <a:schemeClr val="bg1"/>
                  </a:solidFill>
                  <a:latin typeface="Montserrat" panose="02000505000000020004" pitchFamily="2" charset="0"/>
                </a:rPr>
                <a:t>劣势与威胁</a:t>
              </a:r>
              <a:endParaRPr lang="en-US" sz="1200" i="1" dirty="0">
                <a:solidFill>
                  <a:schemeClr val="bg1"/>
                </a:solidFill>
                <a:latin typeface="Montserrat" panose="02000505000000020004" pitchFamily="2" charset="0"/>
              </a:endParaRP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9A5C9336-F37C-4953-A513-B7F9E0ACD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513" y="5119348"/>
            <a:ext cx="274320" cy="27432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ACFD1CF1-834F-4FB5-84F3-6B1844011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830" y="5121911"/>
            <a:ext cx="274320" cy="27432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7198D053-D33F-4235-A5EC-002FAA64B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52" y="5129220"/>
            <a:ext cx="228600" cy="2286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85C78D90-E26B-4368-BEA9-40B75318E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85" y="5152615"/>
            <a:ext cx="228600" cy="2286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11ECC2F-414F-46BC-953C-07F197256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29" y="5119348"/>
            <a:ext cx="274320" cy="27432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CD8DB42E-3270-44F9-8B31-5EEC0E993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146" y="5121911"/>
            <a:ext cx="274320" cy="27432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BA3D4FE-40AC-47DA-B2EB-569827718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68" y="5129220"/>
            <a:ext cx="228600" cy="22860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D45E7C53-8B01-421A-9A27-A64E63AB2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401" y="5152615"/>
            <a:ext cx="228600" cy="228600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3E9C2F4-B262-48FD-8A8D-A7B75512ABCD}"/>
              </a:ext>
            </a:extLst>
          </p:cNvPr>
          <p:cNvCxnSpPr>
            <a:cxnSpLocks/>
          </p:cNvCxnSpPr>
          <p:nvPr/>
        </p:nvCxnSpPr>
        <p:spPr>
          <a:xfrm>
            <a:off x="6096726" y="1562100"/>
            <a:ext cx="0" cy="27178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14433DB-E046-4F78-9031-897DD352D9B9}"/>
              </a:ext>
            </a:extLst>
          </p:cNvPr>
          <p:cNvCxnSpPr>
            <a:cxnSpLocks/>
          </p:cNvCxnSpPr>
          <p:nvPr/>
        </p:nvCxnSpPr>
        <p:spPr>
          <a:xfrm>
            <a:off x="3448666" y="2936898"/>
            <a:ext cx="1680584" cy="144655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2AFB679-FCA2-4566-BFD2-BC5BAB2B9091}"/>
              </a:ext>
            </a:extLst>
          </p:cNvPr>
          <p:cNvCxnSpPr>
            <a:cxnSpLocks/>
          </p:cNvCxnSpPr>
          <p:nvPr/>
        </p:nvCxnSpPr>
        <p:spPr>
          <a:xfrm flipH="1">
            <a:off x="7038055" y="2936898"/>
            <a:ext cx="1775626" cy="1415784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9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900000">
                                      <p:cBhvr>
                                        <p:cTn id="15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800000">
                                      <p:cBhvr>
                                        <p:cTn id="24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mp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900000">
                                      <p:cBhvr>
                                        <p:cTn id="33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软 件 开 发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1C685FE-4111-475B-92F9-E8EF54EFFF3F}"/>
              </a:ext>
            </a:extLst>
          </p:cNvPr>
          <p:cNvGrpSpPr/>
          <p:nvPr/>
        </p:nvGrpSpPr>
        <p:grpSpPr>
          <a:xfrm>
            <a:off x="9551694" y="2338532"/>
            <a:ext cx="1484244" cy="1484244"/>
            <a:chOff x="9551694" y="2338532"/>
            <a:chExt cx="1484244" cy="148424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EDA8DB6-AE27-4F99-9726-06286F1ECC8A}"/>
                </a:ext>
              </a:extLst>
            </p:cNvPr>
            <p:cNvSpPr/>
            <p:nvPr/>
          </p:nvSpPr>
          <p:spPr>
            <a:xfrm rot="2700000">
              <a:off x="9551694" y="2338532"/>
              <a:ext cx="1484244" cy="1484244"/>
            </a:xfrm>
            <a:prstGeom prst="roundRect">
              <a:avLst>
                <a:gd name="adj" fmla="val 130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FAAEA80-CA30-4101-9CD1-6277ECA11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7094" y="2658878"/>
              <a:ext cx="843552" cy="843552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E851E4D-9EFD-4B5A-86C5-131DC72DB131}"/>
              </a:ext>
            </a:extLst>
          </p:cNvPr>
          <p:cNvGrpSpPr/>
          <p:nvPr/>
        </p:nvGrpSpPr>
        <p:grpSpPr>
          <a:xfrm>
            <a:off x="7452656" y="2338532"/>
            <a:ext cx="1484244" cy="1484244"/>
            <a:chOff x="7452656" y="2338532"/>
            <a:chExt cx="1484244" cy="148424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0018B0A-C93F-4E1C-8AFA-C10A45AD97A0}"/>
                </a:ext>
              </a:extLst>
            </p:cNvPr>
            <p:cNvSpPr/>
            <p:nvPr/>
          </p:nvSpPr>
          <p:spPr>
            <a:xfrm rot="2700000">
              <a:off x="7452656" y="2338532"/>
              <a:ext cx="1484244" cy="1484244"/>
            </a:xfrm>
            <a:prstGeom prst="roundRect">
              <a:avLst>
                <a:gd name="adj" fmla="val 130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A6A539F-4A70-49EF-81D6-C75F8CE33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420" y="2621560"/>
              <a:ext cx="918188" cy="918188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E614641-85C8-4261-9172-7455F0793458}"/>
              </a:ext>
            </a:extLst>
          </p:cNvPr>
          <p:cNvGrpSpPr/>
          <p:nvPr/>
        </p:nvGrpSpPr>
        <p:grpSpPr>
          <a:xfrm>
            <a:off x="5385493" y="2338532"/>
            <a:ext cx="1484244" cy="1484244"/>
            <a:chOff x="5385493" y="2338532"/>
            <a:chExt cx="1484244" cy="148424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C519D27-4F14-4E45-80D5-D5C98813D917}"/>
                </a:ext>
              </a:extLst>
            </p:cNvPr>
            <p:cNvSpPr/>
            <p:nvPr/>
          </p:nvSpPr>
          <p:spPr>
            <a:xfrm rot="2700000">
              <a:off x="5385493" y="2338532"/>
              <a:ext cx="1484244" cy="1484244"/>
            </a:xfrm>
            <a:prstGeom prst="roundRect">
              <a:avLst>
                <a:gd name="adj" fmla="val 130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8775C5A-4659-4603-8EE6-7E24AB773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448" y="2621560"/>
              <a:ext cx="918188" cy="918188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F172E8-09DB-4E0D-A15B-3160B075795B}"/>
              </a:ext>
            </a:extLst>
          </p:cNvPr>
          <p:cNvGrpSpPr/>
          <p:nvPr/>
        </p:nvGrpSpPr>
        <p:grpSpPr>
          <a:xfrm>
            <a:off x="1187416" y="2338532"/>
            <a:ext cx="1484244" cy="1484244"/>
            <a:chOff x="1187416" y="2338532"/>
            <a:chExt cx="1484244" cy="148424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03C2986-6FC2-4928-9609-DB37E6299E29}"/>
                </a:ext>
              </a:extLst>
            </p:cNvPr>
            <p:cNvSpPr/>
            <p:nvPr/>
          </p:nvSpPr>
          <p:spPr>
            <a:xfrm rot="2700000">
              <a:off x="1187416" y="2338532"/>
              <a:ext cx="1484244" cy="1484244"/>
            </a:xfrm>
            <a:prstGeom prst="roundRect">
              <a:avLst>
                <a:gd name="adj" fmla="val 130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449F607-3573-4460-BCF6-0D48A2A7C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453" y="2693518"/>
              <a:ext cx="774274" cy="774272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3F52382-0652-4E04-80FB-8FF1902B675C}"/>
              </a:ext>
            </a:extLst>
          </p:cNvPr>
          <p:cNvGrpSpPr/>
          <p:nvPr/>
        </p:nvGrpSpPr>
        <p:grpSpPr>
          <a:xfrm>
            <a:off x="3286454" y="2338532"/>
            <a:ext cx="1484244" cy="1484244"/>
            <a:chOff x="3286454" y="2338532"/>
            <a:chExt cx="1484244" cy="148424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F1B0B97-B3BB-452D-8F2F-EA9AB5AF7674}"/>
                </a:ext>
              </a:extLst>
            </p:cNvPr>
            <p:cNvSpPr/>
            <p:nvPr/>
          </p:nvSpPr>
          <p:spPr>
            <a:xfrm rot="2700000">
              <a:off x="3286454" y="2338532"/>
              <a:ext cx="1484244" cy="1484244"/>
            </a:xfrm>
            <a:prstGeom prst="roundRect">
              <a:avLst>
                <a:gd name="adj" fmla="val 130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23CAB68-7DAB-4E2D-B715-7CF53E9F0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6493" y="2693518"/>
              <a:ext cx="774272" cy="774272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C3C1551-9EE9-42D9-8AA1-9DB3CA8F23DF}"/>
              </a:ext>
            </a:extLst>
          </p:cNvPr>
          <p:cNvGrpSpPr/>
          <p:nvPr/>
        </p:nvGrpSpPr>
        <p:grpSpPr>
          <a:xfrm>
            <a:off x="2026295" y="3657473"/>
            <a:ext cx="1915627" cy="1484244"/>
            <a:chOff x="2026295" y="3657473"/>
            <a:chExt cx="1915627" cy="148424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CB58540-4FF9-453F-A9F6-3C932CAF55E0}"/>
                </a:ext>
              </a:extLst>
            </p:cNvPr>
            <p:cNvSpPr/>
            <p:nvPr/>
          </p:nvSpPr>
          <p:spPr>
            <a:xfrm rot="2700000">
              <a:off x="2241988" y="3657473"/>
              <a:ext cx="1484244" cy="1484244"/>
            </a:xfrm>
            <a:prstGeom prst="roundRect">
              <a:avLst>
                <a:gd name="adj" fmla="val 13096"/>
              </a:avLst>
            </a:prstGeom>
            <a:solidFill>
              <a:srgbClr val="EF307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6E848BF-4E5B-409D-8114-A69D03888E8D}"/>
                </a:ext>
              </a:extLst>
            </p:cNvPr>
            <p:cNvSpPr txBox="1"/>
            <p:nvPr/>
          </p:nvSpPr>
          <p:spPr>
            <a:xfrm>
              <a:off x="2026295" y="3862738"/>
              <a:ext cx="191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SSM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1F2508F-5C9D-4593-9EA6-2154B8C51E06}"/>
                </a:ext>
              </a:extLst>
            </p:cNvPr>
            <p:cNvSpPr txBox="1"/>
            <p:nvPr/>
          </p:nvSpPr>
          <p:spPr>
            <a:xfrm>
              <a:off x="2174011" y="4291152"/>
              <a:ext cx="16151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E6E7E9"/>
                  </a:solidFill>
                  <a:latin typeface="Tw Cen MT" panose="020B0602020104020603" pitchFamily="34" charset="0"/>
                </a:rPr>
                <a:t>Spring</a:t>
              </a:r>
              <a:r>
                <a:rPr lang="en-US" altLang="zh-CN" sz="1400" b="1" dirty="0" err="1">
                  <a:solidFill>
                    <a:srgbClr val="E6E7E9"/>
                  </a:solidFill>
                  <a:latin typeface="Tw Cen MT" panose="020B0602020104020603" pitchFamily="34" charset="0"/>
                </a:rPr>
                <a:t>+SPringMVC+MyBatis</a:t>
              </a:r>
              <a:endParaRPr lang="en-US" sz="1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2C0596D-7FAB-4A1B-AE63-D59D7FD64F5A}"/>
              </a:ext>
            </a:extLst>
          </p:cNvPr>
          <p:cNvGrpSpPr/>
          <p:nvPr/>
        </p:nvGrpSpPr>
        <p:grpSpPr>
          <a:xfrm>
            <a:off x="4096084" y="3657473"/>
            <a:ext cx="1915627" cy="1484244"/>
            <a:chOff x="4096084" y="3657473"/>
            <a:chExt cx="1915627" cy="148424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1459C0E-0DC9-428D-AB3A-8868112E3852}"/>
                </a:ext>
              </a:extLst>
            </p:cNvPr>
            <p:cNvSpPr/>
            <p:nvPr/>
          </p:nvSpPr>
          <p:spPr>
            <a:xfrm rot="2700000">
              <a:off x="4335973" y="3657473"/>
              <a:ext cx="1484244" cy="1484244"/>
            </a:xfrm>
            <a:prstGeom prst="roundRect">
              <a:avLst>
                <a:gd name="adj" fmla="val 13096"/>
              </a:avLst>
            </a:prstGeom>
            <a:solidFill>
              <a:srgbClr val="03A1A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B7A73F-F964-48A2-B788-F55F7B9D040D}"/>
                </a:ext>
              </a:extLst>
            </p:cNvPr>
            <p:cNvSpPr txBox="1"/>
            <p:nvPr/>
          </p:nvSpPr>
          <p:spPr>
            <a:xfrm>
              <a:off x="4096084" y="3820540"/>
              <a:ext cx="191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OPENGL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3A30DB-CA3E-47FC-A41B-01A64D0FE2E8}"/>
                </a:ext>
              </a:extLst>
            </p:cNvPr>
            <p:cNvSpPr txBox="1"/>
            <p:nvPr/>
          </p:nvSpPr>
          <p:spPr>
            <a:xfrm>
              <a:off x="4243800" y="4248954"/>
              <a:ext cx="16151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Open</a:t>
              </a:r>
              <a:r>
                <a:rPr lang="zh-CN" altLang="en-US" sz="1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altLang="zh-CN" sz="1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Graphics</a:t>
              </a:r>
              <a:r>
                <a:rPr lang="zh-CN" altLang="en-US" sz="1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 </a:t>
              </a:r>
              <a:r>
                <a:rPr lang="en-US" altLang="zh-CN" sz="1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Library</a:t>
              </a:r>
              <a:r>
                <a:rPr lang="zh-CN" altLang="en-US" sz="1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，用于渲染</a:t>
              </a:r>
              <a:r>
                <a:rPr lang="en-US" altLang="zh-CN" sz="1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2D</a:t>
              </a:r>
              <a:r>
                <a:rPr lang="zh-CN" altLang="en-US" sz="1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、</a:t>
              </a:r>
              <a:r>
                <a:rPr lang="en-US" altLang="zh-CN" sz="1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3D</a:t>
              </a:r>
              <a:r>
                <a:rPr lang="zh-CN" altLang="en-US" sz="1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模型</a:t>
              </a:r>
              <a:endParaRPr lang="en-US" sz="1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43D9DB-ECBD-4F96-B04B-77A755D8CF78}"/>
              </a:ext>
            </a:extLst>
          </p:cNvPr>
          <p:cNvGrpSpPr/>
          <p:nvPr/>
        </p:nvGrpSpPr>
        <p:grpSpPr>
          <a:xfrm>
            <a:off x="6179862" y="3657473"/>
            <a:ext cx="1915627" cy="1484244"/>
            <a:chOff x="6179862" y="3657473"/>
            <a:chExt cx="1915627" cy="148424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958A5D0-184B-4172-86EF-3B81412BDC75}"/>
                </a:ext>
              </a:extLst>
            </p:cNvPr>
            <p:cNvSpPr/>
            <p:nvPr/>
          </p:nvSpPr>
          <p:spPr>
            <a:xfrm rot="2700000">
              <a:off x="6403136" y="3657473"/>
              <a:ext cx="1484244" cy="1484244"/>
            </a:xfrm>
            <a:prstGeom prst="roundRect">
              <a:avLst>
                <a:gd name="adj" fmla="val 13096"/>
              </a:avLst>
            </a:prstGeom>
            <a:solidFill>
              <a:srgbClr val="EE952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61CC52C-FFC4-4B11-A134-A456A120261F}"/>
                </a:ext>
              </a:extLst>
            </p:cNvPr>
            <p:cNvSpPr txBox="1"/>
            <p:nvPr/>
          </p:nvSpPr>
          <p:spPr>
            <a:xfrm>
              <a:off x="6179862" y="3789588"/>
              <a:ext cx="191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Android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F3004BC-4070-449C-B168-FA173654EA82}"/>
                </a:ext>
              </a:extLst>
            </p:cNvPr>
            <p:cNvSpPr txBox="1"/>
            <p:nvPr/>
          </p:nvSpPr>
          <p:spPr>
            <a:xfrm>
              <a:off x="6327578" y="4218002"/>
              <a:ext cx="16151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谷歌推出的一个安卓集成开发工具</a:t>
              </a:r>
              <a:endParaRPr lang="en-US" sz="1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CECC14-0B8D-42EC-9AD4-1D0FB247E6A4}"/>
              </a:ext>
            </a:extLst>
          </p:cNvPr>
          <p:cNvGrpSpPr/>
          <p:nvPr/>
        </p:nvGrpSpPr>
        <p:grpSpPr>
          <a:xfrm>
            <a:off x="8275764" y="3657473"/>
            <a:ext cx="1915627" cy="1484244"/>
            <a:chOff x="8275764" y="3657473"/>
            <a:chExt cx="1915627" cy="148424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F85CC35-104C-478B-84A0-E8A131FF05F1}"/>
                </a:ext>
              </a:extLst>
            </p:cNvPr>
            <p:cNvSpPr/>
            <p:nvPr/>
          </p:nvSpPr>
          <p:spPr>
            <a:xfrm rot="2700000">
              <a:off x="8497121" y="3657473"/>
              <a:ext cx="1484244" cy="1484244"/>
            </a:xfrm>
            <a:prstGeom prst="roundRect">
              <a:avLst>
                <a:gd name="adj" fmla="val 13096"/>
              </a:avLst>
            </a:prstGeom>
            <a:solidFill>
              <a:srgbClr val="00B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A37347F-3E44-4B80-8900-4191718A79F6}"/>
                </a:ext>
              </a:extLst>
            </p:cNvPr>
            <p:cNvSpPr txBox="1"/>
            <p:nvPr/>
          </p:nvSpPr>
          <p:spPr>
            <a:xfrm>
              <a:off x="8275764" y="3778342"/>
              <a:ext cx="191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JAVA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4AB09C6-E39A-4081-82E9-5667CBEF5C45}"/>
                </a:ext>
              </a:extLst>
            </p:cNvPr>
            <p:cNvSpPr txBox="1"/>
            <p:nvPr/>
          </p:nvSpPr>
          <p:spPr>
            <a:xfrm>
              <a:off x="8423480" y="4206756"/>
              <a:ext cx="16151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JAVA</a:t>
              </a:r>
              <a:r>
                <a:rPr lang="zh-CN" altLang="en-US" sz="1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是一门面向对象编程语言，功能强大且易用</a:t>
              </a:r>
              <a:endParaRPr lang="en-US" sz="1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714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创 业 团 队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3BCA921D-B9AA-4886-9A92-1FA7DF4F6B4C}"/>
              </a:ext>
            </a:extLst>
          </p:cNvPr>
          <p:cNvSpPr/>
          <p:nvPr/>
        </p:nvSpPr>
        <p:spPr>
          <a:xfrm>
            <a:off x="592446" y="1813027"/>
            <a:ext cx="2362200" cy="23622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E73BA8-A848-48A0-86A6-513A02B9E658}"/>
              </a:ext>
            </a:extLst>
          </p:cNvPr>
          <p:cNvSpPr/>
          <p:nvPr/>
        </p:nvSpPr>
        <p:spPr>
          <a:xfrm>
            <a:off x="3481330" y="1813027"/>
            <a:ext cx="2362200" cy="23622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952EFE-8A85-4A1A-BE4C-7F5FAA5E0D4C}"/>
              </a:ext>
            </a:extLst>
          </p:cNvPr>
          <p:cNvSpPr/>
          <p:nvPr/>
        </p:nvSpPr>
        <p:spPr>
          <a:xfrm>
            <a:off x="6370214" y="1813027"/>
            <a:ext cx="2362200" cy="23622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44E1F2-1A40-4AC3-B65F-C377F6D8E9D4}"/>
              </a:ext>
            </a:extLst>
          </p:cNvPr>
          <p:cNvSpPr/>
          <p:nvPr/>
        </p:nvSpPr>
        <p:spPr>
          <a:xfrm>
            <a:off x="9259098" y="1813027"/>
            <a:ext cx="2362200" cy="2362200"/>
          </a:xfrm>
          <a:prstGeom prst="ellipse">
            <a:avLst/>
          </a:prstGeom>
          <a:solidFill>
            <a:srgbClr val="3B59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570702" y="1881607"/>
            <a:ext cx="662608" cy="662608"/>
            <a:chOff x="662610" y="2054088"/>
            <a:chExt cx="662608" cy="66260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AAF5A1-22F9-49D1-8D1C-733592CC5FF7}"/>
              </a:ext>
            </a:extLst>
          </p:cNvPr>
          <p:cNvGrpSpPr/>
          <p:nvPr/>
        </p:nvGrpSpPr>
        <p:grpSpPr>
          <a:xfrm>
            <a:off x="3481330" y="1881607"/>
            <a:ext cx="662608" cy="662608"/>
            <a:chOff x="662610" y="2054088"/>
            <a:chExt cx="662608" cy="66260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79208F9-04C2-4CE8-9F09-D54CFD2E68BB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6B9264-56FA-4D9E-A749-220D6BB34FE8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530715-386F-4009-A8EF-D30D61CC1B17}"/>
              </a:ext>
            </a:extLst>
          </p:cNvPr>
          <p:cNvGrpSpPr/>
          <p:nvPr/>
        </p:nvGrpSpPr>
        <p:grpSpPr>
          <a:xfrm>
            <a:off x="6348472" y="1881607"/>
            <a:ext cx="662608" cy="662608"/>
            <a:chOff x="662610" y="2054088"/>
            <a:chExt cx="662608" cy="66260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591C092-0076-4123-8BD2-B64B25967B0F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AB32B29-67A3-4CFF-B2CA-D911D4A1728A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DC4415A-F36F-4ACA-AB85-FB0581874A35}"/>
              </a:ext>
            </a:extLst>
          </p:cNvPr>
          <p:cNvGrpSpPr/>
          <p:nvPr/>
        </p:nvGrpSpPr>
        <p:grpSpPr>
          <a:xfrm>
            <a:off x="9259098" y="1881607"/>
            <a:ext cx="662608" cy="662608"/>
            <a:chOff x="662610" y="2054088"/>
            <a:chExt cx="662608" cy="66260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D567D0A-A07B-4AA6-A817-3126CDB8CB06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3B59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3233F5-4DBD-4971-BC77-D77BC45F68FB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6CBB3D-F228-4F69-8E5D-E460C2E4DCC7}"/>
              </a:ext>
            </a:extLst>
          </p:cNvPr>
          <p:cNvGrpSpPr/>
          <p:nvPr/>
        </p:nvGrpSpPr>
        <p:grpSpPr>
          <a:xfrm>
            <a:off x="264581" y="4474192"/>
            <a:ext cx="3048141" cy="1452554"/>
            <a:chOff x="264581" y="4416136"/>
            <a:chExt cx="3048141" cy="145255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9170594-DC5A-4C57-8C42-57485A914C6B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宋晨</a:t>
              </a:r>
              <a:endParaRPr lang="en-US" sz="2400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881332-ED05-4853-9880-2C2C4338D6FB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项目组长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103FF0-2379-4142-9BBF-748C73FA37D3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负责项目的整体运行与调度人员工作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9E4E6B7-271A-4FE4-A0B4-EC52F3D8AD07}"/>
              </a:ext>
            </a:extLst>
          </p:cNvPr>
          <p:cNvGrpSpPr/>
          <p:nvPr/>
        </p:nvGrpSpPr>
        <p:grpSpPr>
          <a:xfrm>
            <a:off x="3143051" y="4474192"/>
            <a:ext cx="3048141" cy="1729553"/>
            <a:chOff x="3143051" y="4416136"/>
            <a:chExt cx="3048141" cy="172955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3D4B57-4051-43B4-B0BE-84AD584D16C6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左方成</a:t>
              </a:r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EDC0D6-4015-4882-9F9A-47C32850AEDF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运营管理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250374C-CA10-467C-A87C-594A010E1D96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负责项目的商业运营部分，编纂产品说明与监控产品开发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BE1150E-EDCD-4EF1-A5A3-ECB8E1F3DCF5}"/>
              </a:ext>
            </a:extLst>
          </p:cNvPr>
          <p:cNvGrpSpPr/>
          <p:nvPr/>
        </p:nvGrpSpPr>
        <p:grpSpPr>
          <a:xfrm>
            <a:off x="6191192" y="4474192"/>
            <a:ext cx="3048141" cy="1452554"/>
            <a:chOff x="6191192" y="4416136"/>
            <a:chExt cx="3048141" cy="145255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617F91-C4BF-488D-A8B4-30A7C0D8506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王燕</a:t>
              </a:r>
              <a:endParaRPr lang="en-US" sz="2400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7181CC-17AD-4D09-9CD2-106B380BB0C4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商业策划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636DC9-05DB-4ABD-AD61-9C16EBF3949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负责商业模式的前期调研与策划书的撰写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99FCE56-9499-4A8E-8C1C-07D36C0E4E9F}"/>
              </a:ext>
            </a:extLst>
          </p:cNvPr>
          <p:cNvGrpSpPr/>
          <p:nvPr/>
        </p:nvGrpSpPr>
        <p:grpSpPr>
          <a:xfrm>
            <a:off x="9069662" y="4474192"/>
            <a:ext cx="3048141" cy="1452554"/>
            <a:chOff x="9069662" y="4416136"/>
            <a:chExt cx="3048141" cy="145255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12C4D2-E980-4C6D-A698-FD461D5DB036}"/>
                </a:ext>
              </a:extLst>
            </p:cNvPr>
            <p:cNvSpPr txBox="1"/>
            <p:nvPr/>
          </p:nvSpPr>
          <p:spPr>
            <a:xfrm>
              <a:off x="927134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3B5998"/>
                  </a:solidFill>
                  <a:latin typeface="Tw Cen MT" panose="020B0602020104020603" pitchFamily="34" charset="0"/>
                </a:rPr>
                <a:t>孙永鑫</a:t>
              </a:r>
              <a:endParaRPr lang="en-US" sz="2400" dirty="0">
                <a:solidFill>
                  <a:srgbClr val="3B599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87A30EB-1580-4F98-8A3A-F23533BF46BC}"/>
                </a:ext>
              </a:extLst>
            </p:cNvPr>
            <p:cNvSpPr txBox="1"/>
            <p:nvPr/>
          </p:nvSpPr>
          <p:spPr>
            <a:xfrm>
              <a:off x="927134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UI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及前端设计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63741A8-F01E-4F5B-81D0-1F06C160FE9C}"/>
                </a:ext>
              </a:extLst>
            </p:cNvPr>
            <p:cNvSpPr txBox="1"/>
            <p:nvPr/>
          </p:nvSpPr>
          <p:spPr>
            <a:xfrm>
              <a:off x="906966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负责前端的设计与界面的优化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835FCF1-2E8E-4447-9FF3-2D84C54B7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05" y="1982785"/>
            <a:ext cx="1970666" cy="1998082"/>
          </a:xfrm>
          <a:prstGeom prst="ellipse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544CC32-031E-604C-820D-C671A04C4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64" y="1996967"/>
            <a:ext cx="1946184" cy="201681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74777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An</a:t>
            </a: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era</a:t>
            </a: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of</a:t>
            </a: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Augmented</a:t>
            </a: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Reality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338F0A-8248-4C7F-A630-F8BFCE52D3AA}"/>
              </a:ext>
            </a:extLst>
          </p:cNvPr>
          <p:cNvGrpSpPr/>
          <p:nvPr/>
        </p:nvGrpSpPr>
        <p:grpSpPr>
          <a:xfrm>
            <a:off x="2795389" y="1202945"/>
            <a:ext cx="6791601" cy="5184288"/>
            <a:chOff x="2795389" y="3917300"/>
            <a:chExt cx="6791601" cy="196693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2A5AAB-A3CF-4918-97C8-8B57985F7526}"/>
                </a:ext>
              </a:extLst>
            </p:cNvPr>
            <p:cNvSpPr txBox="1"/>
            <p:nvPr/>
          </p:nvSpPr>
          <p:spPr>
            <a:xfrm>
              <a:off x="4168474" y="3917300"/>
              <a:ext cx="4045435" cy="330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增强现实新纪元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CC3266-0814-40CF-8FB7-59068666DA92}"/>
                </a:ext>
              </a:extLst>
            </p:cNvPr>
            <p:cNvSpPr txBox="1"/>
            <p:nvPr/>
          </p:nvSpPr>
          <p:spPr>
            <a:xfrm>
              <a:off x="2795389" y="5050320"/>
              <a:ext cx="6791601" cy="83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到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2023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年，全球增强现实（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AR）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和虚拟现实（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VR）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市场价值将达到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944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亿美元。虚拟现实技术与人工智能、大数据、云计算等新兴技术同步发展，各种技术百花齐放。随着</a:t>
              </a:r>
              <a:r>
                <a:rPr lang="en" altLang="zh-CN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AR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技术与</a:t>
              </a:r>
              <a:r>
                <a:rPr lang="en" altLang="zh-CN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AI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技术的快速进步，以及</a:t>
              </a:r>
              <a:r>
                <a:rPr lang="en" altLang="zh-CN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AR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应用领域的日益拓展，各行业对</a:t>
              </a:r>
              <a:r>
                <a:rPr lang="en" altLang="zh-CN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AR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系统功能智能化的需求也将不断提高。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2" name="TextBox 25">
            <a:extLst>
              <a:ext uri="{FF2B5EF4-FFF2-40B4-BE49-F238E27FC236}">
                <a16:creationId xmlns:a16="http://schemas.microsoft.com/office/drawing/2014/main" id="{0B6254B2-0166-D742-A92B-79C8246FC583}"/>
              </a:ext>
            </a:extLst>
          </p:cNvPr>
          <p:cNvSpPr txBox="1"/>
          <p:nvPr/>
        </p:nvSpPr>
        <p:spPr>
          <a:xfrm>
            <a:off x="5398889" y="6387233"/>
            <a:ext cx="679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数据来自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P&amp;S Market Research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B70D97-D5A8-2942-9C04-FB5164669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889" y="2072970"/>
            <a:ext cx="1627640" cy="162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65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创 业 团 队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3BCA921D-B9AA-4886-9A92-1FA7DF4F6B4C}"/>
              </a:ext>
            </a:extLst>
          </p:cNvPr>
          <p:cNvSpPr/>
          <p:nvPr/>
        </p:nvSpPr>
        <p:spPr>
          <a:xfrm>
            <a:off x="2254194" y="1813027"/>
            <a:ext cx="2362200" cy="23622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E73BA8-A848-48A0-86A6-513A02B9E658}"/>
              </a:ext>
            </a:extLst>
          </p:cNvPr>
          <p:cNvSpPr/>
          <p:nvPr/>
        </p:nvSpPr>
        <p:spPr>
          <a:xfrm>
            <a:off x="5143078" y="1813027"/>
            <a:ext cx="2362200" cy="23622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952EFE-8A85-4A1A-BE4C-7F5FAA5E0D4C}"/>
              </a:ext>
            </a:extLst>
          </p:cNvPr>
          <p:cNvSpPr/>
          <p:nvPr/>
        </p:nvSpPr>
        <p:spPr>
          <a:xfrm>
            <a:off x="8031962" y="1813027"/>
            <a:ext cx="2362200" cy="23622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2232450" y="1881607"/>
            <a:ext cx="662608" cy="662608"/>
            <a:chOff x="662610" y="2054088"/>
            <a:chExt cx="662608" cy="66260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</a:t>
              </a:r>
              <a:r>
                <a:rPr lang="en-US" altLang="zh-CN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5</a:t>
              </a:r>
              <a:endParaRPr lang="en-US" sz="2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AAF5A1-22F9-49D1-8D1C-733592CC5FF7}"/>
              </a:ext>
            </a:extLst>
          </p:cNvPr>
          <p:cNvGrpSpPr/>
          <p:nvPr/>
        </p:nvGrpSpPr>
        <p:grpSpPr>
          <a:xfrm>
            <a:off x="5143078" y="1881607"/>
            <a:ext cx="662608" cy="662608"/>
            <a:chOff x="662610" y="2054088"/>
            <a:chExt cx="662608" cy="66260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79208F9-04C2-4CE8-9F09-D54CFD2E68BB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6B9264-56FA-4D9E-A749-220D6BB34FE8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</a:t>
              </a:r>
              <a:r>
                <a:rPr lang="en-US" altLang="zh-CN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6</a:t>
              </a:r>
              <a:endParaRPr lang="en-US" sz="2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530715-386F-4009-A8EF-D30D61CC1B17}"/>
              </a:ext>
            </a:extLst>
          </p:cNvPr>
          <p:cNvGrpSpPr/>
          <p:nvPr/>
        </p:nvGrpSpPr>
        <p:grpSpPr>
          <a:xfrm>
            <a:off x="8010220" y="1881607"/>
            <a:ext cx="662608" cy="662608"/>
            <a:chOff x="662610" y="2054088"/>
            <a:chExt cx="662608" cy="66260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591C092-0076-4123-8BD2-B64B25967B0F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AB32B29-67A3-4CFF-B2CA-D911D4A1728A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</a:t>
              </a:r>
              <a:r>
                <a:rPr lang="en-US" altLang="zh-CN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7</a:t>
              </a:r>
              <a:endParaRPr lang="en-US" sz="2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6CBB3D-F228-4F69-8E5D-E460C2E4DCC7}"/>
              </a:ext>
            </a:extLst>
          </p:cNvPr>
          <p:cNvGrpSpPr/>
          <p:nvPr/>
        </p:nvGrpSpPr>
        <p:grpSpPr>
          <a:xfrm>
            <a:off x="1926329" y="4474192"/>
            <a:ext cx="3048141" cy="1729553"/>
            <a:chOff x="264581" y="4416136"/>
            <a:chExt cx="3048141" cy="172955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9170594-DC5A-4C57-8C42-57485A914C6B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饶特</a:t>
              </a:r>
              <a:endParaRPr lang="en-US" sz="2400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881332-ED05-4853-9880-2C2C4338D6FB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软件开发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103FF0-2379-4142-9BBF-748C73FA37D3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负责开发成品，参与产品内架构的技术开发，实现产品部分功能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9E4E6B7-271A-4FE4-A0B4-EC52F3D8AD07}"/>
              </a:ext>
            </a:extLst>
          </p:cNvPr>
          <p:cNvGrpSpPr/>
          <p:nvPr/>
        </p:nvGrpSpPr>
        <p:grpSpPr>
          <a:xfrm>
            <a:off x="4804799" y="4474192"/>
            <a:ext cx="3048141" cy="1452554"/>
            <a:chOff x="3143051" y="4416136"/>
            <a:chExt cx="3048141" cy="145255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3D4B57-4051-43B4-B0BE-84AD584D16C6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王勇</a:t>
              </a:r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EDC0D6-4015-4882-9F9A-47C32850AEDF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市场营销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250374C-CA10-467C-A87C-594A010E1D96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负责管控产品运营的稳定运行，产品收支平衡架构师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BE1150E-EDCD-4EF1-A5A3-ECB8E1F3DCF5}"/>
              </a:ext>
            </a:extLst>
          </p:cNvPr>
          <p:cNvGrpSpPr/>
          <p:nvPr/>
        </p:nvGrpSpPr>
        <p:grpSpPr>
          <a:xfrm>
            <a:off x="7852940" y="4474192"/>
            <a:ext cx="3048141" cy="1452554"/>
            <a:chOff x="6191192" y="4416136"/>
            <a:chExt cx="3048141" cy="145255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617F91-C4BF-488D-A8B4-30A7C0D8506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王明军</a:t>
              </a:r>
              <a:endParaRPr lang="en-US" sz="2400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7181CC-17AD-4D09-9CD2-106B380BB0C4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指导老师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636DC9-05DB-4ABD-AD61-9C16EBF3949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指导项目开发，给出项目开发建议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AA7F4D78-E6CE-6C44-A63E-8538D76ED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108" y="1986574"/>
            <a:ext cx="1982763" cy="2065152"/>
          </a:xfrm>
          <a:prstGeom prst="ellipse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467BA46-12EA-284C-BAFD-143EBA022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40" y="1986574"/>
            <a:ext cx="2037892" cy="2037892"/>
          </a:xfrm>
          <a:prstGeom prst="ellipse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4409020-7109-FA47-88FA-8D878CD78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2307" y="1987820"/>
            <a:ext cx="1992784" cy="202371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41107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175088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413015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3911339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657906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115059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514928" y="3900069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39586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26299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610179" y="4342505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548058" y="5350759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852485" y="2961830"/>
            <a:ext cx="151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A1A4"/>
                </a:solidFill>
                <a:latin typeface="Tw Cen MT" panose="020B0602020104020603" pitchFamily="34" charset="0"/>
              </a:rPr>
              <a:t>2008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547906" y="5602985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3389075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3753406" y="39000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3634343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3501471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848657" y="26147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786536" y="25683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3090963" y="4382611"/>
            <a:ext cx="151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EE9524"/>
                </a:solidFill>
                <a:latin typeface="Tw Cen MT" panose="020B0602020104020603" pitchFamily="34" charset="0"/>
              </a:rPr>
              <a:t>2009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2700522" y="1926108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5642508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6006839" y="39000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5887776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5754904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102090" y="4342505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039969" y="535075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5344396" y="2961830"/>
            <a:ext cx="151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EF3078"/>
                </a:solidFill>
                <a:latin typeface="Tw Cen MT" panose="020B0602020104020603" pitchFamily="34" charset="0"/>
              </a:rPr>
              <a:t>2010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5039817" y="5602985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790625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270588" y="39000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815152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801865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365839" y="2614747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303718" y="25683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7608145" y="4382611"/>
            <a:ext cx="151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1C7CBB"/>
                </a:solidFill>
                <a:latin typeface="Tw Cen MT" panose="020B0602020104020603" pitchFamily="34" charset="0"/>
              </a:rPr>
              <a:t>2011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7217704" y="1926108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10144184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0508515" y="39000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10389452" y="378100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10256580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0603766" y="4342505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0541645" y="5350759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9846072" y="2961830"/>
            <a:ext cx="151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rPr>
              <a:t>2012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9541493" y="5602985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651657" y="6212376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131605" y="6212376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655100" y="6212376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807969" y="1835312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328027" y="1835312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I M E L I N E  S L I D 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47FCAE-CD51-47C1-A0E5-7FE287A79E42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5435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175088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413015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3911339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657906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115059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514928" y="3900069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39586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26299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610179" y="4342505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548058" y="5350759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852485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3A1A4"/>
                </a:solidFill>
                <a:latin typeface="Century Gothic" panose="020B0502020202020204" pitchFamily="34" charset="0"/>
              </a:rPr>
              <a:t>2013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547906" y="5602985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3389075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3753406" y="39000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3634343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3501471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848657" y="26147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786536" y="25683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3090963" y="438261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E9524"/>
                </a:solidFill>
                <a:latin typeface="Century Gothic" panose="020B0502020202020204" pitchFamily="34" charset="0"/>
              </a:rPr>
              <a:t>2014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2700522" y="1926108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5642508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6006839" y="39000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5887776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5754904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102090" y="4342505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039969" y="535075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5344396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F3078"/>
                </a:solidFill>
                <a:latin typeface="Century Gothic" panose="020B0502020202020204" pitchFamily="34" charset="0"/>
              </a:rPr>
              <a:t>2015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5039817" y="5602985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790625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270588" y="39000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815152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801865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365839" y="2614747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303718" y="25683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7608145" y="438261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C7CBB"/>
                </a:solidFill>
                <a:latin typeface="Century Gothic" panose="020B0502020202020204" pitchFamily="34" charset="0"/>
              </a:rPr>
              <a:t>2016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7217704" y="1926108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10144184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0508515" y="39000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10389452" y="378100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10256580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0603766" y="4342505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0541645" y="5350759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9846072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2017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9541493" y="5602985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651657" y="6212376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131605" y="6212376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655100" y="6212376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807969" y="1835312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328027" y="1835312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I M E L I N E  S L I D 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47FCAE-CD51-47C1-A0E5-7FE287A79E42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4975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 N F O G R A P H I C 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324FC4-7057-44FD-8006-87306D39A761}"/>
              </a:ext>
            </a:extLst>
          </p:cNvPr>
          <p:cNvSpPr/>
          <p:nvPr/>
        </p:nvSpPr>
        <p:spPr>
          <a:xfrm>
            <a:off x="795551" y="52183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168D77-0DEF-4397-A8FF-4A259F72279C}"/>
              </a:ext>
            </a:extLst>
          </p:cNvPr>
          <p:cNvSpPr/>
          <p:nvPr/>
        </p:nvSpPr>
        <p:spPr>
          <a:xfrm>
            <a:off x="795550" y="50183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AF59F4-E0D8-46F2-85BA-A839BBEC3CC1}"/>
              </a:ext>
            </a:extLst>
          </p:cNvPr>
          <p:cNvSpPr/>
          <p:nvPr/>
        </p:nvSpPr>
        <p:spPr>
          <a:xfrm>
            <a:off x="795549" y="48183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258A26-8A4B-4FF1-9C89-14F5E2893736}"/>
              </a:ext>
            </a:extLst>
          </p:cNvPr>
          <p:cNvSpPr/>
          <p:nvPr/>
        </p:nvSpPr>
        <p:spPr>
          <a:xfrm>
            <a:off x="795548" y="46182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D0CAE3A-0D44-4A5D-82E5-AE317D31BD9F}"/>
              </a:ext>
            </a:extLst>
          </p:cNvPr>
          <p:cNvSpPr/>
          <p:nvPr/>
        </p:nvSpPr>
        <p:spPr>
          <a:xfrm>
            <a:off x="795547" y="44182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D670B2-5B54-4AC1-8004-073E0F248DD2}"/>
              </a:ext>
            </a:extLst>
          </p:cNvPr>
          <p:cNvSpPr/>
          <p:nvPr/>
        </p:nvSpPr>
        <p:spPr>
          <a:xfrm>
            <a:off x="795546" y="42182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41FF494-D578-4888-A66A-09A225AE56DB}"/>
              </a:ext>
            </a:extLst>
          </p:cNvPr>
          <p:cNvSpPr/>
          <p:nvPr/>
        </p:nvSpPr>
        <p:spPr>
          <a:xfrm>
            <a:off x="795545" y="40182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E2B2B88-8DA4-49E8-BA38-6342EB7DB24D}"/>
              </a:ext>
            </a:extLst>
          </p:cNvPr>
          <p:cNvSpPr/>
          <p:nvPr/>
        </p:nvSpPr>
        <p:spPr>
          <a:xfrm>
            <a:off x="795544" y="38181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5C1502A-D482-48ED-BB0F-2A2B375D3267}"/>
              </a:ext>
            </a:extLst>
          </p:cNvPr>
          <p:cNvSpPr/>
          <p:nvPr/>
        </p:nvSpPr>
        <p:spPr>
          <a:xfrm>
            <a:off x="795543" y="36181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C6F248A-C85B-41C9-BD0E-B8192292B2FB}"/>
              </a:ext>
            </a:extLst>
          </p:cNvPr>
          <p:cNvSpPr/>
          <p:nvPr/>
        </p:nvSpPr>
        <p:spPr>
          <a:xfrm>
            <a:off x="795542" y="34181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5D17370-D210-4D06-8A4E-1C03904240B2}"/>
              </a:ext>
            </a:extLst>
          </p:cNvPr>
          <p:cNvSpPr/>
          <p:nvPr/>
        </p:nvSpPr>
        <p:spPr>
          <a:xfrm>
            <a:off x="795541" y="32181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221293B-C496-4AD9-B6A6-49880EDD27E3}"/>
              </a:ext>
            </a:extLst>
          </p:cNvPr>
          <p:cNvSpPr/>
          <p:nvPr/>
        </p:nvSpPr>
        <p:spPr>
          <a:xfrm>
            <a:off x="795540" y="30180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7DEB597-A247-4EFE-ABBD-6C61447F3040}"/>
              </a:ext>
            </a:extLst>
          </p:cNvPr>
          <p:cNvSpPr/>
          <p:nvPr/>
        </p:nvSpPr>
        <p:spPr>
          <a:xfrm>
            <a:off x="795539" y="2818050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B2B6CF0-DF1D-4EAA-A792-F11E4270C59C}"/>
              </a:ext>
            </a:extLst>
          </p:cNvPr>
          <p:cNvSpPr/>
          <p:nvPr/>
        </p:nvSpPr>
        <p:spPr>
          <a:xfrm>
            <a:off x="795539" y="2612071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A650D4-FB22-496C-A4B5-BF43A9537BF8}"/>
              </a:ext>
            </a:extLst>
          </p:cNvPr>
          <p:cNvSpPr/>
          <p:nvPr/>
        </p:nvSpPr>
        <p:spPr>
          <a:xfrm>
            <a:off x="795539" y="2406092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ED24710-A0CC-495D-802C-7A03BB736ADE}"/>
              </a:ext>
            </a:extLst>
          </p:cNvPr>
          <p:cNvSpPr/>
          <p:nvPr/>
        </p:nvSpPr>
        <p:spPr>
          <a:xfrm>
            <a:off x="1530881" y="52183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DA39332-8C7A-44DB-A1E9-62EC23F1279F}"/>
              </a:ext>
            </a:extLst>
          </p:cNvPr>
          <p:cNvSpPr/>
          <p:nvPr/>
        </p:nvSpPr>
        <p:spPr>
          <a:xfrm>
            <a:off x="1530880" y="50183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E23C6A7-CD40-4E24-A918-67754C288ACD}"/>
              </a:ext>
            </a:extLst>
          </p:cNvPr>
          <p:cNvSpPr/>
          <p:nvPr/>
        </p:nvSpPr>
        <p:spPr>
          <a:xfrm>
            <a:off x="1530879" y="48183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514B4DD-454E-4D02-BFEB-04D4C877133A}"/>
              </a:ext>
            </a:extLst>
          </p:cNvPr>
          <p:cNvSpPr/>
          <p:nvPr/>
        </p:nvSpPr>
        <p:spPr>
          <a:xfrm>
            <a:off x="1530878" y="46182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300FD20-DD5A-4E28-B5E7-2BC9B9010B7E}"/>
              </a:ext>
            </a:extLst>
          </p:cNvPr>
          <p:cNvSpPr/>
          <p:nvPr/>
        </p:nvSpPr>
        <p:spPr>
          <a:xfrm>
            <a:off x="1530877" y="44182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62CE92-5B80-4980-A182-850B79CC8A8D}"/>
              </a:ext>
            </a:extLst>
          </p:cNvPr>
          <p:cNvSpPr/>
          <p:nvPr/>
        </p:nvSpPr>
        <p:spPr>
          <a:xfrm>
            <a:off x="1530876" y="42182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C2E2CB4-3DE4-4467-8C1C-8B93567C9514}"/>
              </a:ext>
            </a:extLst>
          </p:cNvPr>
          <p:cNvSpPr/>
          <p:nvPr/>
        </p:nvSpPr>
        <p:spPr>
          <a:xfrm>
            <a:off x="1530875" y="40182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28B61F5-95FB-4BF2-8186-F1D578641E5D}"/>
              </a:ext>
            </a:extLst>
          </p:cNvPr>
          <p:cNvSpPr/>
          <p:nvPr/>
        </p:nvSpPr>
        <p:spPr>
          <a:xfrm>
            <a:off x="1530874" y="38181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DD8D17E-D9C8-4552-8E80-D1E06FD2C3E5}"/>
              </a:ext>
            </a:extLst>
          </p:cNvPr>
          <p:cNvSpPr/>
          <p:nvPr/>
        </p:nvSpPr>
        <p:spPr>
          <a:xfrm>
            <a:off x="1530873" y="36181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57EA500-C0AE-46E6-A73A-770F6378BB16}"/>
              </a:ext>
            </a:extLst>
          </p:cNvPr>
          <p:cNvSpPr/>
          <p:nvPr/>
        </p:nvSpPr>
        <p:spPr>
          <a:xfrm>
            <a:off x="1530872" y="34181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A553851-5340-41BD-A243-817C20986E9A}"/>
              </a:ext>
            </a:extLst>
          </p:cNvPr>
          <p:cNvSpPr/>
          <p:nvPr/>
        </p:nvSpPr>
        <p:spPr>
          <a:xfrm>
            <a:off x="1530871" y="3218100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C01E039-98E7-4512-9B51-ADD500647C43}"/>
              </a:ext>
            </a:extLst>
          </p:cNvPr>
          <p:cNvSpPr/>
          <p:nvPr/>
        </p:nvSpPr>
        <p:spPr>
          <a:xfrm>
            <a:off x="1530870" y="3018075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FD2DFC8-43A0-4AC5-8336-E247831F878E}"/>
              </a:ext>
            </a:extLst>
          </p:cNvPr>
          <p:cNvSpPr/>
          <p:nvPr/>
        </p:nvSpPr>
        <p:spPr>
          <a:xfrm>
            <a:off x="1530869" y="2818050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555932F-E50C-4019-93EA-FA77A6B1E43C}"/>
              </a:ext>
            </a:extLst>
          </p:cNvPr>
          <p:cNvSpPr/>
          <p:nvPr/>
        </p:nvSpPr>
        <p:spPr>
          <a:xfrm>
            <a:off x="1530869" y="2612071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55DA65C-F52B-4B2D-A957-B4C00802CFE1}"/>
              </a:ext>
            </a:extLst>
          </p:cNvPr>
          <p:cNvSpPr/>
          <p:nvPr/>
        </p:nvSpPr>
        <p:spPr>
          <a:xfrm>
            <a:off x="1530869" y="2406092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BDAFC8D-484E-44A8-B5D2-3717E57B36F5}"/>
              </a:ext>
            </a:extLst>
          </p:cNvPr>
          <p:cNvSpPr/>
          <p:nvPr/>
        </p:nvSpPr>
        <p:spPr>
          <a:xfrm>
            <a:off x="2266211" y="52183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588291A-915C-4420-8876-CDDB2B462A6E}"/>
              </a:ext>
            </a:extLst>
          </p:cNvPr>
          <p:cNvSpPr/>
          <p:nvPr/>
        </p:nvSpPr>
        <p:spPr>
          <a:xfrm>
            <a:off x="2266210" y="50183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8804329-8EF9-4B04-99B1-C4B767329C91}"/>
              </a:ext>
            </a:extLst>
          </p:cNvPr>
          <p:cNvSpPr/>
          <p:nvPr/>
        </p:nvSpPr>
        <p:spPr>
          <a:xfrm>
            <a:off x="2266209" y="48183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1C92FD3-4ADE-454B-819D-6E8C3ADC42C2}"/>
              </a:ext>
            </a:extLst>
          </p:cNvPr>
          <p:cNvSpPr/>
          <p:nvPr/>
        </p:nvSpPr>
        <p:spPr>
          <a:xfrm>
            <a:off x="2266208" y="46182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00B7483-E95B-4648-BA09-CF07EF375988}"/>
              </a:ext>
            </a:extLst>
          </p:cNvPr>
          <p:cNvSpPr/>
          <p:nvPr/>
        </p:nvSpPr>
        <p:spPr>
          <a:xfrm>
            <a:off x="2266207" y="44182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FFD3B59-210F-4754-A2C0-3FCAD9B7C525}"/>
              </a:ext>
            </a:extLst>
          </p:cNvPr>
          <p:cNvSpPr/>
          <p:nvPr/>
        </p:nvSpPr>
        <p:spPr>
          <a:xfrm>
            <a:off x="2266206" y="42182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47123C3-E43A-4A10-90FF-2385A10A7263}"/>
              </a:ext>
            </a:extLst>
          </p:cNvPr>
          <p:cNvSpPr/>
          <p:nvPr/>
        </p:nvSpPr>
        <p:spPr>
          <a:xfrm>
            <a:off x="2266205" y="40182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F084F48-3868-4943-9484-37EA78467D60}"/>
              </a:ext>
            </a:extLst>
          </p:cNvPr>
          <p:cNvSpPr/>
          <p:nvPr/>
        </p:nvSpPr>
        <p:spPr>
          <a:xfrm>
            <a:off x="2266204" y="38181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87F8E3A-759D-463B-8D10-2B3DBA594BF1}"/>
              </a:ext>
            </a:extLst>
          </p:cNvPr>
          <p:cNvSpPr/>
          <p:nvPr/>
        </p:nvSpPr>
        <p:spPr>
          <a:xfrm>
            <a:off x="2266203" y="36181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C1D17AD-DE38-4677-B895-C8C91F5A9745}"/>
              </a:ext>
            </a:extLst>
          </p:cNvPr>
          <p:cNvSpPr/>
          <p:nvPr/>
        </p:nvSpPr>
        <p:spPr>
          <a:xfrm>
            <a:off x="2266202" y="34181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C885762-41FE-44F2-A065-894C02F26185}"/>
              </a:ext>
            </a:extLst>
          </p:cNvPr>
          <p:cNvSpPr/>
          <p:nvPr/>
        </p:nvSpPr>
        <p:spPr>
          <a:xfrm>
            <a:off x="2266201" y="32181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E8F14B8-A70D-4D4A-B9C6-99024A414CA4}"/>
              </a:ext>
            </a:extLst>
          </p:cNvPr>
          <p:cNvSpPr/>
          <p:nvPr/>
        </p:nvSpPr>
        <p:spPr>
          <a:xfrm>
            <a:off x="2266200" y="30180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BEBFC38-1AB9-49D9-8B60-FDD648BB45EC}"/>
              </a:ext>
            </a:extLst>
          </p:cNvPr>
          <p:cNvSpPr/>
          <p:nvPr/>
        </p:nvSpPr>
        <p:spPr>
          <a:xfrm>
            <a:off x="2266199" y="28180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2A35CFC-8EB0-4615-8342-3C360030EF23}"/>
              </a:ext>
            </a:extLst>
          </p:cNvPr>
          <p:cNvSpPr/>
          <p:nvPr/>
        </p:nvSpPr>
        <p:spPr>
          <a:xfrm>
            <a:off x="2266199" y="2612071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079A3A9-A147-43E8-A145-09E79CC2266C}"/>
              </a:ext>
            </a:extLst>
          </p:cNvPr>
          <p:cNvSpPr/>
          <p:nvPr/>
        </p:nvSpPr>
        <p:spPr>
          <a:xfrm>
            <a:off x="2266199" y="2406092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09A28B4-72CB-4794-A077-8F687F97B0A8}"/>
              </a:ext>
            </a:extLst>
          </p:cNvPr>
          <p:cNvSpPr/>
          <p:nvPr/>
        </p:nvSpPr>
        <p:spPr>
          <a:xfrm>
            <a:off x="3001541" y="52183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61842A-1366-45A7-9FBE-7AABF21B3E42}"/>
              </a:ext>
            </a:extLst>
          </p:cNvPr>
          <p:cNvSpPr/>
          <p:nvPr/>
        </p:nvSpPr>
        <p:spPr>
          <a:xfrm>
            <a:off x="3001540" y="50183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5DB0884-98F1-4E3D-B69A-E1131BB464F8}"/>
              </a:ext>
            </a:extLst>
          </p:cNvPr>
          <p:cNvSpPr/>
          <p:nvPr/>
        </p:nvSpPr>
        <p:spPr>
          <a:xfrm>
            <a:off x="3001539" y="48183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89568C6-9AC1-4241-AF46-DFB6BAB5D65F}"/>
              </a:ext>
            </a:extLst>
          </p:cNvPr>
          <p:cNvSpPr/>
          <p:nvPr/>
        </p:nvSpPr>
        <p:spPr>
          <a:xfrm>
            <a:off x="3001538" y="46182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E653A58-C764-4D90-AB2F-1096518A5A66}"/>
              </a:ext>
            </a:extLst>
          </p:cNvPr>
          <p:cNvSpPr/>
          <p:nvPr/>
        </p:nvSpPr>
        <p:spPr>
          <a:xfrm>
            <a:off x="3001537" y="44182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09C4775-6990-4FEB-9EC3-DE355A1E0453}"/>
              </a:ext>
            </a:extLst>
          </p:cNvPr>
          <p:cNvSpPr/>
          <p:nvPr/>
        </p:nvSpPr>
        <p:spPr>
          <a:xfrm>
            <a:off x="3001536" y="42182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2172A0C-F2F5-40F9-8E8E-31E756759993}"/>
              </a:ext>
            </a:extLst>
          </p:cNvPr>
          <p:cNvSpPr/>
          <p:nvPr/>
        </p:nvSpPr>
        <p:spPr>
          <a:xfrm>
            <a:off x="3001535" y="40182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0238F705-D276-4DAD-BD26-D7053A279729}"/>
              </a:ext>
            </a:extLst>
          </p:cNvPr>
          <p:cNvSpPr/>
          <p:nvPr/>
        </p:nvSpPr>
        <p:spPr>
          <a:xfrm>
            <a:off x="3001534" y="38181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B7883DA-FCC1-44E0-85D3-EE4FA51F7686}"/>
              </a:ext>
            </a:extLst>
          </p:cNvPr>
          <p:cNvSpPr/>
          <p:nvPr/>
        </p:nvSpPr>
        <p:spPr>
          <a:xfrm>
            <a:off x="3001533" y="36181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15982DE-0073-4209-9ED3-62C991744984}"/>
              </a:ext>
            </a:extLst>
          </p:cNvPr>
          <p:cNvSpPr/>
          <p:nvPr/>
        </p:nvSpPr>
        <p:spPr>
          <a:xfrm>
            <a:off x="3001532" y="34181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DFB0D65-C1A1-48E4-AE4F-E603928AA889}"/>
              </a:ext>
            </a:extLst>
          </p:cNvPr>
          <p:cNvSpPr/>
          <p:nvPr/>
        </p:nvSpPr>
        <p:spPr>
          <a:xfrm>
            <a:off x="3001531" y="3218100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DC4A51D-3A72-4F82-9771-D0137A631C24}"/>
              </a:ext>
            </a:extLst>
          </p:cNvPr>
          <p:cNvSpPr/>
          <p:nvPr/>
        </p:nvSpPr>
        <p:spPr>
          <a:xfrm>
            <a:off x="3001530" y="3018075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C3C57DF-6F22-44B6-A5D2-854AB758FEC1}"/>
              </a:ext>
            </a:extLst>
          </p:cNvPr>
          <p:cNvSpPr/>
          <p:nvPr/>
        </p:nvSpPr>
        <p:spPr>
          <a:xfrm>
            <a:off x="3001529" y="2818050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1E02399-5AA0-4EB9-A9EF-9922E0C7D909}"/>
              </a:ext>
            </a:extLst>
          </p:cNvPr>
          <p:cNvSpPr/>
          <p:nvPr/>
        </p:nvSpPr>
        <p:spPr>
          <a:xfrm>
            <a:off x="3001529" y="2612071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5968AE6-4DC8-445A-B36E-84E8830FEF8B}"/>
              </a:ext>
            </a:extLst>
          </p:cNvPr>
          <p:cNvSpPr/>
          <p:nvPr/>
        </p:nvSpPr>
        <p:spPr>
          <a:xfrm>
            <a:off x="3001529" y="2406092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848BDE8-85E5-49EE-BF73-D6CD53ECBFC8}"/>
              </a:ext>
            </a:extLst>
          </p:cNvPr>
          <p:cNvSpPr/>
          <p:nvPr/>
        </p:nvSpPr>
        <p:spPr>
          <a:xfrm>
            <a:off x="3736871" y="52183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2E24FC8-BAF4-4527-9784-3D3C4A3407A7}"/>
              </a:ext>
            </a:extLst>
          </p:cNvPr>
          <p:cNvSpPr/>
          <p:nvPr/>
        </p:nvSpPr>
        <p:spPr>
          <a:xfrm>
            <a:off x="3736870" y="50183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ECD8900-DA8F-4DDD-ADDA-11DF634A7EF4}"/>
              </a:ext>
            </a:extLst>
          </p:cNvPr>
          <p:cNvSpPr/>
          <p:nvPr/>
        </p:nvSpPr>
        <p:spPr>
          <a:xfrm>
            <a:off x="3736869" y="48183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2C687F2-F206-40B4-BEE5-433520FE4FCD}"/>
              </a:ext>
            </a:extLst>
          </p:cNvPr>
          <p:cNvSpPr/>
          <p:nvPr/>
        </p:nvSpPr>
        <p:spPr>
          <a:xfrm>
            <a:off x="3736868" y="46182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9256517-18F2-4B47-AAF6-FC464BB51965}"/>
              </a:ext>
            </a:extLst>
          </p:cNvPr>
          <p:cNvSpPr/>
          <p:nvPr/>
        </p:nvSpPr>
        <p:spPr>
          <a:xfrm>
            <a:off x="3736867" y="44182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106B0DB-05F2-4422-A222-7B35B893DE7F}"/>
              </a:ext>
            </a:extLst>
          </p:cNvPr>
          <p:cNvSpPr/>
          <p:nvPr/>
        </p:nvSpPr>
        <p:spPr>
          <a:xfrm>
            <a:off x="3736866" y="42182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03958FB-EC2C-472C-A48D-92F834F9AF3C}"/>
              </a:ext>
            </a:extLst>
          </p:cNvPr>
          <p:cNvSpPr/>
          <p:nvPr/>
        </p:nvSpPr>
        <p:spPr>
          <a:xfrm>
            <a:off x="3736865" y="4018200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7C1ECEA-DE4C-4332-8AF8-5D5A41817FA6}"/>
              </a:ext>
            </a:extLst>
          </p:cNvPr>
          <p:cNvSpPr/>
          <p:nvPr/>
        </p:nvSpPr>
        <p:spPr>
          <a:xfrm>
            <a:off x="3736864" y="3818175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7432E201-8496-49C6-9091-AC8FE29F1FA6}"/>
              </a:ext>
            </a:extLst>
          </p:cNvPr>
          <p:cNvSpPr/>
          <p:nvPr/>
        </p:nvSpPr>
        <p:spPr>
          <a:xfrm>
            <a:off x="3736863" y="3618150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EB8D3AC-C37D-4AD9-A742-02CDF9063740}"/>
              </a:ext>
            </a:extLst>
          </p:cNvPr>
          <p:cNvSpPr/>
          <p:nvPr/>
        </p:nvSpPr>
        <p:spPr>
          <a:xfrm>
            <a:off x="3736862" y="3418125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764E9A91-09A1-40BE-9F73-2712F2DB2C86}"/>
              </a:ext>
            </a:extLst>
          </p:cNvPr>
          <p:cNvSpPr/>
          <p:nvPr/>
        </p:nvSpPr>
        <p:spPr>
          <a:xfrm>
            <a:off x="3736861" y="3218100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E1CAF8F-220F-47C8-9710-3CF0EE669C36}"/>
              </a:ext>
            </a:extLst>
          </p:cNvPr>
          <p:cNvSpPr/>
          <p:nvPr/>
        </p:nvSpPr>
        <p:spPr>
          <a:xfrm>
            <a:off x="3736860" y="3018075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E0629239-D00D-4412-8884-953CCC410AB9}"/>
              </a:ext>
            </a:extLst>
          </p:cNvPr>
          <p:cNvSpPr/>
          <p:nvPr/>
        </p:nvSpPr>
        <p:spPr>
          <a:xfrm>
            <a:off x="3736859" y="2818050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59BDE65-C971-41F1-93FA-F670684EC261}"/>
              </a:ext>
            </a:extLst>
          </p:cNvPr>
          <p:cNvSpPr/>
          <p:nvPr/>
        </p:nvSpPr>
        <p:spPr>
          <a:xfrm>
            <a:off x="3736859" y="2612071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99E3D3C6-4B66-410D-BC0A-10D3A3CFC480}"/>
              </a:ext>
            </a:extLst>
          </p:cNvPr>
          <p:cNvSpPr/>
          <p:nvPr/>
        </p:nvSpPr>
        <p:spPr>
          <a:xfrm>
            <a:off x="3736859" y="2406092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2F8A330-EB2D-4493-A664-3C6091AED412}"/>
              </a:ext>
            </a:extLst>
          </p:cNvPr>
          <p:cNvSpPr/>
          <p:nvPr/>
        </p:nvSpPr>
        <p:spPr>
          <a:xfrm>
            <a:off x="4472201" y="52183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F01B8821-3807-408A-BDEA-5154AF852829}"/>
              </a:ext>
            </a:extLst>
          </p:cNvPr>
          <p:cNvSpPr/>
          <p:nvPr/>
        </p:nvSpPr>
        <p:spPr>
          <a:xfrm>
            <a:off x="4472200" y="50183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DC38B42-6724-4FF0-9B2F-0D6C6340CACB}"/>
              </a:ext>
            </a:extLst>
          </p:cNvPr>
          <p:cNvSpPr/>
          <p:nvPr/>
        </p:nvSpPr>
        <p:spPr>
          <a:xfrm>
            <a:off x="4472199" y="48183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9B336437-684C-430F-9EC8-A7F5950ABE3F}"/>
              </a:ext>
            </a:extLst>
          </p:cNvPr>
          <p:cNvSpPr/>
          <p:nvPr/>
        </p:nvSpPr>
        <p:spPr>
          <a:xfrm>
            <a:off x="4472198" y="46182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8280B886-5048-4D8C-AC3B-A3E0715CD05A}"/>
              </a:ext>
            </a:extLst>
          </p:cNvPr>
          <p:cNvSpPr/>
          <p:nvPr/>
        </p:nvSpPr>
        <p:spPr>
          <a:xfrm>
            <a:off x="4472197" y="44182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CD23710-35A3-459E-95C6-049C466BF820}"/>
              </a:ext>
            </a:extLst>
          </p:cNvPr>
          <p:cNvSpPr/>
          <p:nvPr/>
        </p:nvSpPr>
        <p:spPr>
          <a:xfrm>
            <a:off x="4472196" y="42182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50949AA-442A-4B4D-9ACD-079723594A54}"/>
              </a:ext>
            </a:extLst>
          </p:cNvPr>
          <p:cNvSpPr/>
          <p:nvPr/>
        </p:nvSpPr>
        <p:spPr>
          <a:xfrm>
            <a:off x="4472195" y="40182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00AA0F7-E066-4423-A0A4-ED51ECAD324D}"/>
              </a:ext>
            </a:extLst>
          </p:cNvPr>
          <p:cNvSpPr/>
          <p:nvPr/>
        </p:nvSpPr>
        <p:spPr>
          <a:xfrm>
            <a:off x="4472194" y="38181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DEFB90FC-57E5-4586-BFFC-25251BDD8130}"/>
              </a:ext>
            </a:extLst>
          </p:cNvPr>
          <p:cNvSpPr/>
          <p:nvPr/>
        </p:nvSpPr>
        <p:spPr>
          <a:xfrm>
            <a:off x="4472193" y="36181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DD407FD-A8E6-484C-BD89-7D35F808D6A6}"/>
              </a:ext>
            </a:extLst>
          </p:cNvPr>
          <p:cNvSpPr/>
          <p:nvPr/>
        </p:nvSpPr>
        <p:spPr>
          <a:xfrm>
            <a:off x="4472192" y="34181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25398AE-6005-478A-B6DE-CA39D9E72D6F}"/>
              </a:ext>
            </a:extLst>
          </p:cNvPr>
          <p:cNvSpPr/>
          <p:nvPr/>
        </p:nvSpPr>
        <p:spPr>
          <a:xfrm>
            <a:off x="4472191" y="32181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B7CE0B90-DA8A-4B79-B108-5E9A9DC038CC}"/>
              </a:ext>
            </a:extLst>
          </p:cNvPr>
          <p:cNvSpPr/>
          <p:nvPr/>
        </p:nvSpPr>
        <p:spPr>
          <a:xfrm>
            <a:off x="4472190" y="30180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FDCF67C-1C80-4E82-89AC-0E7A9EF764D7}"/>
              </a:ext>
            </a:extLst>
          </p:cNvPr>
          <p:cNvSpPr/>
          <p:nvPr/>
        </p:nvSpPr>
        <p:spPr>
          <a:xfrm>
            <a:off x="4472189" y="2818050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6E72C24-0887-4700-AD50-5CB7F8FB7F23}"/>
              </a:ext>
            </a:extLst>
          </p:cNvPr>
          <p:cNvSpPr/>
          <p:nvPr/>
        </p:nvSpPr>
        <p:spPr>
          <a:xfrm>
            <a:off x="4472189" y="2612071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2CBF781A-EE1C-473F-A8CA-363EDE8A879C}"/>
              </a:ext>
            </a:extLst>
          </p:cNvPr>
          <p:cNvSpPr/>
          <p:nvPr/>
        </p:nvSpPr>
        <p:spPr>
          <a:xfrm>
            <a:off x="4472189" y="2406092"/>
            <a:ext cx="633411" cy="156368"/>
          </a:xfrm>
          <a:prstGeom prst="roundRect">
            <a:avLst>
              <a:gd name="adj" fmla="val 280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4691A23-DA77-4C64-90DC-FBCBEEAA7BCD}"/>
              </a:ext>
            </a:extLst>
          </p:cNvPr>
          <p:cNvGrpSpPr/>
          <p:nvPr/>
        </p:nvGrpSpPr>
        <p:grpSpPr>
          <a:xfrm>
            <a:off x="5573768" y="2214679"/>
            <a:ext cx="2021753" cy="1498581"/>
            <a:chOff x="5828381" y="2106719"/>
            <a:chExt cx="2021753" cy="1498581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D26C98C-B5CB-480A-8A1A-4CA6A9339B10}"/>
                </a:ext>
              </a:extLst>
            </p:cNvPr>
            <p:cNvSpPr txBox="1"/>
            <p:nvPr/>
          </p:nvSpPr>
          <p:spPr>
            <a:xfrm>
              <a:off x="5880406" y="2106719"/>
              <a:ext cx="19697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62</a:t>
              </a:r>
              <a:r>
                <a:rPr lang="en-US" sz="48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%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A9ABA09-5763-4C5D-9D71-8F83F3EB99A2}"/>
                </a:ext>
              </a:extLst>
            </p:cNvPr>
            <p:cNvSpPr txBox="1"/>
            <p:nvPr/>
          </p:nvSpPr>
          <p:spPr>
            <a:xfrm>
              <a:off x="5828381" y="3143635"/>
              <a:ext cx="1969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WORDPRESS</a:t>
              </a:r>
              <a:endParaRPr lang="en-US" sz="12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914FDA5-2D1F-4CB1-94A1-12DB8FFA4096}"/>
              </a:ext>
            </a:extLst>
          </p:cNvPr>
          <p:cNvGrpSpPr/>
          <p:nvPr/>
        </p:nvGrpSpPr>
        <p:grpSpPr>
          <a:xfrm>
            <a:off x="7488084" y="2214679"/>
            <a:ext cx="2021753" cy="1498581"/>
            <a:chOff x="5828381" y="2106719"/>
            <a:chExt cx="2021753" cy="1498581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1602BB3-65AD-410F-B6F4-C00CD7EE29DC}"/>
                </a:ext>
              </a:extLst>
            </p:cNvPr>
            <p:cNvSpPr txBox="1"/>
            <p:nvPr/>
          </p:nvSpPr>
          <p:spPr>
            <a:xfrm>
              <a:off x="5880406" y="2106719"/>
              <a:ext cx="19697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57</a:t>
              </a:r>
              <a:r>
                <a:rPr lang="en-US" sz="48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%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DB48701-B4D2-4B00-B31F-3DBE1CA6026A}"/>
                </a:ext>
              </a:extLst>
            </p:cNvPr>
            <p:cNvSpPr txBox="1"/>
            <p:nvPr/>
          </p:nvSpPr>
          <p:spPr>
            <a:xfrm>
              <a:off x="5828381" y="3143635"/>
              <a:ext cx="1969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WORDPRESS</a:t>
              </a:r>
              <a:endParaRPr lang="en-US" sz="12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1AF24F5-0A80-441B-AAC8-71796338A4C9}"/>
              </a:ext>
            </a:extLst>
          </p:cNvPr>
          <p:cNvGrpSpPr/>
          <p:nvPr/>
        </p:nvGrpSpPr>
        <p:grpSpPr>
          <a:xfrm>
            <a:off x="9527384" y="2214679"/>
            <a:ext cx="2021753" cy="1498581"/>
            <a:chOff x="5828381" y="2106719"/>
            <a:chExt cx="2021753" cy="149858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514A62E5-F26A-4AE8-A785-910B2672500F}"/>
                </a:ext>
              </a:extLst>
            </p:cNvPr>
            <p:cNvSpPr txBox="1"/>
            <p:nvPr/>
          </p:nvSpPr>
          <p:spPr>
            <a:xfrm>
              <a:off x="5880406" y="2106719"/>
              <a:ext cx="19697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95</a:t>
              </a:r>
              <a:r>
                <a:rPr lang="en-US" sz="48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%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83DAD82-8F46-4532-95BD-E34C78F9610F}"/>
                </a:ext>
              </a:extLst>
            </p:cNvPr>
            <p:cNvSpPr txBox="1"/>
            <p:nvPr/>
          </p:nvSpPr>
          <p:spPr>
            <a:xfrm>
              <a:off x="5828381" y="3143635"/>
              <a:ext cx="1969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WORDPRESS</a:t>
              </a:r>
              <a:endParaRPr lang="en-US" sz="12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E7484ED-EFB6-4F33-B4C4-9CEB253FC91E}"/>
              </a:ext>
            </a:extLst>
          </p:cNvPr>
          <p:cNvGrpSpPr/>
          <p:nvPr/>
        </p:nvGrpSpPr>
        <p:grpSpPr>
          <a:xfrm>
            <a:off x="5573768" y="3776919"/>
            <a:ext cx="2021753" cy="1498581"/>
            <a:chOff x="5828381" y="2106719"/>
            <a:chExt cx="2021753" cy="149858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ED2CF2E-2F64-4D05-8F7C-831D7CE8C2F9}"/>
                </a:ext>
              </a:extLst>
            </p:cNvPr>
            <p:cNvSpPr txBox="1"/>
            <p:nvPr/>
          </p:nvSpPr>
          <p:spPr>
            <a:xfrm>
              <a:off x="5880406" y="2106719"/>
              <a:ext cx="19697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57</a:t>
              </a:r>
              <a:r>
                <a:rPr lang="en-US" sz="48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%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45135C6-9758-45C1-B374-16ECE6B75F89}"/>
                </a:ext>
              </a:extLst>
            </p:cNvPr>
            <p:cNvSpPr txBox="1"/>
            <p:nvPr/>
          </p:nvSpPr>
          <p:spPr>
            <a:xfrm>
              <a:off x="5828381" y="3143635"/>
              <a:ext cx="1969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WORDPRESS</a:t>
              </a:r>
              <a:endParaRPr lang="en-US" sz="12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BB5D1A-A059-47A5-8080-037629F47F62}"/>
              </a:ext>
            </a:extLst>
          </p:cNvPr>
          <p:cNvGrpSpPr/>
          <p:nvPr/>
        </p:nvGrpSpPr>
        <p:grpSpPr>
          <a:xfrm>
            <a:off x="7488084" y="3776919"/>
            <a:ext cx="2021753" cy="1498581"/>
            <a:chOff x="5828381" y="2106719"/>
            <a:chExt cx="2021753" cy="1498581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D5E1002-E914-41B7-8284-4DAB6AA3FAFA}"/>
                </a:ext>
              </a:extLst>
            </p:cNvPr>
            <p:cNvSpPr txBox="1"/>
            <p:nvPr/>
          </p:nvSpPr>
          <p:spPr>
            <a:xfrm>
              <a:off x="5880406" y="2106719"/>
              <a:ext cx="19697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rgbClr val="1C7CBB"/>
                  </a:solidFill>
                  <a:latin typeface="Tw Cen MT" panose="020B0602020104020603" pitchFamily="34" charset="0"/>
                </a:rPr>
                <a:t>36</a:t>
              </a:r>
              <a:r>
                <a:rPr lang="en-US" sz="4800" dirty="0">
                  <a:solidFill>
                    <a:srgbClr val="1C7CBB"/>
                  </a:solidFill>
                  <a:latin typeface="Tw Cen MT" panose="020B0602020104020603" pitchFamily="34" charset="0"/>
                </a:rPr>
                <a:t>%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AB2DC49-01CE-400C-8E54-56F4CCE0E0E0}"/>
                </a:ext>
              </a:extLst>
            </p:cNvPr>
            <p:cNvSpPr txBox="1"/>
            <p:nvPr/>
          </p:nvSpPr>
          <p:spPr>
            <a:xfrm>
              <a:off x="5828381" y="3143635"/>
              <a:ext cx="1969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WORDPRESS</a:t>
              </a:r>
              <a:endParaRPr lang="en-US" sz="12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DBDFE51-15B2-4E3D-BA38-2EFA7627C5F9}"/>
              </a:ext>
            </a:extLst>
          </p:cNvPr>
          <p:cNvGrpSpPr/>
          <p:nvPr/>
        </p:nvGrpSpPr>
        <p:grpSpPr>
          <a:xfrm>
            <a:off x="9527384" y="3776919"/>
            <a:ext cx="2021753" cy="1498581"/>
            <a:chOff x="5828381" y="2106719"/>
            <a:chExt cx="2021753" cy="1498581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CCD67D7-5685-4C02-B667-729E926B9665}"/>
                </a:ext>
              </a:extLst>
            </p:cNvPr>
            <p:cNvSpPr txBox="1"/>
            <p:nvPr/>
          </p:nvSpPr>
          <p:spPr>
            <a:xfrm>
              <a:off x="5880406" y="2106719"/>
              <a:ext cx="19697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solidFill>
                    <a:srgbClr val="92D050"/>
                  </a:solidFill>
                  <a:latin typeface="Tw Cen MT" panose="020B0602020104020603" pitchFamily="34" charset="0"/>
                </a:rPr>
                <a:t>92</a:t>
              </a:r>
              <a:r>
                <a:rPr lang="en-US" sz="4800" dirty="0">
                  <a:solidFill>
                    <a:srgbClr val="92D050"/>
                  </a:solidFill>
                  <a:latin typeface="Tw Cen MT" panose="020B0602020104020603" pitchFamily="34" charset="0"/>
                </a:rPr>
                <a:t>%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AEF0CF1-3C5F-43C6-89B4-D51DA2AA498F}"/>
                </a:ext>
              </a:extLst>
            </p:cNvPr>
            <p:cNvSpPr txBox="1"/>
            <p:nvPr/>
          </p:nvSpPr>
          <p:spPr>
            <a:xfrm>
              <a:off x="5828381" y="3143635"/>
              <a:ext cx="1969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WORDPRESS</a:t>
              </a:r>
              <a:endParaRPr lang="en-US" sz="12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8188439-C0F0-4216-990C-47A84B497CBA}"/>
              </a:ext>
            </a:extLst>
          </p:cNvPr>
          <p:cNvSpPr/>
          <p:nvPr/>
        </p:nvSpPr>
        <p:spPr>
          <a:xfrm>
            <a:off x="795539" y="52183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0FFF51A-E092-4F72-97FF-5AECABA5EFB8}"/>
              </a:ext>
            </a:extLst>
          </p:cNvPr>
          <p:cNvSpPr/>
          <p:nvPr/>
        </p:nvSpPr>
        <p:spPr>
          <a:xfrm>
            <a:off x="795538" y="50183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11A6EA98-B65F-49E5-B51E-F0CF0F693B61}"/>
              </a:ext>
            </a:extLst>
          </p:cNvPr>
          <p:cNvSpPr/>
          <p:nvPr/>
        </p:nvSpPr>
        <p:spPr>
          <a:xfrm>
            <a:off x="795537" y="48183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8984E9BF-0A3B-4AE1-B912-8ABE21BB9ED2}"/>
              </a:ext>
            </a:extLst>
          </p:cNvPr>
          <p:cNvSpPr/>
          <p:nvPr/>
        </p:nvSpPr>
        <p:spPr>
          <a:xfrm>
            <a:off x="795536" y="46182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841F2FEB-89A5-4034-AD74-84C16838E7AF}"/>
              </a:ext>
            </a:extLst>
          </p:cNvPr>
          <p:cNvSpPr/>
          <p:nvPr/>
        </p:nvSpPr>
        <p:spPr>
          <a:xfrm>
            <a:off x="795535" y="44182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2433FD2-C940-46E6-96A5-9489CB0D2CEA}"/>
              </a:ext>
            </a:extLst>
          </p:cNvPr>
          <p:cNvSpPr/>
          <p:nvPr/>
        </p:nvSpPr>
        <p:spPr>
          <a:xfrm>
            <a:off x="795534" y="42182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08BC2493-7960-443A-A8A0-9A2C035DBBF3}"/>
              </a:ext>
            </a:extLst>
          </p:cNvPr>
          <p:cNvSpPr/>
          <p:nvPr/>
        </p:nvSpPr>
        <p:spPr>
          <a:xfrm>
            <a:off x="795533" y="40182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FB79BDFC-2027-47BC-98CD-FBC368DC848B}"/>
              </a:ext>
            </a:extLst>
          </p:cNvPr>
          <p:cNvSpPr/>
          <p:nvPr/>
        </p:nvSpPr>
        <p:spPr>
          <a:xfrm>
            <a:off x="795532" y="38181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975A53CF-4FAB-48EB-B40E-9CC581368B20}"/>
              </a:ext>
            </a:extLst>
          </p:cNvPr>
          <p:cNvSpPr/>
          <p:nvPr/>
        </p:nvSpPr>
        <p:spPr>
          <a:xfrm>
            <a:off x="795531" y="361815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81C7A1DE-31F6-4618-84DD-B17C4B7ACC4F}"/>
              </a:ext>
            </a:extLst>
          </p:cNvPr>
          <p:cNvSpPr/>
          <p:nvPr/>
        </p:nvSpPr>
        <p:spPr>
          <a:xfrm>
            <a:off x="795530" y="341812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722E009F-1B2D-478F-AF38-D55FDFD0E972}"/>
              </a:ext>
            </a:extLst>
          </p:cNvPr>
          <p:cNvSpPr/>
          <p:nvPr/>
        </p:nvSpPr>
        <p:spPr>
          <a:xfrm>
            <a:off x="795529" y="3218100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0A6FCE2-4BDD-47AC-872B-7E1D9FA328A5}"/>
              </a:ext>
            </a:extLst>
          </p:cNvPr>
          <p:cNvSpPr/>
          <p:nvPr/>
        </p:nvSpPr>
        <p:spPr>
          <a:xfrm>
            <a:off x="795528" y="3018075"/>
            <a:ext cx="633411" cy="156368"/>
          </a:xfrm>
          <a:prstGeom prst="roundRect">
            <a:avLst>
              <a:gd name="adj" fmla="val 28059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153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8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 O C I A L  M E D I 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1B516C-8061-4048-95E2-A1F23968E0FD}"/>
              </a:ext>
            </a:extLst>
          </p:cNvPr>
          <p:cNvGrpSpPr/>
          <p:nvPr/>
        </p:nvGrpSpPr>
        <p:grpSpPr>
          <a:xfrm>
            <a:off x="979714" y="4445001"/>
            <a:ext cx="2336800" cy="1390243"/>
            <a:chOff x="979714" y="4445001"/>
            <a:chExt cx="2336800" cy="13902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860C70B-4E9F-4790-BF50-7F055E1EC158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87AB6E-ADBE-4DA9-A3B3-9BE1CAC20959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F17EBD0-B5C7-4B0F-BDC4-DA5A1652EFE7}"/>
              </a:ext>
            </a:extLst>
          </p:cNvPr>
          <p:cNvGrpSpPr/>
          <p:nvPr/>
        </p:nvGrpSpPr>
        <p:grpSpPr>
          <a:xfrm>
            <a:off x="3629784" y="4445001"/>
            <a:ext cx="2336800" cy="1390243"/>
            <a:chOff x="3629784" y="4445001"/>
            <a:chExt cx="2336800" cy="139024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30E339-02DE-4B75-8F89-2CC74D45E2E6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35516C-168C-47FB-93C5-1D48B2D3BA82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4959F0-9EB2-4B44-B25A-CFD0E8853000}"/>
              </a:ext>
            </a:extLst>
          </p:cNvPr>
          <p:cNvGrpSpPr/>
          <p:nvPr/>
        </p:nvGrpSpPr>
        <p:grpSpPr>
          <a:xfrm>
            <a:off x="6279854" y="4445001"/>
            <a:ext cx="2336800" cy="1390243"/>
            <a:chOff x="6279854" y="4445001"/>
            <a:chExt cx="2336800" cy="139024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E18DD-E58A-48FA-B511-D54CC55A52E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DF23CA-D88B-4B19-B7E8-D6A6E7CC4E0C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70E5CA-6D78-437F-980A-96443AAFC2B6}"/>
              </a:ext>
            </a:extLst>
          </p:cNvPr>
          <p:cNvGrpSpPr/>
          <p:nvPr/>
        </p:nvGrpSpPr>
        <p:grpSpPr>
          <a:xfrm>
            <a:off x="8929924" y="4445001"/>
            <a:ext cx="2336800" cy="1390243"/>
            <a:chOff x="8929924" y="4445001"/>
            <a:chExt cx="2336800" cy="139024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D51F3F-D090-4CBB-829D-97824CB67A37}"/>
                </a:ext>
              </a:extLst>
            </p:cNvPr>
            <p:cNvSpPr txBox="1"/>
            <p:nvPr/>
          </p:nvSpPr>
          <p:spPr>
            <a:xfrm>
              <a:off x="892992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4M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6B3E7-4F98-45BD-A438-3C323CCA5308}"/>
                </a:ext>
              </a:extLst>
            </p:cNvPr>
            <p:cNvSpPr txBox="1"/>
            <p:nvPr/>
          </p:nvSpPr>
          <p:spPr>
            <a:xfrm>
              <a:off x="892992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1989AE-E87F-4C6C-837D-DF69DDC2EFE4}"/>
              </a:ext>
            </a:extLst>
          </p:cNvPr>
          <p:cNvGrpSpPr/>
          <p:nvPr/>
        </p:nvGrpSpPr>
        <p:grpSpPr>
          <a:xfrm>
            <a:off x="3753155" y="2209800"/>
            <a:ext cx="2090058" cy="2090058"/>
            <a:chOff x="3753155" y="2209800"/>
            <a:chExt cx="2090058" cy="20900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432395-6B83-4BC8-8AC2-6B7C01B05D4B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97478F5-0EAF-481D-9895-F9A6DB93A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41531EE-E2DD-4A13-B6A0-4CBBD146F32A}"/>
              </a:ext>
            </a:extLst>
          </p:cNvPr>
          <p:cNvGrpSpPr/>
          <p:nvPr/>
        </p:nvGrpSpPr>
        <p:grpSpPr>
          <a:xfrm>
            <a:off x="9053295" y="2209800"/>
            <a:ext cx="2090058" cy="2090058"/>
            <a:chOff x="9053295" y="2209800"/>
            <a:chExt cx="2090058" cy="20900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0AC9577-80FD-4963-A201-C55D7B4DF021}"/>
                </a:ext>
              </a:extLst>
            </p:cNvPr>
            <p:cNvSpPr/>
            <p:nvPr/>
          </p:nvSpPr>
          <p:spPr>
            <a:xfrm>
              <a:off x="9053295" y="2209800"/>
              <a:ext cx="2090058" cy="209005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0D2940-6282-4D32-B6C3-984D9F045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6746" y="2611063"/>
              <a:ext cx="1291754" cy="1291754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CA5CA20-44E9-4BA0-A162-B79631F547C8}"/>
              </a:ext>
            </a:extLst>
          </p:cNvPr>
          <p:cNvGrpSpPr/>
          <p:nvPr/>
        </p:nvGrpSpPr>
        <p:grpSpPr>
          <a:xfrm>
            <a:off x="6403225" y="2209800"/>
            <a:ext cx="2090058" cy="2090058"/>
            <a:chOff x="6403225" y="2209800"/>
            <a:chExt cx="2090058" cy="209005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2B0818-7BAA-4F1B-837D-E573951767EE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B31D5D4-4A26-4AAD-8A0A-7B81BE83A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F49881-C752-427A-BEE7-FA3E0E2FBE77}"/>
              </a:ext>
            </a:extLst>
          </p:cNvPr>
          <p:cNvGrpSpPr/>
          <p:nvPr/>
        </p:nvGrpSpPr>
        <p:grpSpPr>
          <a:xfrm>
            <a:off x="1103085" y="2209800"/>
            <a:ext cx="2090058" cy="2090058"/>
            <a:chOff x="1103085" y="2209800"/>
            <a:chExt cx="2090058" cy="209005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A3C8B63-5D17-482E-B720-18EB5FF71186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A7996EF-3F2A-4621-8E43-BBFD04234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6466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636AFC9-0881-4786-BD3B-E0BEBDE2F79D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10882232" y="3759948"/>
            <a:ext cx="1297202" cy="527006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A70E92-F264-47A6-8EB5-E1F743416AC4}"/>
              </a:ext>
            </a:extLst>
          </p:cNvPr>
          <p:cNvCxnSpPr>
            <a:cxnSpLocks/>
          </p:cNvCxnSpPr>
          <p:nvPr/>
        </p:nvCxnSpPr>
        <p:spPr>
          <a:xfrm flipH="1" flipV="1">
            <a:off x="1" y="4559319"/>
            <a:ext cx="1352549" cy="71900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</p:cNvCxnSpPr>
          <p:nvPr/>
        </p:nvCxnSpPr>
        <p:spPr>
          <a:xfrm flipV="1">
            <a:off x="5367591" y="4061709"/>
            <a:ext cx="1577206" cy="1136471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6980663" y="3992713"/>
            <a:ext cx="1801641" cy="99137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210092-D838-4687-B1B3-0C0F54FFBBB7}"/>
              </a:ext>
            </a:extLst>
          </p:cNvPr>
          <p:cNvCxnSpPr>
            <a:cxnSpLocks/>
          </p:cNvCxnSpPr>
          <p:nvPr/>
        </p:nvCxnSpPr>
        <p:spPr>
          <a:xfrm flipV="1">
            <a:off x="8939272" y="3789895"/>
            <a:ext cx="1680503" cy="110174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1B375-3CBB-4F31-BF6F-2530FCADC84D}"/>
              </a:ext>
            </a:extLst>
          </p:cNvPr>
          <p:cNvCxnSpPr>
            <a:cxnSpLocks/>
          </p:cNvCxnSpPr>
          <p:nvPr/>
        </p:nvCxnSpPr>
        <p:spPr>
          <a:xfrm flipH="1" flipV="1">
            <a:off x="3555177" y="4315879"/>
            <a:ext cx="1709825" cy="88230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F893E3-9E92-4678-BAE1-ABE84AFE8FA3}"/>
              </a:ext>
            </a:extLst>
          </p:cNvPr>
          <p:cNvCxnSpPr>
            <a:cxnSpLocks/>
          </p:cNvCxnSpPr>
          <p:nvPr/>
        </p:nvCxnSpPr>
        <p:spPr>
          <a:xfrm flipV="1">
            <a:off x="1488100" y="4236152"/>
            <a:ext cx="1778890" cy="96202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 B J E C T I V E 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1122113" y="4930251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1224701" y="490132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3049114" y="3941913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3151702" y="391298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5001873" y="4891641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5104461" y="486271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CACAA9-3503-46C8-A54E-799F4E9E55B9}"/>
              </a:ext>
            </a:extLst>
          </p:cNvPr>
          <p:cNvSpPr/>
          <p:nvPr/>
        </p:nvSpPr>
        <p:spPr>
          <a:xfrm>
            <a:off x="6708674" y="3698473"/>
            <a:ext cx="588480" cy="588480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E7550-521F-446A-9A97-DDE94285DD11}"/>
              </a:ext>
            </a:extLst>
          </p:cNvPr>
          <p:cNvSpPr txBox="1"/>
          <p:nvPr/>
        </p:nvSpPr>
        <p:spPr>
          <a:xfrm>
            <a:off x="6810973" y="366954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0C0D5-51C5-4820-AB34-E16D404339B2}"/>
              </a:ext>
            </a:extLst>
          </p:cNvPr>
          <p:cNvSpPr/>
          <p:nvPr/>
        </p:nvSpPr>
        <p:spPr>
          <a:xfrm>
            <a:off x="8522002" y="4689844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DCDBB-2F71-487A-93F9-6F048B528A22}"/>
              </a:ext>
            </a:extLst>
          </p:cNvPr>
          <p:cNvSpPr txBox="1"/>
          <p:nvPr/>
        </p:nvSpPr>
        <p:spPr>
          <a:xfrm>
            <a:off x="8624590" y="466091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53423B-C8BF-4B5C-8334-7B79D6A36B28}"/>
              </a:ext>
            </a:extLst>
          </p:cNvPr>
          <p:cNvSpPr/>
          <p:nvPr/>
        </p:nvSpPr>
        <p:spPr>
          <a:xfrm>
            <a:off x="10396341" y="3465708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E73AB-E79D-4B7E-849F-8FFE43DAB7A5}"/>
              </a:ext>
            </a:extLst>
          </p:cNvPr>
          <p:cNvSpPr txBox="1"/>
          <p:nvPr/>
        </p:nvSpPr>
        <p:spPr>
          <a:xfrm>
            <a:off x="10498929" y="3436782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F425409-A6E4-456C-8ED2-ED38DCFCE2BD}"/>
              </a:ext>
            </a:extLst>
          </p:cNvPr>
          <p:cNvGrpSpPr/>
          <p:nvPr/>
        </p:nvGrpSpPr>
        <p:grpSpPr>
          <a:xfrm>
            <a:off x="378640" y="3809602"/>
            <a:ext cx="2126507" cy="903414"/>
            <a:chOff x="378640" y="3809602"/>
            <a:chExt cx="2126507" cy="90341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701416C-01EF-4102-89B3-73D5308BF43E}"/>
                </a:ext>
              </a:extLst>
            </p:cNvPr>
            <p:cNvSpPr txBox="1"/>
            <p:nvPr/>
          </p:nvSpPr>
          <p:spPr>
            <a:xfrm>
              <a:off x="378640" y="3809602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01F7DF-B788-4309-835E-848C5261CE4F}"/>
                </a:ext>
              </a:extLst>
            </p:cNvPr>
            <p:cNvSpPr txBox="1"/>
            <p:nvPr/>
          </p:nvSpPr>
          <p:spPr>
            <a:xfrm>
              <a:off x="378640" y="4128241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about the heading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72C5F62-DBE0-4DB0-A985-67DB45C51121}"/>
              </a:ext>
            </a:extLst>
          </p:cNvPr>
          <p:cNvGrpSpPr/>
          <p:nvPr/>
        </p:nvGrpSpPr>
        <p:grpSpPr>
          <a:xfrm>
            <a:off x="2281192" y="2835528"/>
            <a:ext cx="2126507" cy="903414"/>
            <a:chOff x="2281192" y="2835528"/>
            <a:chExt cx="2126507" cy="90341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049F1B1-6182-47AB-BECE-2A542878E26D}"/>
                </a:ext>
              </a:extLst>
            </p:cNvPr>
            <p:cNvSpPr txBox="1"/>
            <p:nvPr/>
          </p:nvSpPr>
          <p:spPr>
            <a:xfrm>
              <a:off x="2281192" y="2835528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28FC70-EC87-4505-B103-CC8A34AD5B99}"/>
                </a:ext>
              </a:extLst>
            </p:cNvPr>
            <p:cNvSpPr txBox="1"/>
            <p:nvPr/>
          </p:nvSpPr>
          <p:spPr>
            <a:xfrm>
              <a:off x="2281192" y="3154167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about the heading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852E6F-3FE7-431F-9ECD-4677790596C6}"/>
              </a:ext>
            </a:extLst>
          </p:cNvPr>
          <p:cNvGrpSpPr/>
          <p:nvPr/>
        </p:nvGrpSpPr>
        <p:grpSpPr>
          <a:xfrm>
            <a:off x="4246516" y="3872063"/>
            <a:ext cx="2126507" cy="903414"/>
            <a:chOff x="4246516" y="3872063"/>
            <a:chExt cx="2126507" cy="90341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728CB8-974E-4196-8D1D-89BBEFF54DC9}"/>
                </a:ext>
              </a:extLst>
            </p:cNvPr>
            <p:cNvSpPr txBox="1"/>
            <p:nvPr/>
          </p:nvSpPr>
          <p:spPr>
            <a:xfrm>
              <a:off x="4246516" y="3872063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4AF30C-47B9-42F2-BAAB-C5E9143AD766}"/>
                </a:ext>
              </a:extLst>
            </p:cNvPr>
            <p:cNvSpPr txBox="1"/>
            <p:nvPr/>
          </p:nvSpPr>
          <p:spPr>
            <a:xfrm>
              <a:off x="4246516" y="4190702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about the heading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C386432-8509-4BF1-B812-3331BAF7D462}"/>
              </a:ext>
            </a:extLst>
          </p:cNvPr>
          <p:cNvGrpSpPr/>
          <p:nvPr/>
        </p:nvGrpSpPr>
        <p:grpSpPr>
          <a:xfrm>
            <a:off x="5943402" y="2692391"/>
            <a:ext cx="2126507" cy="903414"/>
            <a:chOff x="5943402" y="2692391"/>
            <a:chExt cx="2126507" cy="90341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7F5442-F4B4-4585-AA2E-C0438857AE3B}"/>
                </a:ext>
              </a:extLst>
            </p:cNvPr>
            <p:cNvSpPr txBox="1"/>
            <p:nvPr/>
          </p:nvSpPr>
          <p:spPr>
            <a:xfrm>
              <a:off x="5943402" y="2692391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385723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FAF46B-A1C3-45A8-A052-22BF454E6E76}"/>
                </a:ext>
              </a:extLst>
            </p:cNvPr>
            <p:cNvSpPr txBox="1"/>
            <p:nvPr/>
          </p:nvSpPr>
          <p:spPr>
            <a:xfrm>
              <a:off x="5943402" y="3011030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about the heading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E0030E5-ADE8-4236-A8FA-EA49492B9A6A}"/>
              </a:ext>
            </a:extLst>
          </p:cNvPr>
          <p:cNvGrpSpPr/>
          <p:nvPr/>
        </p:nvGrpSpPr>
        <p:grpSpPr>
          <a:xfrm>
            <a:off x="7742820" y="3644885"/>
            <a:ext cx="2126507" cy="903414"/>
            <a:chOff x="7742820" y="3644885"/>
            <a:chExt cx="2126507" cy="903414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E5F379D-720A-4873-BF25-F62D2ED92709}"/>
                </a:ext>
              </a:extLst>
            </p:cNvPr>
            <p:cNvSpPr txBox="1"/>
            <p:nvPr/>
          </p:nvSpPr>
          <p:spPr>
            <a:xfrm>
              <a:off x="7742820" y="3644885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1D0153F-5928-43C9-B3E9-D6A68A61E764}"/>
                </a:ext>
              </a:extLst>
            </p:cNvPr>
            <p:cNvSpPr txBox="1"/>
            <p:nvPr/>
          </p:nvSpPr>
          <p:spPr>
            <a:xfrm>
              <a:off x="7742820" y="3963524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about the heading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6E832B5-D939-4937-A3AD-85E2622E16FF}"/>
              </a:ext>
            </a:extLst>
          </p:cNvPr>
          <p:cNvGrpSpPr/>
          <p:nvPr/>
        </p:nvGrpSpPr>
        <p:grpSpPr>
          <a:xfrm>
            <a:off x="9620021" y="2456997"/>
            <a:ext cx="2126507" cy="903414"/>
            <a:chOff x="9620021" y="2456997"/>
            <a:chExt cx="2126507" cy="903414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1DAF0F2-B209-49E3-8710-C6751814FE90}"/>
                </a:ext>
              </a:extLst>
            </p:cNvPr>
            <p:cNvSpPr txBox="1"/>
            <p:nvPr/>
          </p:nvSpPr>
          <p:spPr>
            <a:xfrm>
              <a:off x="9620021" y="2456997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6C8A93F-CB4D-469B-8E27-AF0329F80A33}"/>
                </a:ext>
              </a:extLst>
            </p:cNvPr>
            <p:cNvSpPr txBox="1"/>
            <p:nvPr/>
          </p:nvSpPr>
          <p:spPr>
            <a:xfrm>
              <a:off x="9620021" y="2775636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about the heading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39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A7819E-8CA9-4CED-8726-3FD8CD8AF06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-19781" y="3638298"/>
            <a:ext cx="1983790" cy="69659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A70E92-F264-47A6-8EB5-E1F743416AC4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449139" y="3652224"/>
            <a:ext cx="2002392" cy="81832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</p:cNvCxnSpPr>
          <p:nvPr/>
        </p:nvCxnSpPr>
        <p:spPr>
          <a:xfrm flipV="1">
            <a:off x="4665022" y="3506773"/>
            <a:ext cx="2398436" cy="97438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6960870" y="3264262"/>
            <a:ext cx="2413393" cy="1206283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1B375-3CBB-4F31-BF6F-2530FCADC84D}"/>
              </a:ext>
            </a:extLst>
          </p:cNvPr>
          <p:cNvCxnSpPr>
            <a:cxnSpLocks/>
          </p:cNvCxnSpPr>
          <p:nvPr/>
        </p:nvCxnSpPr>
        <p:spPr>
          <a:xfrm flipH="1">
            <a:off x="10621260" y="3165531"/>
            <a:ext cx="1570741" cy="1250213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 B J E C T I V E 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9050589" y="3577914"/>
            <a:ext cx="1793540" cy="179354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8990960" y="3692469"/>
            <a:ext cx="1912798" cy="1446550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E3E3E3"/>
                </a:solidFill>
                <a:latin typeface="Tw Cen MT" panose="020B0602020104020603" pitchFamily="34" charset="0"/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1861421" y="3344058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1964009" y="3315132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4348943" y="4176306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4451531" y="414738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0C0D5-51C5-4820-AB34-E16D404339B2}"/>
              </a:ext>
            </a:extLst>
          </p:cNvPr>
          <p:cNvSpPr/>
          <p:nvPr/>
        </p:nvSpPr>
        <p:spPr>
          <a:xfrm>
            <a:off x="6858281" y="3212534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DCDBB-2F71-487A-93F9-6F048B528A22}"/>
              </a:ext>
            </a:extLst>
          </p:cNvPr>
          <p:cNvSpPr txBox="1"/>
          <p:nvPr/>
        </p:nvSpPr>
        <p:spPr>
          <a:xfrm>
            <a:off x="6960869" y="318360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9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F425409-A6E4-456C-8ED2-ED38DCFCE2BD}"/>
              </a:ext>
            </a:extLst>
          </p:cNvPr>
          <p:cNvGrpSpPr/>
          <p:nvPr/>
        </p:nvGrpSpPr>
        <p:grpSpPr>
          <a:xfrm>
            <a:off x="8884105" y="2495106"/>
            <a:ext cx="2126507" cy="903414"/>
            <a:chOff x="378640" y="3809602"/>
            <a:chExt cx="2126507" cy="90341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701416C-01EF-4102-89B3-73D5308BF43E}"/>
                </a:ext>
              </a:extLst>
            </p:cNvPr>
            <p:cNvSpPr txBox="1"/>
            <p:nvPr/>
          </p:nvSpPr>
          <p:spPr>
            <a:xfrm>
              <a:off x="378640" y="3809602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01F7DF-B788-4309-835E-848C5261CE4F}"/>
                </a:ext>
              </a:extLst>
            </p:cNvPr>
            <p:cNvSpPr txBox="1"/>
            <p:nvPr/>
          </p:nvSpPr>
          <p:spPr>
            <a:xfrm>
              <a:off x="378640" y="4128241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about the heading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72C5F62-DBE0-4DB0-A985-67DB45C51121}"/>
              </a:ext>
            </a:extLst>
          </p:cNvPr>
          <p:cNvGrpSpPr/>
          <p:nvPr/>
        </p:nvGrpSpPr>
        <p:grpSpPr>
          <a:xfrm>
            <a:off x="1098384" y="2280194"/>
            <a:ext cx="2126507" cy="903414"/>
            <a:chOff x="2281192" y="2835528"/>
            <a:chExt cx="2126507" cy="90341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049F1B1-6182-47AB-BECE-2A542878E26D}"/>
                </a:ext>
              </a:extLst>
            </p:cNvPr>
            <p:cNvSpPr txBox="1"/>
            <p:nvPr/>
          </p:nvSpPr>
          <p:spPr>
            <a:xfrm>
              <a:off x="2281192" y="2835528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28FC70-EC87-4505-B103-CC8A34AD5B99}"/>
                </a:ext>
              </a:extLst>
            </p:cNvPr>
            <p:cNvSpPr txBox="1"/>
            <p:nvPr/>
          </p:nvSpPr>
          <p:spPr>
            <a:xfrm>
              <a:off x="2281192" y="3154167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about the heading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9852E6F-3FE7-431F-9ECD-4677790596C6}"/>
              </a:ext>
            </a:extLst>
          </p:cNvPr>
          <p:cNvGrpSpPr/>
          <p:nvPr/>
        </p:nvGrpSpPr>
        <p:grpSpPr>
          <a:xfrm>
            <a:off x="3587366" y="3092910"/>
            <a:ext cx="2126507" cy="903414"/>
            <a:chOff x="4246516" y="3872063"/>
            <a:chExt cx="2126507" cy="90341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728CB8-974E-4196-8D1D-89BBEFF54DC9}"/>
                </a:ext>
              </a:extLst>
            </p:cNvPr>
            <p:cNvSpPr txBox="1"/>
            <p:nvPr/>
          </p:nvSpPr>
          <p:spPr>
            <a:xfrm>
              <a:off x="4246516" y="3872063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4AF30C-47B9-42F2-BAAB-C5E9143AD766}"/>
                </a:ext>
              </a:extLst>
            </p:cNvPr>
            <p:cNvSpPr txBox="1"/>
            <p:nvPr/>
          </p:nvSpPr>
          <p:spPr>
            <a:xfrm>
              <a:off x="4246516" y="4190702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about the heading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E0030E5-ADE8-4236-A8FA-EA49492B9A6A}"/>
              </a:ext>
            </a:extLst>
          </p:cNvPr>
          <p:cNvGrpSpPr/>
          <p:nvPr/>
        </p:nvGrpSpPr>
        <p:grpSpPr>
          <a:xfrm>
            <a:off x="6113632" y="2175695"/>
            <a:ext cx="2126507" cy="903414"/>
            <a:chOff x="7742820" y="3644885"/>
            <a:chExt cx="2126507" cy="903414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E5F379D-720A-4873-BF25-F62D2ED92709}"/>
                </a:ext>
              </a:extLst>
            </p:cNvPr>
            <p:cNvSpPr txBox="1"/>
            <p:nvPr/>
          </p:nvSpPr>
          <p:spPr>
            <a:xfrm>
              <a:off x="7742820" y="3644885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YOUR HEADING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1D0153F-5928-43C9-B3E9-D6A68A61E764}"/>
                </a:ext>
              </a:extLst>
            </p:cNvPr>
            <p:cNvSpPr txBox="1"/>
            <p:nvPr/>
          </p:nvSpPr>
          <p:spPr>
            <a:xfrm>
              <a:off x="7742820" y="3963524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about the heading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47870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25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25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75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  <p:bldP spid="15" grpId="0" animBg="1"/>
      <p:bldP spid="16" grpId="0"/>
      <p:bldP spid="19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599687" y="3361690"/>
            <a:ext cx="8992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H A N K S  F O R  W A T C H I N 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614507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0AD5817-10C9-4E0E-A247-63D6F743F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55" y="1905674"/>
            <a:ext cx="1244104" cy="124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68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N C E P 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BF5B7B4-845C-44D3-BFB2-349033654D72}"/>
              </a:ext>
            </a:extLst>
          </p:cNvPr>
          <p:cNvGrpSpPr/>
          <p:nvPr/>
        </p:nvGrpSpPr>
        <p:grpSpPr>
          <a:xfrm>
            <a:off x="4253833" y="2037467"/>
            <a:ext cx="3578202" cy="3578202"/>
            <a:chOff x="4253833" y="2037467"/>
            <a:chExt cx="3578202" cy="35782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D16315-FEAF-46FC-9675-CB642BB1A557}"/>
                </a:ext>
              </a:extLst>
            </p:cNvPr>
            <p:cNvSpPr/>
            <p:nvPr/>
          </p:nvSpPr>
          <p:spPr>
            <a:xfrm>
              <a:off x="4253833" y="2037467"/>
              <a:ext cx="3578202" cy="3578202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31D742C-D4A8-4DCA-8C7C-29720BB3ABB7}"/>
                </a:ext>
              </a:extLst>
            </p:cNvPr>
            <p:cNvGrpSpPr/>
            <p:nvPr/>
          </p:nvGrpSpPr>
          <p:grpSpPr>
            <a:xfrm>
              <a:off x="4666379" y="2376234"/>
              <a:ext cx="2779614" cy="2333099"/>
              <a:chOff x="4719387" y="2535258"/>
              <a:chExt cx="2779614" cy="233309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2E8BCD-C04C-4D02-BF30-D147FB439819}"/>
                  </a:ext>
                </a:extLst>
              </p:cNvPr>
              <p:cNvSpPr txBox="1"/>
              <p:nvPr/>
            </p:nvSpPr>
            <p:spPr>
              <a:xfrm>
                <a:off x="4742549" y="2535258"/>
                <a:ext cx="2756452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5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BIG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2039DE-9574-4646-B9B7-80C5A08E5B31}"/>
                  </a:ext>
                </a:extLst>
              </p:cNvPr>
              <p:cNvSpPr txBox="1"/>
              <p:nvPr/>
            </p:nvSpPr>
            <p:spPr>
              <a:xfrm>
                <a:off x="4719387" y="3931807"/>
                <a:ext cx="27564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team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43FF143-C59B-4B35-8118-BA624EED669B}"/>
                  </a:ext>
                </a:extLst>
              </p:cNvPr>
              <p:cNvSpPr txBox="1"/>
              <p:nvPr/>
            </p:nvSpPr>
            <p:spPr>
              <a:xfrm>
                <a:off x="4819585" y="4499025"/>
                <a:ext cx="2552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团队介绍</a:t>
                </a:r>
                <a:endParaRPr lang="en-US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C510C9-281D-45CD-8907-71C6C646CF97}"/>
              </a:ext>
            </a:extLst>
          </p:cNvPr>
          <p:cNvGrpSpPr/>
          <p:nvPr/>
        </p:nvGrpSpPr>
        <p:grpSpPr>
          <a:xfrm>
            <a:off x="1733971" y="1629656"/>
            <a:ext cx="2133820" cy="2133820"/>
            <a:chOff x="1733971" y="1629656"/>
            <a:chExt cx="2133820" cy="21338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CE9B52-F8C0-4C0F-A36C-A519F49591BD}"/>
                </a:ext>
              </a:extLst>
            </p:cNvPr>
            <p:cNvSpPr/>
            <p:nvPr/>
          </p:nvSpPr>
          <p:spPr>
            <a:xfrm>
              <a:off x="1733971" y="1629656"/>
              <a:ext cx="2133820" cy="21338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913B4F1-0711-4F3D-94C3-109C7FECF599}"/>
                </a:ext>
              </a:extLst>
            </p:cNvPr>
            <p:cNvGrpSpPr/>
            <p:nvPr/>
          </p:nvGrpSpPr>
          <p:grpSpPr>
            <a:xfrm>
              <a:off x="1829182" y="1941073"/>
              <a:ext cx="1943398" cy="1161226"/>
              <a:chOff x="1882190" y="2100097"/>
              <a:chExt cx="1943398" cy="116122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4A6141-42CC-4107-99BF-4373E4A590AF}"/>
                  </a:ext>
                </a:extLst>
              </p:cNvPr>
              <p:cNvSpPr txBox="1"/>
              <p:nvPr/>
            </p:nvSpPr>
            <p:spPr>
              <a:xfrm>
                <a:off x="1882190" y="2100097"/>
                <a:ext cx="19433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PLAN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B7DE05-4BB1-4A50-9B3B-031628755D68}"/>
                  </a:ext>
                </a:extLst>
              </p:cNvPr>
              <p:cNvSpPr txBox="1"/>
              <p:nvPr/>
            </p:nvSpPr>
            <p:spPr>
              <a:xfrm>
                <a:off x="1882190" y="2891991"/>
                <a:ext cx="1943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项目方案</a:t>
                </a:r>
                <a:endParaRPr lang="en-US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6E2F234-7399-4F08-997B-76646A4772C2}"/>
              </a:ext>
            </a:extLst>
          </p:cNvPr>
          <p:cNvGrpSpPr/>
          <p:nvPr/>
        </p:nvGrpSpPr>
        <p:grpSpPr>
          <a:xfrm>
            <a:off x="1733971" y="4238282"/>
            <a:ext cx="2133820" cy="2133820"/>
            <a:chOff x="1733971" y="4238282"/>
            <a:chExt cx="2133820" cy="213382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0E513B-A9B7-4228-9391-28CE821FB658}"/>
                </a:ext>
              </a:extLst>
            </p:cNvPr>
            <p:cNvSpPr/>
            <p:nvPr/>
          </p:nvSpPr>
          <p:spPr>
            <a:xfrm>
              <a:off x="1733971" y="4238282"/>
              <a:ext cx="2133820" cy="213382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6506E16-4976-491D-872E-469294527B01}"/>
                </a:ext>
              </a:extLst>
            </p:cNvPr>
            <p:cNvGrpSpPr/>
            <p:nvPr/>
          </p:nvGrpSpPr>
          <p:grpSpPr>
            <a:xfrm>
              <a:off x="1829182" y="4595126"/>
              <a:ext cx="1943398" cy="1076043"/>
              <a:chOff x="1882190" y="2145524"/>
              <a:chExt cx="1943398" cy="1076043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79A66B0-42FC-4535-9518-E6319730B5CC}"/>
                  </a:ext>
                </a:extLst>
              </p:cNvPr>
              <p:cNvSpPr txBox="1"/>
              <p:nvPr/>
            </p:nvSpPr>
            <p:spPr>
              <a:xfrm>
                <a:off x="1882190" y="2145524"/>
                <a:ext cx="19433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STEPS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C8D843-8BF8-4452-8990-422F6F5FDBC8}"/>
                  </a:ext>
                </a:extLst>
              </p:cNvPr>
              <p:cNvSpPr txBox="1"/>
              <p:nvPr/>
            </p:nvSpPr>
            <p:spPr>
              <a:xfrm>
                <a:off x="1882190" y="2852235"/>
                <a:ext cx="1943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商业模式</a:t>
                </a:r>
                <a:endParaRPr lang="en-US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88FA7E-2272-481F-A031-9A85AD5D1682}"/>
              </a:ext>
            </a:extLst>
          </p:cNvPr>
          <p:cNvGrpSpPr/>
          <p:nvPr/>
        </p:nvGrpSpPr>
        <p:grpSpPr>
          <a:xfrm>
            <a:off x="69823" y="3320011"/>
            <a:ext cx="1943398" cy="1361736"/>
            <a:chOff x="69823" y="3320011"/>
            <a:chExt cx="1943398" cy="136173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B6491C5-3F58-4875-9A18-45DAF1B057B3}"/>
                </a:ext>
              </a:extLst>
            </p:cNvPr>
            <p:cNvSpPr/>
            <p:nvPr/>
          </p:nvSpPr>
          <p:spPr>
            <a:xfrm>
              <a:off x="372235" y="3320011"/>
              <a:ext cx="1361736" cy="136173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709BF56-06D6-4CBB-99CD-B21DA139461F}"/>
                </a:ext>
              </a:extLst>
            </p:cNvPr>
            <p:cNvGrpSpPr/>
            <p:nvPr/>
          </p:nvGrpSpPr>
          <p:grpSpPr>
            <a:xfrm>
              <a:off x="69823" y="3538756"/>
              <a:ext cx="1943398" cy="710367"/>
              <a:chOff x="1870609" y="2393467"/>
              <a:chExt cx="1943398" cy="710367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A1AC8D0-5485-4139-9B1F-F55366CE68D6}"/>
                  </a:ext>
                </a:extLst>
              </p:cNvPr>
              <p:cNvSpPr txBox="1"/>
              <p:nvPr/>
            </p:nvSpPr>
            <p:spPr>
              <a:xfrm>
                <a:off x="1870609" y="2393467"/>
                <a:ext cx="19433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START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2F97D46-4CA3-4B09-9BF6-6CEEE7C7B2A2}"/>
                  </a:ext>
                </a:extLst>
              </p:cNvPr>
              <p:cNvSpPr txBox="1"/>
              <p:nvPr/>
            </p:nvSpPr>
            <p:spPr>
              <a:xfrm>
                <a:off x="2161440" y="2826835"/>
                <a:ext cx="13617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市场分析</a:t>
                </a:r>
                <a:endParaRPr lang="en-US" sz="12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B90B379-7D01-4994-B486-01ECD5DDDA6C}"/>
              </a:ext>
            </a:extLst>
          </p:cNvPr>
          <p:cNvGrpSpPr/>
          <p:nvPr/>
        </p:nvGrpSpPr>
        <p:grpSpPr>
          <a:xfrm>
            <a:off x="9188819" y="1588909"/>
            <a:ext cx="2707657" cy="734533"/>
            <a:chOff x="9188819" y="1588909"/>
            <a:chExt cx="2707657" cy="73453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E23A45-0798-4770-821D-672E4AE16918}"/>
                </a:ext>
              </a:extLst>
            </p:cNvPr>
            <p:cNvSpPr txBox="1"/>
            <p:nvPr/>
          </p:nvSpPr>
          <p:spPr>
            <a:xfrm>
              <a:off x="9188819" y="1588909"/>
              <a:ext cx="270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Operating</a:t>
              </a:r>
              <a:r>
                <a:rPr lang="zh-CN" altLang="en-US" sz="24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 </a:t>
              </a:r>
              <a:r>
                <a:rPr lang="en-US" altLang="zh-CN" sz="24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pattern</a:t>
              </a:r>
              <a:endParaRPr lang="en-US" sz="2400" b="1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139624-BD62-40CF-9363-3B955653003A}"/>
                </a:ext>
              </a:extLst>
            </p:cNvPr>
            <p:cNvSpPr txBox="1"/>
            <p:nvPr/>
          </p:nvSpPr>
          <p:spPr>
            <a:xfrm>
              <a:off x="9188820" y="1954110"/>
              <a:ext cx="234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运营模式</a:t>
              </a:r>
              <a:endParaRPr lang="en-US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F1DCAD0-F1ED-4D16-91B2-64B6CB692D03}"/>
              </a:ext>
            </a:extLst>
          </p:cNvPr>
          <p:cNvGrpSpPr/>
          <p:nvPr/>
        </p:nvGrpSpPr>
        <p:grpSpPr>
          <a:xfrm>
            <a:off x="9781697" y="3328469"/>
            <a:ext cx="2349552" cy="734533"/>
            <a:chOff x="9781697" y="3328469"/>
            <a:chExt cx="2349552" cy="73453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FCE95A-F863-4CD1-8199-35E399BCEE43}"/>
                </a:ext>
              </a:extLst>
            </p:cNvPr>
            <p:cNvSpPr txBox="1"/>
            <p:nvPr/>
          </p:nvSpPr>
          <p:spPr>
            <a:xfrm>
              <a:off x="9781697" y="3328469"/>
              <a:ext cx="1767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Competitor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322A51-37BB-4C47-BFE8-80B2F91F015D}"/>
                </a:ext>
              </a:extLst>
            </p:cNvPr>
            <p:cNvSpPr txBox="1"/>
            <p:nvPr/>
          </p:nvSpPr>
          <p:spPr>
            <a:xfrm>
              <a:off x="9781697" y="3693670"/>
              <a:ext cx="234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SWOT</a:t>
              </a:r>
              <a:r>
                <a:rPr lang="zh-CN" altLang="en-US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分析</a:t>
              </a:r>
              <a:endParaRPr lang="en-US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8546D18-AA19-49ED-A024-882F8913425D}"/>
              </a:ext>
            </a:extLst>
          </p:cNvPr>
          <p:cNvGrpSpPr/>
          <p:nvPr/>
        </p:nvGrpSpPr>
        <p:grpSpPr>
          <a:xfrm>
            <a:off x="9188820" y="5060922"/>
            <a:ext cx="2349552" cy="734533"/>
            <a:chOff x="9188820" y="5060922"/>
            <a:chExt cx="2349552" cy="73453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D66A8CA-19F4-4F4A-935B-4004FECE0B0A}"/>
                </a:ext>
              </a:extLst>
            </p:cNvPr>
            <p:cNvSpPr txBox="1"/>
            <p:nvPr/>
          </p:nvSpPr>
          <p:spPr>
            <a:xfrm>
              <a:off x="9188820" y="5060922"/>
              <a:ext cx="1767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  <a:latin typeface="Tw Cen MT" panose="020B0602020104020603" pitchFamily="34" charset="0"/>
                </a:rPr>
                <a:t>Financing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C26577-6532-4757-8E5F-67D360BDA6FE}"/>
                </a:ext>
              </a:extLst>
            </p:cNvPr>
            <p:cNvSpPr txBox="1"/>
            <p:nvPr/>
          </p:nvSpPr>
          <p:spPr>
            <a:xfrm>
              <a:off x="9188820" y="5426123"/>
              <a:ext cx="234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融资计划</a:t>
              </a:r>
              <a:endParaRPr lang="en-US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595DA0A-9880-41FE-87E3-CE92DD62B349}"/>
              </a:ext>
            </a:extLst>
          </p:cNvPr>
          <p:cNvGrpSpPr/>
          <p:nvPr/>
        </p:nvGrpSpPr>
        <p:grpSpPr>
          <a:xfrm>
            <a:off x="8520429" y="3253462"/>
            <a:ext cx="1146212" cy="1146212"/>
            <a:chOff x="8520429" y="3253462"/>
            <a:chExt cx="1146212" cy="114621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7F1890-8D64-4551-B6C7-EB88B15E44A5}"/>
                </a:ext>
              </a:extLst>
            </p:cNvPr>
            <p:cNvSpPr/>
            <p:nvPr/>
          </p:nvSpPr>
          <p:spPr>
            <a:xfrm>
              <a:off x="8520429" y="3253462"/>
              <a:ext cx="1146212" cy="1146212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B95D9A5-F343-4818-8DF5-72BB89ED2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3653" y="3476686"/>
              <a:ext cx="699764" cy="699764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68B01E-5C6A-4FF7-9953-F6587846580A}"/>
              </a:ext>
            </a:extLst>
          </p:cNvPr>
          <p:cNvGrpSpPr/>
          <p:nvPr/>
        </p:nvGrpSpPr>
        <p:grpSpPr>
          <a:xfrm>
            <a:off x="7932233" y="1520592"/>
            <a:ext cx="1146212" cy="1146212"/>
            <a:chOff x="7932233" y="1520592"/>
            <a:chExt cx="1146212" cy="114621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56B1A4B-E1A2-41A8-81E6-13F865C9FEAE}"/>
                </a:ext>
              </a:extLst>
            </p:cNvPr>
            <p:cNvSpPr/>
            <p:nvPr/>
          </p:nvSpPr>
          <p:spPr>
            <a:xfrm>
              <a:off x="7932233" y="1520592"/>
              <a:ext cx="1146212" cy="114621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3193DF5-8DA6-4C56-812C-AA549915B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9711" y="1664946"/>
              <a:ext cx="771256" cy="77125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96C400D-FFFF-40A8-AEE6-E48A7481F5E8}"/>
              </a:ext>
            </a:extLst>
          </p:cNvPr>
          <p:cNvGrpSpPr/>
          <p:nvPr/>
        </p:nvGrpSpPr>
        <p:grpSpPr>
          <a:xfrm>
            <a:off x="7932233" y="4986332"/>
            <a:ext cx="1146212" cy="1146212"/>
            <a:chOff x="7932233" y="4986332"/>
            <a:chExt cx="1146212" cy="114621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2A495FC-D38D-410F-A2B3-A43850304062}"/>
                </a:ext>
              </a:extLst>
            </p:cNvPr>
            <p:cNvSpPr/>
            <p:nvPr/>
          </p:nvSpPr>
          <p:spPr>
            <a:xfrm>
              <a:off x="7932233" y="4986332"/>
              <a:ext cx="1146212" cy="1146212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8392A11-74EE-4801-BBE5-B2F42D833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476" y="5206278"/>
              <a:ext cx="706320" cy="706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080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187866" y="150281"/>
            <a:ext cx="8628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800" dirty="0">
                <a:solidFill>
                  <a:prstClr val="white">
                    <a:lumMod val="65000"/>
                  </a:prstClr>
                </a:solidFill>
                <a:latin typeface="Tw Cen MT" panose="020B0602020104020603" pitchFamily="34" charset="0"/>
              </a:rPr>
              <a:t>2019</a:t>
            </a:r>
            <a:r>
              <a:rPr lang="zh-CN" altLang="en-US" sz="2800" dirty="0">
                <a:solidFill>
                  <a:prstClr val="white">
                    <a:lumMod val="65000"/>
                  </a:prstClr>
                </a:solidFill>
                <a:latin typeface="Tw Cen MT" panose="020B0602020104020603" pitchFamily="34" charset="0"/>
              </a:rPr>
              <a:t>年全球增强现实</a:t>
            </a:r>
            <a:r>
              <a:rPr lang="en-US" altLang="zh-CN" sz="2800" dirty="0">
                <a:solidFill>
                  <a:prstClr val="white">
                    <a:lumMod val="65000"/>
                  </a:prstClr>
                </a:solidFill>
                <a:latin typeface="Tw Cen MT" panose="020B0602020104020603" pitchFamily="34" charset="0"/>
              </a:rPr>
              <a:t>(AR)</a:t>
            </a:r>
            <a:r>
              <a:rPr lang="zh-CN" altLang="en-US" sz="2800" dirty="0">
                <a:solidFill>
                  <a:prstClr val="white">
                    <a:lumMod val="65000"/>
                  </a:prstClr>
                </a:solidFill>
                <a:latin typeface="Tw Cen MT" panose="020B0602020104020603" pitchFamily="34" charset="0"/>
              </a:rPr>
              <a:t>市场规模将突破</a:t>
            </a:r>
            <a:r>
              <a:rPr lang="en-US" altLang="zh-CN" sz="2800" dirty="0">
                <a:solidFill>
                  <a:prstClr val="white">
                    <a:lumMod val="65000"/>
                  </a:prstClr>
                </a:solidFill>
                <a:latin typeface="Tw Cen MT" panose="020B0602020104020603" pitchFamily="34" charset="0"/>
              </a:rPr>
              <a:t>200</a:t>
            </a:r>
            <a:r>
              <a:rPr lang="zh-CN" altLang="en-US" sz="2800" dirty="0">
                <a:solidFill>
                  <a:prstClr val="white">
                    <a:lumMod val="65000"/>
                  </a:prstClr>
                </a:solidFill>
                <a:latin typeface="Tw Cen MT" panose="020B0602020104020603" pitchFamily="34" charset="0"/>
              </a:rPr>
              <a:t>亿美元</a:t>
            </a:r>
            <a:endParaRPr lang="en-US" altLang="zh-CN" sz="2800" dirty="0">
              <a:solidFill>
                <a:prstClr val="white">
                  <a:lumMod val="65000"/>
                </a:prst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9C430E-A890-47A0-AF70-8F703827D9E8}"/>
              </a:ext>
            </a:extLst>
          </p:cNvPr>
          <p:cNvCxnSpPr>
            <a:cxnSpLocks/>
          </p:cNvCxnSpPr>
          <p:nvPr/>
        </p:nvCxnSpPr>
        <p:spPr>
          <a:xfrm>
            <a:off x="1651000" y="4521200"/>
            <a:ext cx="89154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5CABCA-A2FE-44C0-B1CB-8915E80620AD}"/>
              </a:ext>
            </a:extLst>
          </p:cNvPr>
          <p:cNvCxnSpPr>
            <a:cxnSpLocks/>
          </p:cNvCxnSpPr>
          <p:nvPr/>
        </p:nvCxnSpPr>
        <p:spPr>
          <a:xfrm>
            <a:off x="1651000" y="3136900"/>
            <a:ext cx="8915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F2C622-B887-4BE0-9FEA-C960231F03AE}"/>
              </a:ext>
            </a:extLst>
          </p:cNvPr>
          <p:cNvCxnSpPr>
            <a:cxnSpLocks/>
          </p:cNvCxnSpPr>
          <p:nvPr/>
        </p:nvCxnSpPr>
        <p:spPr>
          <a:xfrm flipV="1">
            <a:off x="1651000" y="1828800"/>
            <a:ext cx="0" cy="26924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39F9C7-11B4-4469-A651-B06ADFA5D6F3}"/>
              </a:ext>
            </a:extLst>
          </p:cNvPr>
          <p:cNvCxnSpPr>
            <a:cxnSpLocks/>
          </p:cNvCxnSpPr>
          <p:nvPr/>
        </p:nvCxnSpPr>
        <p:spPr>
          <a:xfrm flipV="1">
            <a:off x="3136900" y="1828800"/>
            <a:ext cx="0" cy="26924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5DBDD1-0DF7-4017-AF79-0B0FDC7772AD}"/>
              </a:ext>
            </a:extLst>
          </p:cNvPr>
          <p:cNvCxnSpPr>
            <a:cxnSpLocks/>
          </p:cNvCxnSpPr>
          <p:nvPr/>
        </p:nvCxnSpPr>
        <p:spPr>
          <a:xfrm flipV="1">
            <a:off x="4622800" y="1828800"/>
            <a:ext cx="0" cy="26924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681A20-6C7A-40DA-9CBC-99B26BBDB570}"/>
              </a:ext>
            </a:extLst>
          </p:cNvPr>
          <p:cNvCxnSpPr>
            <a:cxnSpLocks/>
          </p:cNvCxnSpPr>
          <p:nvPr/>
        </p:nvCxnSpPr>
        <p:spPr>
          <a:xfrm flipV="1">
            <a:off x="6108700" y="1828800"/>
            <a:ext cx="0" cy="26924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9AD0CD-C045-419B-A9AB-F0B2FA085F0F}"/>
              </a:ext>
            </a:extLst>
          </p:cNvPr>
          <p:cNvCxnSpPr>
            <a:cxnSpLocks/>
          </p:cNvCxnSpPr>
          <p:nvPr/>
        </p:nvCxnSpPr>
        <p:spPr>
          <a:xfrm flipV="1">
            <a:off x="7594600" y="1828800"/>
            <a:ext cx="0" cy="26924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97378F-E498-4F63-8662-9EC0CDAE0F3C}"/>
              </a:ext>
            </a:extLst>
          </p:cNvPr>
          <p:cNvCxnSpPr>
            <a:cxnSpLocks/>
          </p:cNvCxnSpPr>
          <p:nvPr/>
        </p:nvCxnSpPr>
        <p:spPr>
          <a:xfrm flipV="1">
            <a:off x="9080500" y="1828800"/>
            <a:ext cx="0" cy="26924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111F78-A1C0-4587-9843-58377FC6A097}"/>
              </a:ext>
            </a:extLst>
          </p:cNvPr>
          <p:cNvCxnSpPr>
            <a:cxnSpLocks/>
          </p:cNvCxnSpPr>
          <p:nvPr/>
        </p:nvCxnSpPr>
        <p:spPr>
          <a:xfrm flipV="1">
            <a:off x="10566400" y="1828800"/>
            <a:ext cx="0" cy="269240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1E1737-FEC8-4E84-AEA4-CC2DBF29AE72}"/>
              </a:ext>
            </a:extLst>
          </p:cNvPr>
          <p:cNvCxnSpPr>
            <a:cxnSpLocks/>
          </p:cNvCxnSpPr>
          <p:nvPr/>
        </p:nvCxnSpPr>
        <p:spPr>
          <a:xfrm>
            <a:off x="1651000" y="1828800"/>
            <a:ext cx="8915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3F2AB26-8BF0-47C0-849C-589B06D2EC56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3154249" y="3784671"/>
            <a:ext cx="1400709" cy="369444"/>
          </a:xfrm>
          <a:prstGeom prst="line">
            <a:avLst/>
          </a:prstGeom>
          <a:ln w="381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3CEDE0-68BA-423D-B4AE-48F8BA519005}"/>
              </a:ext>
            </a:extLst>
          </p:cNvPr>
          <p:cNvCxnSpPr>
            <a:cxnSpLocks/>
            <a:stCxn id="101" idx="2"/>
            <a:endCxn id="102" idx="2"/>
          </p:cNvCxnSpPr>
          <p:nvPr/>
        </p:nvCxnSpPr>
        <p:spPr>
          <a:xfrm flipV="1">
            <a:off x="4554958" y="3401639"/>
            <a:ext cx="1483876" cy="383032"/>
          </a:xfrm>
          <a:prstGeom prst="line">
            <a:avLst/>
          </a:prstGeom>
          <a:ln w="381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B820569-B1A9-4909-9AB0-F425B5E9E04F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6113443" y="2863760"/>
            <a:ext cx="1411667" cy="543204"/>
          </a:xfrm>
          <a:prstGeom prst="line">
            <a:avLst/>
          </a:prstGeom>
          <a:ln w="381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945CE89-02F7-4F51-89F5-0DD3F600D780}"/>
              </a:ext>
            </a:extLst>
          </p:cNvPr>
          <p:cNvCxnSpPr>
            <a:cxnSpLocks/>
            <a:stCxn id="103" idx="7"/>
            <a:endCxn id="104" idx="7"/>
          </p:cNvCxnSpPr>
          <p:nvPr/>
        </p:nvCxnSpPr>
        <p:spPr>
          <a:xfrm flipV="1">
            <a:off x="7649771" y="1981733"/>
            <a:ext cx="1498214" cy="830391"/>
          </a:xfrm>
          <a:prstGeom prst="line">
            <a:avLst/>
          </a:prstGeom>
          <a:ln w="3810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5BE676-88D6-470D-9EBD-6EBDB3DFDA43}"/>
              </a:ext>
            </a:extLst>
          </p:cNvPr>
          <p:cNvCxnSpPr>
            <a:cxnSpLocks/>
          </p:cNvCxnSpPr>
          <p:nvPr/>
        </p:nvCxnSpPr>
        <p:spPr>
          <a:xfrm flipH="1" flipV="1">
            <a:off x="3135461" y="2260600"/>
            <a:ext cx="1486517" cy="520701"/>
          </a:xfrm>
          <a:prstGeom prst="line">
            <a:avLst/>
          </a:prstGeom>
          <a:ln w="3810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7711E7-D312-4819-9D90-A74CED8E1460}"/>
              </a:ext>
            </a:extLst>
          </p:cNvPr>
          <p:cNvCxnSpPr>
            <a:cxnSpLocks/>
            <a:stCxn id="17" idx="2"/>
          </p:cNvCxnSpPr>
          <p:nvPr/>
        </p:nvCxnSpPr>
        <p:spPr>
          <a:xfrm flipH="1" flipV="1">
            <a:off x="4621572" y="2795118"/>
            <a:ext cx="1492632" cy="1154564"/>
          </a:xfrm>
          <a:prstGeom prst="line">
            <a:avLst/>
          </a:prstGeom>
          <a:ln w="3810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9764DEA-CA56-49A4-A636-BDA088FA1A08}"/>
              </a:ext>
            </a:extLst>
          </p:cNvPr>
          <p:cNvCxnSpPr>
            <a:cxnSpLocks/>
            <a:endCxn id="17" idx="2"/>
          </p:cNvCxnSpPr>
          <p:nvPr/>
        </p:nvCxnSpPr>
        <p:spPr>
          <a:xfrm flipH="1">
            <a:off x="6114204" y="3213101"/>
            <a:ext cx="1475656" cy="736581"/>
          </a:xfrm>
          <a:prstGeom prst="line">
            <a:avLst/>
          </a:prstGeom>
          <a:ln w="3810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E96CCA-6E4D-4527-B5F7-FF450677A3D2}"/>
              </a:ext>
            </a:extLst>
          </p:cNvPr>
          <p:cNvCxnSpPr>
            <a:cxnSpLocks/>
            <a:endCxn id="110" idx="7"/>
          </p:cNvCxnSpPr>
          <p:nvPr/>
        </p:nvCxnSpPr>
        <p:spPr>
          <a:xfrm flipH="1">
            <a:off x="7650176" y="2757696"/>
            <a:ext cx="1425586" cy="388639"/>
          </a:xfrm>
          <a:prstGeom prst="line">
            <a:avLst/>
          </a:prstGeom>
          <a:ln w="3810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478BAE5C-AAB0-4E79-B7BB-0D52069414DA}"/>
              </a:ext>
            </a:extLst>
          </p:cNvPr>
          <p:cNvSpPr/>
          <p:nvPr/>
        </p:nvSpPr>
        <p:spPr>
          <a:xfrm>
            <a:off x="3058372" y="4089400"/>
            <a:ext cx="146050" cy="14605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1A87A27-BD60-48A2-8180-0952EE3CC11A}"/>
              </a:ext>
            </a:extLst>
          </p:cNvPr>
          <p:cNvSpPr/>
          <p:nvPr/>
        </p:nvSpPr>
        <p:spPr>
          <a:xfrm>
            <a:off x="4554958" y="3711646"/>
            <a:ext cx="146050" cy="14605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E8579FC-DD04-4F63-840E-570B31D25771}"/>
              </a:ext>
            </a:extLst>
          </p:cNvPr>
          <p:cNvSpPr/>
          <p:nvPr/>
        </p:nvSpPr>
        <p:spPr>
          <a:xfrm>
            <a:off x="6038834" y="3328614"/>
            <a:ext cx="146050" cy="14605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39244FB-DD91-4DC8-8DED-CBBC3C00BC08}"/>
              </a:ext>
            </a:extLst>
          </p:cNvPr>
          <p:cNvSpPr/>
          <p:nvPr/>
        </p:nvSpPr>
        <p:spPr>
          <a:xfrm>
            <a:off x="7525110" y="2790735"/>
            <a:ext cx="146050" cy="14605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CCE2D17-8635-4DD7-8DBE-482E4C7BF227}"/>
              </a:ext>
            </a:extLst>
          </p:cNvPr>
          <p:cNvSpPr/>
          <p:nvPr/>
        </p:nvSpPr>
        <p:spPr>
          <a:xfrm>
            <a:off x="9023324" y="1960344"/>
            <a:ext cx="146050" cy="14605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3D26088-59D6-4125-9A5E-F53E85D53E1F}"/>
              </a:ext>
            </a:extLst>
          </p:cNvPr>
          <p:cNvSpPr/>
          <p:nvPr/>
        </p:nvSpPr>
        <p:spPr>
          <a:xfrm>
            <a:off x="3064078" y="2190005"/>
            <a:ext cx="146050" cy="14605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E323FBE-EA80-4E98-A5A2-5DD06D9176B8}"/>
              </a:ext>
            </a:extLst>
          </p:cNvPr>
          <p:cNvSpPr/>
          <p:nvPr/>
        </p:nvSpPr>
        <p:spPr>
          <a:xfrm>
            <a:off x="4553694" y="2692121"/>
            <a:ext cx="146050" cy="14605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7EC8633-BE23-49D9-BE1F-7AE325460CBA}"/>
              </a:ext>
            </a:extLst>
          </p:cNvPr>
          <p:cNvSpPr/>
          <p:nvPr/>
        </p:nvSpPr>
        <p:spPr>
          <a:xfrm>
            <a:off x="6043577" y="3850631"/>
            <a:ext cx="146050" cy="14605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805148D-C1D0-48E9-ADAF-B4BD29CDA8F5}"/>
              </a:ext>
            </a:extLst>
          </p:cNvPr>
          <p:cNvSpPr/>
          <p:nvPr/>
        </p:nvSpPr>
        <p:spPr>
          <a:xfrm>
            <a:off x="7525515" y="3124946"/>
            <a:ext cx="146050" cy="14605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3D64F64-58B4-435B-8B04-F8B33E67AE9C}"/>
              </a:ext>
            </a:extLst>
          </p:cNvPr>
          <p:cNvSpPr/>
          <p:nvPr/>
        </p:nvSpPr>
        <p:spPr>
          <a:xfrm>
            <a:off x="9009241" y="2650766"/>
            <a:ext cx="146050" cy="14605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8214EF0-03B7-41F5-9987-BA4D322BE236}"/>
              </a:ext>
            </a:extLst>
          </p:cNvPr>
          <p:cNvGrpSpPr/>
          <p:nvPr/>
        </p:nvGrpSpPr>
        <p:grpSpPr>
          <a:xfrm>
            <a:off x="2305880" y="4599441"/>
            <a:ext cx="1659161" cy="627564"/>
            <a:chOff x="643618" y="5094741"/>
            <a:chExt cx="1659161" cy="627564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25C0FDB-38A3-4316-8496-FCCCE17FF5D8}"/>
                </a:ext>
              </a:extLst>
            </p:cNvPr>
            <p:cNvSpPr txBox="1"/>
            <p:nvPr/>
          </p:nvSpPr>
          <p:spPr>
            <a:xfrm>
              <a:off x="797382" y="5094741"/>
              <a:ext cx="1351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2017</a:t>
              </a:r>
              <a:r>
                <a:rPr lang="zh-CN" altLang="en-US" sz="2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年</a:t>
              </a:r>
              <a:endParaRPr lang="en-US" sz="2000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1B01FBD-60E2-4B20-8670-F4C1C626928D}"/>
                </a:ext>
              </a:extLst>
            </p:cNvPr>
            <p:cNvSpPr txBox="1"/>
            <p:nvPr/>
          </p:nvSpPr>
          <p:spPr>
            <a:xfrm>
              <a:off x="643618" y="5383751"/>
              <a:ext cx="1659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D7D060B-8590-4169-B811-CD14C13A92D6}"/>
              </a:ext>
            </a:extLst>
          </p:cNvPr>
          <p:cNvGrpSpPr/>
          <p:nvPr/>
        </p:nvGrpSpPr>
        <p:grpSpPr>
          <a:xfrm>
            <a:off x="5277686" y="4599441"/>
            <a:ext cx="1659161" cy="627564"/>
            <a:chOff x="643618" y="5094741"/>
            <a:chExt cx="1659161" cy="627564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CC9DE27-ABAD-4B10-8D86-8A211443CE5B}"/>
                </a:ext>
              </a:extLst>
            </p:cNvPr>
            <p:cNvSpPr txBox="1"/>
            <p:nvPr/>
          </p:nvSpPr>
          <p:spPr>
            <a:xfrm>
              <a:off x="797382" y="5094741"/>
              <a:ext cx="1351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2018</a:t>
              </a:r>
              <a:r>
                <a:rPr lang="zh-CN" altLang="en-US" sz="2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年</a:t>
              </a:r>
              <a:endParaRPr lang="en-US" sz="2000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A2E6AF0-A577-46B5-9085-04549AA8ECA5}"/>
                </a:ext>
              </a:extLst>
            </p:cNvPr>
            <p:cNvSpPr txBox="1"/>
            <p:nvPr/>
          </p:nvSpPr>
          <p:spPr>
            <a:xfrm>
              <a:off x="643618" y="5383751"/>
              <a:ext cx="1659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F2812D8-5DC3-4AE2-BA0B-174790875DB0}"/>
              </a:ext>
            </a:extLst>
          </p:cNvPr>
          <p:cNvGrpSpPr/>
          <p:nvPr/>
        </p:nvGrpSpPr>
        <p:grpSpPr>
          <a:xfrm>
            <a:off x="8231562" y="4599441"/>
            <a:ext cx="1659161" cy="627564"/>
            <a:chOff x="643618" y="5094741"/>
            <a:chExt cx="1659161" cy="627564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7C202C0-64D0-4F31-BC9B-F67123CCB563}"/>
                </a:ext>
              </a:extLst>
            </p:cNvPr>
            <p:cNvSpPr txBox="1"/>
            <p:nvPr/>
          </p:nvSpPr>
          <p:spPr>
            <a:xfrm>
              <a:off x="797382" y="5094741"/>
              <a:ext cx="1351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2019</a:t>
              </a:r>
              <a:r>
                <a:rPr lang="zh-CN" altLang="en-US" sz="20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年</a:t>
              </a:r>
              <a:endParaRPr lang="en-US" sz="2000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0F5172C-B509-4350-BCD8-43DDE852AA99}"/>
                </a:ext>
              </a:extLst>
            </p:cNvPr>
            <p:cNvSpPr txBox="1"/>
            <p:nvPr/>
          </p:nvSpPr>
          <p:spPr>
            <a:xfrm>
              <a:off x="643618" y="5383751"/>
              <a:ext cx="1659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146AB71-D749-4D5B-8E6D-788771A16871}"/>
              </a:ext>
            </a:extLst>
          </p:cNvPr>
          <p:cNvGrpSpPr/>
          <p:nvPr/>
        </p:nvGrpSpPr>
        <p:grpSpPr>
          <a:xfrm>
            <a:off x="2331280" y="5254085"/>
            <a:ext cx="3573572" cy="823577"/>
            <a:chOff x="2331280" y="5711285"/>
            <a:chExt cx="3573572" cy="823577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8FA68284-CBC2-4DFF-983C-B9666F893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80" y="5853176"/>
              <a:ext cx="681686" cy="681686"/>
            </a:xfrm>
            <a:prstGeom prst="rect">
              <a:avLst/>
            </a:prstGeom>
          </p:spPr>
        </p:pic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B5AF40A-0A33-4314-B041-4A94FDB2A85E}"/>
                </a:ext>
              </a:extLst>
            </p:cNvPr>
            <p:cNvGrpSpPr/>
            <p:nvPr/>
          </p:nvGrpSpPr>
          <p:grpSpPr>
            <a:xfrm>
              <a:off x="3012966" y="5711285"/>
              <a:ext cx="2891886" cy="709142"/>
              <a:chOff x="797382" y="5094741"/>
              <a:chExt cx="2891886" cy="709142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C15ECEB-31F3-4745-8803-5820E34030CD}"/>
                  </a:ext>
                </a:extLst>
              </p:cNvPr>
              <p:cNvSpPr txBox="1"/>
              <p:nvPr/>
            </p:nvSpPr>
            <p:spPr>
              <a:xfrm>
                <a:off x="797382" y="5094741"/>
                <a:ext cx="2891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EF3078"/>
                    </a:solidFill>
                    <a:latin typeface="Tw Cen MT" panose="020B0602020104020603" pitchFamily="34" charset="0"/>
                  </a:rPr>
                  <a:t>全球</a:t>
                </a:r>
                <a:r>
                  <a:rPr lang="en-US" sz="2400" b="1" dirty="0">
                    <a:solidFill>
                      <a:srgbClr val="EF3078"/>
                    </a:solidFill>
                    <a:latin typeface="Tw Cen MT" panose="020B0602020104020603" pitchFamily="34" charset="0"/>
                  </a:rPr>
                  <a:t>AR</a:t>
                </a:r>
                <a:r>
                  <a:rPr lang="zh-CN" altLang="en-US" sz="2400" b="1" dirty="0">
                    <a:solidFill>
                      <a:srgbClr val="EF3078"/>
                    </a:solidFill>
                    <a:latin typeface="Tw Cen MT" panose="020B0602020104020603" pitchFamily="34" charset="0"/>
                  </a:rPr>
                  <a:t>头显出货量</a:t>
                </a:r>
                <a:endParaRPr lang="en-US" sz="2400" b="1" dirty="0">
                  <a:solidFill>
                    <a:srgbClr val="EF3078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CA7A453-7D15-4170-9702-4B0D11389712}"/>
                  </a:ext>
                </a:extLst>
              </p:cNvPr>
              <p:cNvSpPr txBox="1"/>
              <p:nvPr/>
            </p:nvSpPr>
            <p:spPr>
              <a:xfrm>
                <a:off x="800425" y="5434551"/>
                <a:ext cx="2122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单位：万台</a:t>
                </a:r>
                <a:endParaRPr lang="en-US" b="1" dirty="0">
                  <a:solidFill>
                    <a:srgbClr val="A6A6A6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36CCE94-B039-46DE-B91D-1AFA51B12990}"/>
              </a:ext>
            </a:extLst>
          </p:cNvPr>
          <p:cNvGrpSpPr/>
          <p:nvPr/>
        </p:nvGrpSpPr>
        <p:grpSpPr>
          <a:xfrm>
            <a:off x="6777133" y="5241385"/>
            <a:ext cx="3789267" cy="836075"/>
            <a:chOff x="6777133" y="5711285"/>
            <a:chExt cx="3789267" cy="836075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C9C60603-0251-42F7-9B59-D7115FC6E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133" y="5853176"/>
              <a:ext cx="694184" cy="694184"/>
            </a:xfrm>
            <a:prstGeom prst="rect">
              <a:avLst/>
            </a:prstGeom>
          </p:spPr>
        </p:pic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5932E273-FF9E-4413-9D7C-5EC1AB305F6D}"/>
                </a:ext>
              </a:extLst>
            </p:cNvPr>
            <p:cNvGrpSpPr/>
            <p:nvPr/>
          </p:nvGrpSpPr>
          <p:grpSpPr>
            <a:xfrm>
              <a:off x="7513362" y="5711285"/>
              <a:ext cx="3053038" cy="709142"/>
              <a:chOff x="797382" y="5094741"/>
              <a:chExt cx="3053038" cy="709142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97BDCE7-9BC6-4AAA-8386-B20F5383212D}"/>
                  </a:ext>
                </a:extLst>
              </p:cNvPr>
              <p:cNvSpPr txBox="1"/>
              <p:nvPr/>
            </p:nvSpPr>
            <p:spPr>
              <a:xfrm>
                <a:off x="797382" y="5094741"/>
                <a:ext cx="30530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3A1A4"/>
                    </a:solidFill>
                    <a:latin typeface="Tw Cen MT" panose="020B0602020104020603" pitchFamily="34" charset="0"/>
                  </a:rPr>
                  <a:t>全球</a:t>
                </a:r>
                <a:r>
                  <a:rPr lang="en-US" sz="2400" b="1" dirty="0">
                    <a:solidFill>
                      <a:srgbClr val="03A1A4"/>
                    </a:solidFill>
                    <a:latin typeface="Tw Cen MT" panose="020B0602020104020603" pitchFamily="34" charset="0"/>
                  </a:rPr>
                  <a:t>AR</a:t>
                </a:r>
                <a:r>
                  <a:rPr lang="zh-CN" altLang="en-US" sz="2400" b="1" dirty="0">
                    <a:solidFill>
                      <a:srgbClr val="03A1A4"/>
                    </a:solidFill>
                    <a:latin typeface="Tw Cen MT" panose="020B0602020104020603" pitchFamily="34" charset="0"/>
                  </a:rPr>
                  <a:t>市场规模统计</a:t>
                </a:r>
                <a:endParaRPr lang="en-US" sz="2400" b="1" dirty="0">
                  <a:solidFill>
                    <a:srgbClr val="03A1A4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48042A2-C2DA-41D3-939A-1AF61489FB85}"/>
                  </a:ext>
                </a:extLst>
              </p:cNvPr>
              <p:cNvSpPr txBox="1"/>
              <p:nvPr/>
            </p:nvSpPr>
            <p:spPr>
              <a:xfrm>
                <a:off x="800425" y="5434551"/>
                <a:ext cx="2122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单位：亿美元</a:t>
                </a:r>
                <a:endParaRPr lang="en-US" b="1" dirty="0">
                  <a:solidFill>
                    <a:srgbClr val="A6A6A6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F90E827-1396-CD4F-B883-38FA36A4C8A2}"/>
              </a:ext>
            </a:extLst>
          </p:cNvPr>
          <p:cNvSpPr txBox="1"/>
          <p:nvPr/>
        </p:nvSpPr>
        <p:spPr>
          <a:xfrm>
            <a:off x="2922045" y="19050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B472D4-3115-B249-8037-B66C104165AF}"/>
              </a:ext>
            </a:extLst>
          </p:cNvPr>
          <p:cNvSpPr txBox="1"/>
          <p:nvPr/>
        </p:nvSpPr>
        <p:spPr>
          <a:xfrm>
            <a:off x="5904852" y="3580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351439E-2DA6-E149-BD48-486C16E03506}"/>
              </a:ext>
            </a:extLst>
          </p:cNvPr>
          <p:cNvSpPr txBox="1"/>
          <p:nvPr/>
        </p:nvSpPr>
        <p:spPr>
          <a:xfrm>
            <a:off x="8866781" y="24054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40</a:t>
            </a:r>
            <a:endParaRPr kumimoji="1"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C553A37-E729-B246-8741-E3F8235C5790}"/>
              </a:ext>
            </a:extLst>
          </p:cNvPr>
          <p:cNvSpPr txBox="1"/>
          <p:nvPr/>
        </p:nvSpPr>
        <p:spPr>
          <a:xfrm>
            <a:off x="5855492" y="301944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100</a:t>
            </a:r>
            <a:endParaRPr kumimoji="1"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52F55FD-6F12-AF44-9D4D-F9C9CDAFA37D}"/>
              </a:ext>
            </a:extLst>
          </p:cNvPr>
          <p:cNvSpPr txBox="1"/>
          <p:nvPr/>
        </p:nvSpPr>
        <p:spPr>
          <a:xfrm>
            <a:off x="8814404" y="16357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220</a:t>
            </a:r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B3A4820-9107-B94E-8D65-82C174D738E3}"/>
              </a:ext>
            </a:extLst>
          </p:cNvPr>
          <p:cNvSpPr txBox="1"/>
          <p:nvPr/>
        </p:nvSpPr>
        <p:spPr>
          <a:xfrm>
            <a:off x="2942146" y="37983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40</a:t>
            </a:r>
            <a:endParaRPr kumimoji="1" lang="zh-CN" altLang="en-US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75346DB-B851-264D-B38D-C4B868E7A6E2}"/>
              </a:ext>
            </a:extLst>
          </p:cNvPr>
          <p:cNvSpPr txBox="1"/>
          <p:nvPr/>
        </p:nvSpPr>
        <p:spPr>
          <a:xfrm>
            <a:off x="4251013" y="6324600"/>
            <a:ext cx="782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*数据来源：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https://</a:t>
            </a:r>
            <a:r>
              <a:rPr lang="en" altLang="zh-CN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bg.qianzhan.com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/trends/detail/506/200426-cfd435fd.html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4455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2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5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75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25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500"/>
                            </p:stCondLst>
                            <p:childTnLst>
                              <p:par>
                                <p:cTn id="9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0"/>
                            </p:stCondLst>
                            <p:childTnLst>
                              <p:par>
                                <p:cTn id="1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1" grpId="0" animBg="1"/>
      <p:bldP spid="102" grpId="0" animBg="1"/>
      <p:bldP spid="103" grpId="0" animBg="1"/>
      <p:bldP spid="104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6" grpId="0"/>
      <p:bldP spid="17" grpId="0"/>
      <p:bldP spid="28" grpId="0"/>
      <p:bldP spid="56" grpId="0"/>
      <p:bldP spid="57" grpId="0"/>
      <p:bldP spid="59" grpId="0"/>
      <p:bldP spid="113" grpId="0"/>
      <p:bldP spid="1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全球市场区域结构（按销售额）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9CC2BE-3EB4-45AE-B748-A115BC13C449}"/>
              </a:ext>
            </a:extLst>
          </p:cNvPr>
          <p:cNvGrpSpPr/>
          <p:nvPr/>
        </p:nvGrpSpPr>
        <p:grpSpPr>
          <a:xfrm>
            <a:off x="247650" y="2038350"/>
            <a:ext cx="2514600" cy="2514600"/>
            <a:chOff x="247650" y="2038350"/>
            <a:chExt cx="2514600" cy="2514600"/>
          </a:xfrm>
        </p:grpSpPr>
        <p:sp>
          <p:nvSpPr>
            <p:cNvPr id="2" name="Circle: Hollow 1">
              <a:extLst>
                <a:ext uri="{FF2B5EF4-FFF2-40B4-BE49-F238E27FC236}">
                  <a16:creationId xmlns:a16="http://schemas.microsoft.com/office/drawing/2014/main" id="{7B0E1E13-522C-4152-BC6D-DFF8AC5B8AEE}"/>
                </a:ext>
              </a:extLst>
            </p:cNvPr>
            <p:cNvSpPr/>
            <p:nvPr/>
          </p:nvSpPr>
          <p:spPr>
            <a:xfrm>
              <a:off x="247650" y="2038350"/>
              <a:ext cx="2514600" cy="2514600"/>
            </a:xfrm>
            <a:prstGeom prst="donut">
              <a:avLst>
                <a:gd name="adj" fmla="val 83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336E67FA-22DF-4AB4-AD4E-CBA978D2F360}"/>
                </a:ext>
              </a:extLst>
            </p:cNvPr>
            <p:cNvSpPr/>
            <p:nvPr/>
          </p:nvSpPr>
          <p:spPr>
            <a:xfrm>
              <a:off x="247650" y="2038350"/>
              <a:ext cx="2514600" cy="2514600"/>
            </a:xfrm>
            <a:prstGeom prst="blockArc">
              <a:avLst>
                <a:gd name="adj1" fmla="val 21264393"/>
                <a:gd name="adj2" fmla="val 7250613"/>
                <a:gd name="adj3" fmla="val 8159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B4B6BFF-2389-4A89-B746-13B44D2052A6}"/>
              </a:ext>
            </a:extLst>
          </p:cNvPr>
          <p:cNvSpPr txBox="1"/>
          <p:nvPr/>
        </p:nvSpPr>
        <p:spPr>
          <a:xfrm>
            <a:off x="461962" y="2787818"/>
            <a:ext cx="2085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34</a:t>
            </a:r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DF2E4F-E4A4-4CD5-A00A-CB17CE80C971}"/>
              </a:ext>
            </a:extLst>
          </p:cNvPr>
          <p:cNvSpPr txBox="1"/>
          <p:nvPr/>
        </p:nvSpPr>
        <p:spPr>
          <a:xfrm>
            <a:off x="461961" y="4788067"/>
            <a:ext cx="2085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F3078"/>
                </a:solidFill>
                <a:latin typeface="Tw Cen MT" panose="020B0602020104020603" pitchFamily="34" charset="0"/>
              </a:rPr>
              <a:t>美国</a:t>
            </a:r>
            <a:endParaRPr lang="en-US" sz="28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6BA224-846E-44E3-A6FB-E4AAE50DD890}"/>
              </a:ext>
            </a:extLst>
          </p:cNvPr>
          <p:cNvGrpSpPr/>
          <p:nvPr/>
        </p:nvGrpSpPr>
        <p:grpSpPr>
          <a:xfrm>
            <a:off x="3314640" y="2038350"/>
            <a:ext cx="2514602" cy="2514600"/>
            <a:chOff x="3314640" y="2038350"/>
            <a:chExt cx="2514602" cy="2514600"/>
          </a:xfrm>
        </p:grpSpPr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7A422772-8EF7-4458-9198-275896795ADE}"/>
                </a:ext>
              </a:extLst>
            </p:cNvPr>
            <p:cNvSpPr/>
            <p:nvPr/>
          </p:nvSpPr>
          <p:spPr>
            <a:xfrm>
              <a:off x="3314642" y="2038350"/>
              <a:ext cx="2514600" cy="2514600"/>
            </a:xfrm>
            <a:prstGeom prst="donut">
              <a:avLst>
                <a:gd name="adj" fmla="val 83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914F1D4C-F0E9-4B43-90AE-D4C0B8DEA031}"/>
                </a:ext>
              </a:extLst>
            </p:cNvPr>
            <p:cNvSpPr/>
            <p:nvPr/>
          </p:nvSpPr>
          <p:spPr>
            <a:xfrm rot="18000000">
              <a:off x="3314640" y="2038350"/>
              <a:ext cx="2514600" cy="2514600"/>
            </a:xfrm>
            <a:prstGeom prst="blockArc">
              <a:avLst>
                <a:gd name="adj1" fmla="val 19892625"/>
                <a:gd name="adj2" fmla="val 4092537"/>
                <a:gd name="adj3" fmla="val 8145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80A1D5D-7BB0-4535-A78B-D7BB599E32C4}"/>
              </a:ext>
            </a:extLst>
          </p:cNvPr>
          <p:cNvSpPr txBox="1"/>
          <p:nvPr/>
        </p:nvSpPr>
        <p:spPr>
          <a:xfrm>
            <a:off x="3528954" y="2787818"/>
            <a:ext cx="2085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26</a:t>
            </a:r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71E4B-D407-45C3-9FB8-5B5ECF41B925}"/>
              </a:ext>
            </a:extLst>
          </p:cNvPr>
          <p:cNvSpPr txBox="1"/>
          <p:nvPr/>
        </p:nvSpPr>
        <p:spPr>
          <a:xfrm>
            <a:off x="3528953" y="4788067"/>
            <a:ext cx="239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3A1A4"/>
                </a:solidFill>
                <a:latin typeface="Tw Cen MT" panose="020B0602020104020603" pitchFamily="34" charset="0"/>
              </a:rPr>
              <a:t>亚太（除日本）</a:t>
            </a:r>
            <a:endParaRPr lang="en-US" sz="28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91C5FE-DAB0-4267-B3BE-5D20330CC050}"/>
              </a:ext>
            </a:extLst>
          </p:cNvPr>
          <p:cNvGrpSpPr/>
          <p:nvPr/>
        </p:nvGrpSpPr>
        <p:grpSpPr>
          <a:xfrm>
            <a:off x="6381634" y="2038350"/>
            <a:ext cx="2514600" cy="2514600"/>
            <a:chOff x="6381634" y="2038350"/>
            <a:chExt cx="2514600" cy="2514600"/>
          </a:xfrm>
        </p:grpSpPr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id="{1F3E567A-9780-4B4E-A303-BC47937A0E9B}"/>
                </a:ext>
              </a:extLst>
            </p:cNvPr>
            <p:cNvSpPr/>
            <p:nvPr/>
          </p:nvSpPr>
          <p:spPr>
            <a:xfrm>
              <a:off x="6381634" y="2038350"/>
              <a:ext cx="2514600" cy="2514600"/>
            </a:xfrm>
            <a:prstGeom prst="donut">
              <a:avLst>
                <a:gd name="adj" fmla="val 83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371B10AD-A8FE-434C-857E-BE6263AC7E57}"/>
                </a:ext>
              </a:extLst>
            </p:cNvPr>
            <p:cNvSpPr/>
            <p:nvPr/>
          </p:nvSpPr>
          <p:spPr>
            <a:xfrm rot="20700000">
              <a:off x="6381634" y="2038350"/>
              <a:ext cx="2514600" cy="2514600"/>
            </a:xfrm>
            <a:prstGeom prst="blockArc">
              <a:avLst>
                <a:gd name="adj1" fmla="val 519324"/>
                <a:gd name="adj2" fmla="val 6088741"/>
                <a:gd name="adj3" fmla="val 818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7320450-6C0C-4385-A89D-51F6D1AC0A26}"/>
              </a:ext>
            </a:extLst>
          </p:cNvPr>
          <p:cNvSpPr txBox="1"/>
          <p:nvPr/>
        </p:nvSpPr>
        <p:spPr>
          <a:xfrm>
            <a:off x="6595946" y="2787818"/>
            <a:ext cx="2085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27</a:t>
            </a:r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8564D5-FAEE-48C5-BFB3-B650A8FA6552}"/>
              </a:ext>
            </a:extLst>
          </p:cNvPr>
          <p:cNvSpPr txBox="1"/>
          <p:nvPr/>
        </p:nvSpPr>
        <p:spPr>
          <a:xfrm>
            <a:off x="6595945" y="4788067"/>
            <a:ext cx="2085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92D050"/>
                </a:solidFill>
                <a:latin typeface="Tw Cen MT" panose="020B0602020104020603" pitchFamily="34" charset="0"/>
              </a:rPr>
              <a:t>欧洲</a:t>
            </a:r>
            <a:endParaRPr lang="en-US" sz="2800" b="1" dirty="0">
              <a:solidFill>
                <a:srgbClr val="92D050"/>
              </a:solidFill>
              <a:latin typeface="Tw Cen MT" panose="020B0602020104020603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EC8E68-A6FC-405A-A5A0-38001DF9B74C}"/>
              </a:ext>
            </a:extLst>
          </p:cNvPr>
          <p:cNvGrpSpPr/>
          <p:nvPr/>
        </p:nvGrpSpPr>
        <p:grpSpPr>
          <a:xfrm>
            <a:off x="9448626" y="2038350"/>
            <a:ext cx="2514600" cy="2514600"/>
            <a:chOff x="9448626" y="2038350"/>
            <a:chExt cx="2514600" cy="2514600"/>
          </a:xfrm>
        </p:grpSpPr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F27DC443-C24F-4DB5-920E-6C1FDCC3D238}"/>
                </a:ext>
              </a:extLst>
            </p:cNvPr>
            <p:cNvSpPr/>
            <p:nvPr/>
          </p:nvSpPr>
          <p:spPr>
            <a:xfrm>
              <a:off x="9448626" y="2038350"/>
              <a:ext cx="2514600" cy="2514600"/>
            </a:xfrm>
            <a:prstGeom prst="donut">
              <a:avLst>
                <a:gd name="adj" fmla="val 83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97780E55-D8AA-4CB1-B1D7-4B401C3758D4}"/>
                </a:ext>
              </a:extLst>
            </p:cNvPr>
            <p:cNvSpPr/>
            <p:nvPr/>
          </p:nvSpPr>
          <p:spPr>
            <a:xfrm rot="3600000">
              <a:off x="9448626" y="2038350"/>
              <a:ext cx="2514600" cy="2514600"/>
            </a:xfrm>
            <a:prstGeom prst="blockArc">
              <a:avLst>
                <a:gd name="adj1" fmla="val 9545056"/>
                <a:gd name="adj2" fmla="val 11939773"/>
                <a:gd name="adj3" fmla="val 8992"/>
              </a:avLst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899965-222F-4ABF-89D1-25693706F7AB}"/>
              </a:ext>
            </a:extLst>
          </p:cNvPr>
          <p:cNvSpPr txBox="1"/>
          <p:nvPr/>
        </p:nvSpPr>
        <p:spPr>
          <a:xfrm>
            <a:off x="9662938" y="2787818"/>
            <a:ext cx="2085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7.5</a:t>
            </a:r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A63ED-D1E7-497E-803F-95C87BD78BBD}"/>
              </a:ext>
            </a:extLst>
          </p:cNvPr>
          <p:cNvSpPr txBox="1"/>
          <p:nvPr/>
        </p:nvSpPr>
        <p:spPr>
          <a:xfrm>
            <a:off x="9662937" y="4788067"/>
            <a:ext cx="2085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C7CBB"/>
                </a:solidFill>
                <a:latin typeface="Tw Cen MT" panose="020B0602020104020603" pitchFamily="34" charset="0"/>
              </a:rPr>
              <a:t>日本</a:t>
            </a:r>
            <a:endParaRPr lang="en-US" sz="2800" b="1" dirty="0">
              <a:solidFill>
                <a:srgbClr val="1C7CBB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1955F9-C548-1C48-97C2-35574363998E}"/>
              </a:ext>
            </a:extLst>
          </p:cNvPr>
          <p:cNvSpPr txBox="1"/>
          <p:nvPr/>
        </p:nvSpPr>
        <p:spPr>
          <a:xfrm>
            <a:off x="4251013" y="6324600"/>
            <a:ext cx="782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*数据来源：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https://</a:t>
            </a:r>
            <a:r>
              <a:rPr lang="en" altLang="zh-CN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bg.qianzhan.com</a:t>
            </a:r>
            <a:r>
              <a:rPr lang="en" altLang="zh-CN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/trends/detail/506/200426-cfd435fd.html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069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7" grpId="0"/>
      <p:bldP spid="21" grpId="0"/>
      <p:bldP spid="22" grpId="0"/>
      <p:bldP spid="26" grpId="0"/>
      <p:bldP spid="27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</a:t>
            </a: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</a:t>
            </a: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G</a:t>
            </a: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H</a:t>
            </a: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</a:t>
            </a: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 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</a:t>
            </a: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N  M A P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F89C54C-8427-4B5C-AC9B-2F22D8DEB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75" y="1492808"/>
            <a:ext cx="10659834" cy="5171360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8B8E6B1-9215-4519-9B3A-0E406EB5408E}"/>
              </a:ext>
            </a:extLst>
          </p:cNvPr>
          <p:cNvGrpSpPr/>
          <p:nvPr/>
        </p:nvGrpSpPr>
        <p:grpSpPr>
          <a:xfrm>
            <a:off x="2405743" y="3314700"/>
            <a:ext cx="454482" cy="454482"/>
            <a:chOff x="8415130" y="2849217"/>
            <a:chExt cx="450574" cy="450574"/>
          </a:xfrm>
        </p:grpSpPr>
        <p:sp>
          <p:nvSpPr>
            <p:cNvPr id="123" name="Teardrop 122">
              <a:extLst>
                <a:ext uri="{FF2B5EF4-FFF2-40B4-BE49-F238E27FC236}">
                  <a16:creationId xmlns:a16="http://schemas.microsoft.com/office/drawing/2014/main" id="{C103449C-7297-4473-B0D8-42D47FC5F07F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0C3CE0C-B677-4D39-9582-297F0B6399C5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9175456-F332-4C25-BE20-CF36D005179A}"/>
              </a:ext>
            </a:extLst>
          </p:cNvPr>
          <p:cNvGrpSpPr/>
          <p:nvPr/>
        </p:nvGrpSpPr>
        <p:grpSpPr>
          <a:xfrm>
            <a:off x="7876386" y="3410776"/>
            <a:ext cx="454482" cy="454482"/>
            <a:chOff x="8415130" y="2849217"/>
            <a:chExt cx="450574" cy="450574"/>
          </a:xfrm>
        </p:grpSpPr>
        <p:sp>
          <p:nvSpPr>
            <p:cNvPr id="144" name="Teardrop 143">
              <a:extLst>
                <a:ext uri="{FF2B5EF4-FFF2-40B4-BE49-F238E27FC236}">
                  <a16:creationId xmlns:a16="http://schemas.microsoft.com/office/drawing/2014/main" id="{FAFF94B8-C181-4B74-AB79-5E1FE7F043BC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84A0F20-79CC-42DF-9D0D-9277D1AFE160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95D7BEB-A22A-440A-A580-581BACD62571}"/>
              </a:ext>
            </a:extLst>
          </p:cNvPr>
          <p:cNvGrpSpPr/>
          <p:nvPr/>
        </p:nvGrpSpPr>
        <p:grpSpPr>
          <a:xfrm>
            <a:off x="4158285" y="2384345"/>
            <a:ext cx="454482" cy="454482"/>
            <a:chOff x="8415130" y="2849217"/>
            <a:chExt cx="450574" cy="450574"/>
          </a:xfrm>
        </p:grpSpPr>
        <p:sp>
          <p:nvSpPr>
            <p:cNvPr id="147" name="Teardrop 146">
              <a:extLst>
                <a:ext uri="{FF2B5EF4-FFF2-40B4-BE49-F238E27FC236}">
                  <a16:creationId xmlns:a16="http://schemas.microsoft.com/office/drawing/2014/main" id="{64FAAD81-07EF-4B63-859A-3BCEF892160D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4D08C75-E6B8-49D5-832B-34125C4ACF53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7012AAB-9E7E-4015-8F6F-9D9D89EF1050}"/>
              </a:ext>
            </a:extLst>
          </p:cNvPr>
          <p:cNvGrpSpPr/>
          <p:nvPr/>
        </p:nvGrpSpPr>
        <p:grpSpPr>
          <a:xfrm>
            <a:off x="9633923" y="3671659"/>
            <a:ext cx="454482" cy="454482"/>
            <a:chOff x="8415130" y="2849217"/>
            <a:chExt cx="450574" cy="450574"/>
          </a:xfrm>
        </p:grpSpPr>
        <p:sp>
          <p:nvSpPr>
            <p:cNvPr id="150" name="Teardrop 149">
              <a:extLst>
                <a:ext uri="{FF2B5EF4-FFF2-40B4-BE49-F238E27FC236}">
                  <a16:creationId xmlns:a16="http://schemas.microsoft.com/office/drawing/2014/main" id="{831B7E62-2009-4927-AD6F-6BCF94FB9A86}"/>
                </a:ext>
              </a:extLst>
            </p:cNvPr>
            <p:cNvSpPr/>
            <p:nvPr/>
          </p:nvSpPr>
          <p:spPr>
            <a:xfrm rot="8100000">
              <a:off x="8415130" y="2849217"/>
              <a:ext cx="450574" cy="450574"/>
            </a:xfrm>
            <a:prstGeom prst="teardrop">
              <a:avLst>
                <a:gd name="adj" fmla="val 124123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CF568F7-C970-4A3C-AB02-AA36C66281F3}"/>
                </a:ext>
              </a:extLst>
            </p:cNvPr>
            <p:cNvSpPr/>
            <p:nvPr/>
          </p:nvSpPr>
          <p:spPr>
            <a:xfrm>
              <a:off x="8545167" y="2979254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EC2EEFF-40DC-46A9-BBD0-ABADF28AD42B}"/>
              </a:ext>
            </a:extLst>
          </p:cNvPr>
          <p:cNvGrpSpPr/>
          <p:nvPr/>
        </p:nvGrpSpPr>
        <p:grpSpPr>
          <a:xfrm>
            <a:off x="1697831" y="2143126"/>
            <a:ext cx="935153" cy="1171574"/>
            <a:chOff x="1697831" y="2143126"/>
            <a:chExt cx="935153" cy="1171574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7D0E2B9-11BB-4EB8-BD39-7B6E222EB39E}"/>
                </a:ext>
              </a:extLst>
            </p:cNvPr>
            <p:cNvCxnSpPr>
              <a:cxnSpLocks/>
              <a:stCxn id="123" idx="3"/>
            </p:cNvCxnSpPr>
            <p:nvPr/>
          </p:nvCxnSpPr>
          <p:spPr>
            <a:xfrm flipH="1" flipV="1">
              <a:off x="1990726" y="2143126"/>
              <a:ext cx="642258" cy="1171574"/>
            </a:xfrm>
            <a:prstGeom prst="line">
              <a:avLst/>
            </a:prstGeom>
            <a:ln w="952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2F7ACD0-C135-423D-AB78-0AB13DE76A9D}"/>
                </a:ext>
              </a:extLst>
            </p:cNvPr>
            <p:cNvCxnSpPr/>
            <p:nvPr/>
          </p:nvCxnSpPr>
          <p:spPr>
            <a:xfrm flipH="1">
              <a:off x="1697831" y="2145507"/>
              <a:ext cx="295276" cy="0"/>
            </a:xfrm>
            <a:prstGeom prst="line">
              <a:avLst/>
            </a:prstGeom>
            <a:ln w="952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703431B-757A-43A4-9DDD-EA4E6DF6DF67}"/>
              </a:ext>
            </a:extLst>
          </p:cNvPr>
          <p:cNvGrpSpPr/>
          <p:nvPr/>
        </p:nvGrpSpPr>
        <p:grpSpPr>
          <a:xfrm>
            <a:off x="-417817" y="1985916"/>
            <a:ext cx="2126507" cy="530471"/>
            <a:chOff x="2281192" y="2900695"/>
            <a:chExt cx="2126507" cy="530471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44862A0-965E-42AB-8779-67AF9E6BEA84}"/>
                </a:ext>
              </a:extLst>
            </p:cNvPr>
            <p:cNvSpPr txBox="1"/>
            <p:nvPr/>
          </p:nvSpPr>
          <p:spPr>
            <a:xfrm>
              <a:off x="2281192" y="2900695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美国</a:t>
              </a:r>
              <a:endParaRPr lang="en-US" sz="16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0322766-5599-4307-815D-4F84D6CEA279}"/>
                </a:ext>
              </a:extLst>
            </p:cNvPr>
            <p:cNvSpPr txBox="1"/>
            <p:nvPr/>
          </p:nvSpPr>
          <p:spPr>
            <a:xfrm>
              <a:off x="2855359" y="3154167"/>
              <a:ext cx="1552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34.40%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FB4CFEC-6F8F-40D7-85A1-1A38D43E365E}"/>
              </a:ext>
            </a:extLst>
          </p:cNvPr>
          <p:cNvGrpSpPr/>
          <p:nvPr/>
        </p:nvGrpSpPr>
        <p:grpSpPr>
          <a:xfrm>
            <a:off x="3038476" y="1103025"/>
            <a:ext cx="1347050" cy="1281320"/>
            <a:chOff x="1019511" y="2293674"/>
            <a:chExt cx="1347050" cy="1281320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8E5AE95-F492-448C-A398-969100E66069}"/>
                </a:ext>
              </a:extLst>
            </p:cNvPr>
            <p:cNvCxnSpPr>
              <a:cxnSpLocks/>
              <a:stCxn id="147" idx="3"/>
            </p:cNvCxnSpPr>
            <p:nvPr/>
          </p:nvCxnSpPr>
          <p:spPr>
            <a:xfrm flipH="1" flipV="1">
              <a:off x="1643644" y="2297867"/>
              <a:ext cx="722917" cy="1277127"/>
            </a:xfrm>
            <a:prstGeom prst="line">
              <a:avLst/>
            </a:prstGeom>
            <a:ln w="952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2F8BA4D-4DD5-4ED2-BE58-EA0CDA7555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511" y="2293674"/>
              <a:ext cx="628896" cy="0"/>
            </a:xfrm>
            <a:prstGeom prst="line">
              <a:avLst/>
            </a:prstGeom>
            <a:ln w="952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146916D-F185-4203-B8C8-3A847F0CCD9F}"/>
              </a:ext>
            </a:extLst>
          </p:cNvPr>
          <p:cNvGrpSpPr/>
          <p:nvPr/>
        </p:nvGrpSpPr>
        <p:grpSpPr>
          <a:xfrm>
            <a:off x="927472" y="943685"/>
            <a:ext cx="2126507" cy="530471"/>
            <a:chOff x="2281192" y="2900695"/>
            <a:chExt cx="2126507" cy="530471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6364D02-516D-4C85-82C4-C7156169D57B}"/>
                </a:ext>
              </a:extLst>
            </p:cNvPr>
            <p:cNvSpPr txBox="1"/>
            <p:nvPr/>
          </p:nvSpPr>
          <p:spPr>
            <a:xfrm>
              <a:off x="2281192" y="2900695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欧洲</a:t>
              </a:r>
              <a:endParaRPr lang="en-US" sz="16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3BC98BA-7CEE-4E4A-9571-5EF527378854}"/>
                </a:ext>
              </a:extLst>
            </p:cNvPr>
            <p:cNvSpPr txBox="1"/>
            <p:nvPr/>
          </p:nvSpPr>
          <p:spPr>
            <a:xfrm>
              <a:off x="2855359" y="3154167"/>
              <a:ext cx="1552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27.40%</a:t>
              </a:r>
              <a:endParaRPr lang="en-US" sz="12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98A956F-6005-4D7D-BD2B-F849E871CAA2}"/>
              </a:ext>
            </a:extLst>
          </p:cNvPr>
          <p:cNvGrpSpPr/>
          <p:nvPr/>
        </p:nvGrpSpPr>
        <p:grpSpPr>
          <a:xfrm>
            <a:off x="9850955" y="2830245"/>
            <a:ext cx="860704" cy="876313"/>
            <a:chOff x="2580403" y="2353136"/>
            <a:chExt cx="860704" cy="876313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B74F2C5-D780-487E-81C0-2180391A0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0403" y="2353136"/>
              <a:ext cx="318159" cy="876313"/>
            </a:xfrm>
            <a:prstGeom prst="line">
              <a:avLst/>
            </a:prstGeom>
            <a:ln w="952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66E808F-1BDC-4587-B0DE-A9F28D129A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6181" y="2358337"/>
              <a:ext cx="544926" cy="0"/>
            </a:xfrm>
            <a:prstGeom prst="line">
              <a:avLst/>
            </a:prstGeom>
            <a:ln w="952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CEC62BD-9BB1-462B-BFE3-D47CB89C6D10}"/>
              </a:ext>
            </a:extLst>
          </p:cNvPr>
          <p:cNvGrpSpPr/>
          <p:nvPr/>
        </p:nvGrpSpPr>
        <p:grpSpPr>
          <a:xfrm>
            <a:off x="10679567" y="2668091"/>
            <a:ext cx="2126507" cy="530471"/>
            <a:chOff x="2405041" y="2900695"/>
            <a:chExt cx="2126507" cy="530471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959AE77-BB29-43CA-B481-3F57A0C268FB}"/>
                </a:ext>
              </a:extLst>
            </p:cNvPr>
            <p:cNvSpPr txBox="1"/>
            <p:nvPr/>
          </p:nvSpPr>
          <p:spPr>
            <a:xfrm>
              <a:off x="2405041" y="2900695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日本</a:t>
              </a:r>
              <a:endParaRPr lang="en-US" sz="16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27314351-1120-4B91-AD4B-AEC85A92279C}"/>
                </a:ext>
              </a:extLst>
            </p:cNvPr>
            <p:cNvSpPr txBox="1"/>
            <p:nvPr/>
          </p:nvSpPr>
          <p:spPr>
            <a:xfrm>
              <a:off x="2405041" y="3154167"/>
              <a:ext cx="1552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            </a:t>
              </a:r>
              <a:r>
                <a:rPr lang="en-US" altLang="zh-CN" sz="12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7.5%</a:t>
              </a:r>
              <a:endParaRPr lang="en-US" sz="12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2F21DC7F-9B83-455E-9808-4984A7AD1AF1}"/>
              </a:ext>
            </a:extLst>
          </p:cNvPr>
          <p:cNvGrpSpPr/>
          <p:nvPr/>
        </p:nvGrpSpPr>
        <p:grpSpPr>
          <a:xfrm>
            <a:off x="8100276" y="1452961"/>
            <a:ext cx="1142949" cy="1985369"/>
            <a:chOff x="2580403" y="1244082"/>
            <a:chExt cx="1142949" cy="1985369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89863A2-DC86-4C1B-ADDA-ADB6966D4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0403" y="1244082"/>
              <a:ext cx="794241" cy="1985369"/>
            </a:xfrm>
            <a:prstGeom prst="line">
              <a:avLst/>
            </a:prstGeom>
            <a:ln w="952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32125E6-FB36-40CA-8388-4E813A290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4644" y="1244082"/>
              <a:ext cx="348708" cy="0"/>
            </a:xfrm>
            <a:prstGeom prst="line">
              <a:avLst/>
            </a:prstGeom>
            <a:ln w="9525"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922ABF2-1033-4987-8832-62AF320AC715}"/>
              </a:ext>
            </a:extLst>
          </p:cNvPr>
          <p:cNvGrpSpPr/>
          <p:nvPr/>
        </p:nvGrpSpPr>
        <p:grpSpPr>
          <a:xfrm>
            <a:off x="9211754" y="1270779"/>
            <a:ext cx="2126507" cy="530471"/>
            <a:chOff x="2405041" y="2900695"/>
            <a:chExt cx="2126507" cy="530471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4F57E79-BE40-4C5F-BBAD-2509286F838A}"/>
                </a:ext>
              </a:extLst>
            </p:cNvPr>
            <p:cNvSpPr txBox="1"/>
            <p:nvPr/>
          </p:nvSpPr>
          <p:spPr>
            <a:xfrm>
              <a:off x="2405041" y="2900695"/>
              <a:ext cx="212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亚太（除了日本）</a:t>
              </a:r>
              <a:endParaRPr lang="en-US" sz="16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2352169-48BF-400E-9B0B-8FEDB035BE9B}"/>
                </a:ext>
              </a:extLst>
            </p:cNvPr>
            <p:cNvSpPr txBox="1"/>
            <p:nvPr/>
          </p:nvSpPr>
          <p:spPr>
            <a:xfrm>
              <a:off x="2405041" y="3154167"/>
              <a:ext cx="1552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25.90%</a:t>
              </a:r>
              <a:endParaRPr lang="en-US" sz="12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3562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219989C-6534-4081-88F9-01A1845F375C}"/>
              </a:ext>
            </a:extLst>
          </p:cNvPr>
          <p:cNvGrpSpPr/>
          <p:nvPr/>
        </p:nvGrpSpPr>
        <p:grpSpPr>
          <a:xfrm>
            <a:off x="8985148" y="2182683"/>
            <a:ext cx="1805441" cy="1894017"/>
            <a:chOff x="8985148" y="2182683"/>
            <a:chExt cx="1805441" cy="1894017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303A4C65-5C87-4C63-A0E1-4DF161B02937}"/>
                </a:ext>
              </a:extLst>
            </p:cNvPr>
            <p:cNvSpPr/>
            <p:nvPr/>
          </p:nvSpPr>
          <p:spPr>
            <a:xfrm>
              <a:off x="909207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447283-DB73-4C8A-99DE-552ACE3319FB}"/>
                </a:ext>
              </a:extLst>
            </p:cNvPr>
            <p:cNvSpPr txBox="1"/>
            <p:nvPr/>
          </p:nvSpPr>
          <p:spPr>
            <a:xfrm>
              <a:off x="944065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C5E5B-C4A7-4BE2-9DAD-E90FC41E4DCA}"/>
                </a:ext>
              </a:extLst>
            </p:cNvPr>
            <p:cNvSpPr txBox="1"/>
            <p:nvPr/>
          </p:nvSpPr>
          <p:spPr>
            <a:xfrm>
              <a:off x="898514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2198942-3878-4909-884B-7CA0E318DFD7}"/>
              </a:ext>
            </a:extLst>
          </p:cNvPr>
          <p:cNvGrpSpPr/>
          <p:nvPr/>
        </p:nvGrpSpPr>
        <p:grpSpPr>
          <a:xfrm>
            <a:off x="6381342" y="2182683"/>
            <a:ext cx="1805441" cy="1894017"/>
            <a:chOff x="6381342" y="2182683"/>
            <a:chExt cx="1805441" cy="1894017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4B2E4077-565B-48E9-A42E-57895BC5AA27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FDA63-D1BE-4B0B-A1BF-19B81E35575F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047EE7-AD08-45DB-A65A-9FA74A775764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430A81F-25E0-4239-B494-46C9D4937700}"/>
              </a:ext>
            </a:extLst>
          </p:cNvPr>
          <p:cNvGrpSpPr/>
          <p:nvPr/>
        </p:nvGrpSpPr>
        <p:grpSpPr>
          <a:xfrm>
            <a:off x="3884465" y="2182683"/>
            <a:ext cx="1805441" cy="1894017"/>
            <a:chOff x="3884465" y="2182683"/>
            <a:chExt cx="1805441" cy="1894017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6C90D299-5340-438E-A62B-883CADA51767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B84361-FFCA-4952-9762-BC2B8113DC6B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A9CFCB-2E2A-4E69-B807-A8DE80F4F84C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DA1449-9BBE-4FB5-854D-B6D832CCD806}"/>
              </a:ext>
            </a:extLst>
          </p:cNvPr>
          <p:cNvGrpSpPr/>
          <p:nvPr/>
        </p:nvGrpSpPr>
        <p:grpSpPr>
          <a:xfrm>
            <a:off x="1387588" y="2182683"/>
            <a:ext cx="1805441" cy="1894017"/>
            <a:chOff x="1387588" y="2182683"/>
            <a:chExt cx="1805441" cy="1894017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E176DFE6-E6EE-4CBF-AB55-962516DAF6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2352D7-E64D-4683-8555-4BBBFBED2197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E8E3AC-C1DA-4857-8AA2-283A2C840A70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27436" y="204570"/>
            <a:ext cx="1185929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用户痛点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990954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10DECE-FB54-4F98-9472-6CE168F86075}"/>
              </a:ext>
            </a:extLst>
          </p:cNvPr>
          <p:cNvSpPr/>
          <p:nvPr/>
        </p:nvSpPr>
        <p:spPr>
          <a:xfrm flipV="1">
            <a:off x="1494518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33F448-D5EA-4698-93DE-C12876411D16}"/>
              </a:ext>
            </a:extLst>
          </p:cNvPr>
          <p:cNvSpPr/>
          <p:nvPr/>
        </p:nvSpPr>
        <p:spPr>
          <a:xfrm flipV="1">
            <a:off x="3991395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992BDF-F7C4-4374-886A-86270F68E5B1}"/>
              </a:ext>
            </a:extLst>
          </p:cNvPr>
          <p:cNvSpPr/>
          <p:nvPr/>
        </p:nvSpPr>
        <p:spPr>
          <a:xfrm flipV="1">
            <a:off x="6488272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66C7CC-77EF-41CA-B323-66B868940684}"/>
              </a:ext>
            </a:extLst>
          </p:cNvPr>
          <p:cNvSpPr/>
          <p:nvPr/>
        </p:nvSpPr>
        <p:spPr>
          <a:xfrm flipV="1">
            <a:off x="9092078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149AF21-2235-48F7-BCB5-97AAA5BB7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56" y="4905623"/>
            <a:ext cx="905768" cy="90576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E50AA9A-FAB8-4A36-BCFC-AE5A9E810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969" y="4914675"/>
            <a:ext cx="900162" cy="9001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45F41EB-76B8-4D33-BDB3-4A3E0743A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77" y="4914675"/>
            <a:ext cx="905770" cy="90576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2320AA8-1E5E-496F-9945-24C0399B8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808" y="4879271"/>
            <a:ext cx="932120" cy="93212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BD90705-18BB-473B-A34A-340D3FE7B602}"/>
              </a:ext>
            </a:extLst>
          </p:cNvPr>
          <p:cNvGrpSpPr/>
          <p:nvPr/>
        </p:nvGrpSpPr>
        <p:grpSpPr>
          <a:xfrm>
            <a:off x="1488849" y="3837442"/>
            <a:ext cx="1591582" cy="646331"/>
            <a:chOff x="1488849" y="3837442"/>
            <a:chExt cx="1591582" cy="64633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6EA5B9-609B-41D8-BAEB-1AB2F8B9359E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对现有熟人交友软件的不满</a:t>
              </a:r>
              <a:endParaRPr lang="en-US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FD7EC4-BD0C-414A-BAC7-6A87FBE0FD33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C51385-1E45-4902-BDC3-8DDF59AAC454}"/>
              </a:ext>
            </a:extLst>
          </p:cNvPr>
          <p:cNvGrpSpPr/>
          <p:nvPr/>
        </p:nvGrpSpPr>
        <p:grpSpPr>
          <a:xfrm>
            <a:off x="3977674" y="3837442"/>
            <a:ext cx="1591582" cy="646331"/>
            <a:chOff x="3977674" y="3837442"/>
            <a:chExt cx="1591582" cy="64633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F8B1AD-BE20-4D97-80BF-AC12A3B886DB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迫切希望打破常规社交</a:t>
              </a:r>
              <a:endParaRPr lang="en-US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F2BC42F-0899-4CCE-A35A-4E495A05687C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C1746BE-76D9-44D6-8ED0-355F952A375E}"/>
              </a:ext>
            </a:extLst>
          </p:cNvPr>
          <p:cNvGrpSpPr/>
          <p:nvPr/>
        </p:nvGrpSpPr>
        <p:grpSpPr>
          <a:xfrm>
            <a:off x="6488272" y="3837442"/>
            <a:ext cx="1591582" cy="646331"/>
            <a:chOff x="6488272" y="3837442"/>
            <a:chExt cx="1591582" cy="64633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85E69A-BADF-47FA-97F2-BF77348F278C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不能低门槛的享受</a:t>
              </a:r>
              <a:r>
                <a:rPr lang="en-US" altLang="zh-CN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AR</a:t>
              </a:r>
              <a:r>
                <a:rPr lang="zh-CN" altLang="en-US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技术</a:t>
              </a:r>
              <a:endParaRPr lang="en-US" b="1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CFAA18-F935-43EC-B7D9-4E19F5F37090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EAB50F2-56A8-4020-BA7E-223D0388029E}"/>
              </a:ext>
            </a:extLst>
          </p:cNvPr>
          <p:cNvGrpSpPr/>
          <p:nvPr/>
        </p:nvGrpSpPr>
        <p:grpSpPr>
          <a:xfrm>
            <a:off x="9087242" y="3837442"/>
            <a:ext cx="1591582" cy="646331"/>
            <a:chOff x="9087242" y="3837442"/>
            <a:chExt cx="1591582" cy="64633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DFCA09-96C1-48B9-A4BF-FC3BC14E65FF}"/>
                </a:ext>
              </a:extLst>
            </p:cNvPr>
            <p:cNvSpPr txBox="1"/>
            <p:nvPr/>
          </p:nvSpPr>
          <p:spPr>
            <a:xfrm>
              <a:off x="9087242" y="3837442"/>
              <a:ext cx="159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C7CBB"/>
                  </a:solidFill>
                  <a:latin typeface="Tw Cen MT" panose="020B0602020104020603" pitchFamily="34" charset="0"/>
                </a:rPr>
                <a:t>生活轨迹的</a:t>
              </a:r>
              <a:endParaRPr lang="en-US" altLang="zh-CN" b="1" dirty="0">
                <a:solidFill>
                  <a:srgbClr val="1C7CBB"/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zh-CN" altLang="en-US" b="1" dirty="0">
                  <a:solidFill>
                    <a:srgbClr val="1C7CBB"/>
                  </a:solidFill>
                  <a:latin typeface="Tw Cen MT" panose="020B0602020104020603" pitchFamily="34" charset="0"/>
                </a:rPr>
                <a:t>单一、乏味</a:t>
              </a:r>
              <a:endParaRPr lang="en-US" b="1" dirty="0">
                <a:solidFill>
                  <a:srgbClr val="1C7CBB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0ABEF2-EA94-4E61-B642-F3A2B133F939}"/>
                </a:ext>
              </a:extLst>
            </p:cNvPr>
            <p:cNvSpPr txBox="1"/>
            <p:nvPr/>
          </p:nvSpPr>
          <p:spPr>
            <a:xfrm>
              <a:off x="9087242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6562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75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25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0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市 场 分 析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788C3841-127A-479B-94BD-220B2EDCAB6E}"/>
              </a:ext>
            </a:extLst>
          </p:cNvPr>
          <p:cNvSpPr/>
          <p:nvPr/>
        </p:nvSpPr>
        <p:spPr>
          <a:xfrm>
            <a:off x="2456543" y="3660732"/>
            <a:ext cx="1221014" cy="1221014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C59DA09-2750-4F0C-898C-08F0F54C4ACB}"/>
              </a:ext>
            </a:extLst>
          </p:cNvPr>
          <p:cNvSpPr/>
          <p:nvPr/>
        </p:nvSpPr>
        <p:spPr>
          <a:xfrm>
            <a:off x="4301277" y="2743484"/>
            <a:ext cx="1843314" cy="1843314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F6674A-9F6A-4ECF-8B1A-B5CD331C63F8}"/>
              </a:ext>
            </a:extLst>
          </p:cNvPr>
          <p:cNvSpPr/>
          <p:nvPr/>
        </p:nvSpPr>
        <p:spPr>
          <a:xfrm>
            <a:off x="6544499" y="3811221"/>
            <a:ext cx="935542" cy="935542"/>
          </a:xfrm>
          <a:prstGeom prst="ellipse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F5A07E2-72FE-479E-9CC4-3AE297809FA7}"/>
              </a:ext>
            </a:extLst>
          </p:cNvPr>
          <p:cNvSpPr/>
          <p:nvPr/>
        </p:nvSpPr>
        <p:spPr>
          <a:xfrm>
            <a:off x="8363856" y="3811221"/>
            <a:ext cx="1371602" cy="137160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A538412-DAB1-4392-B45E-1D392BBFB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347" y="2994685"/>
            <a:ext cx="1225174" cy="122517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D436CE5-5A4A-4963-8029-751C7F434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807" y="4089633"/>
            <a:ext cx="814778" cy="81477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829194A-80B4-45E0-A0D4-A777A6A82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12" y="3967031"/>
            <a:ext cx="622302" cy="6223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A838DD8-E14C-4129-B132-FFB886F5B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273" y="3958087"/>
            <a:ext cx="671206" cy="671206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3BFFE84-C695-4D53-9EB1-6E3F023237F6}"/>
              </a:ext>
            </a:extLst>
          </p:cNvPr>
          <p:cNvGrpSpPr/>
          <p:nvPr/>
        </p:nvGrpSpPr>
        <p:grpSpPr>
          <a:xfrm>
            <a:off x="4182867" y="2040626"/>
            <a:ext cx="988771" cy="707135"/>
            <a:chOff x="4432701" y="2054542"/>
            <a:chExt cx="988771" cy="70713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DB6677B-8513-496A-A326-EDBAA2BA94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2276" y="2054542"/>
              <a:ext cx="519196" cy="707135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003D7FC-94DB-4EDC-95C4-65A5F513BF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2701" y="2056923"/>
              <a:ext cx="471956" cy="0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37FDAE-CE25-40E9-AFD7-49BA1463E3D5}"/>
              </a:ext>
            </a:extLst>
          </p:cNvPr>
          <p:cNvGrpSpPr/>
          <p:nvPr/>
        </p:nvGrpSpPr>
        <p:grpSpPr>
          <a:xfrm flipV="1">
            <a:off x="2062885" y="4854454"/>
            <a:ext cx="988771" cy="707135"/>
            <a:chOff x="1666080" y="3059827"/>
            <a:chExt cx="988771" cy="707135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83C8BAA-87B2-4130-A6CA-1525D506B1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5655" y="3059827"/>
              <a:ext cx="519196" cy="707135"/>
            </a:xfrm>
            <a:prstGeom prst="line">
              <a:avLst/>
            </a:prstGeom>
            <a:ln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8D836A-5994-457C-AD4E-4304A9FBB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6080" y="3062208"/>
              <a:ext cx="471956" cy="0"/>
            </a:xfrm>
            <a:prstGeom prst="line">
              <a:avLst/>
            </a:prstGeom>
            <a:ln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6E9A218-B141-4BD3-841A-BAB462C9175B}"/>
              </a:ext>
            </a:extLst>
          </p:cNvPr>
          <p:cNvGrpSpPr/>
          <p:nvPr/>
        </p:nvGrpSpPr>
        <p:grpSpPr>
          <a:xfrm flipH="1" flipV="1">
            <a:off x="8997170" y="5182823"/>
            <a:ext cx="842991" cy="505342"/>
            <a:chOff x="1811860" y="3261620"/>
            <a:chExt cx="842991" cy="505342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309261-EAF4-4065-B34C-74D63998B1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83816" y="3261620"/>
              <a:ext cx="371035" cy="505342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F2BC3B5-DB71-4C84-AF89-168445886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1860" y="3265029"/>
              <a:ext cx="471956" cy="0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1ACE9A5-0AAC-4005-87FD-533CB273E3AF}"/>
              </a:ext>
            </a:extLst>
          </p:cNvPr>
          <p:cNvGrpSpPr/>
          <p:nvPr/>
        </p:nvGrpSpPr>
        <p:grpSpPr>
          <a:xfrm flipH="1">
            <a:off x="6965191" y="2609852"/>
            <a:ext cx="858010" cy="1297213"/>
            <a:chOff x="1976797" y="2950736"/>
            <a:chExt cx="459234" cy="694309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EBF1710-C0A2-443D-9E66-877BD8FA72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671" y="2950736"/>
              <a:ext cx="191360" cy="694309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25F5471-E0F2-4736-A975-B0CD1D80A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6797" y="2950736"/>
              <a:ext cx="267874" cy="0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2804901-3BC3-4B63-B57A-680C61064136}"/>
              </a:ext>
            </a:extLst>
          </p:cNvPr>
          <p:cNvGrpSpPr/>
          <p:nvPr/>
        </p:nvGrpSpPr>
        <p:grpSpPr>
          <a:xfrm>
            <a:off x="396413" y="5054405"/>
            <a:ext cx="3281144" cy="1544457"/>
            <a:chOff x="1161927" y="5072730"/>
            <a:chExt cx="3281144" cy="154445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4F678F-40B7-4440-9805-D7FF30FB7FC8}"/>
                </a:ext>
              </a:extLst>
            </p:cNvPr>
            <p:cNvSpPr txBox="1"/>
            <p:nvPr/>
          </p:nvSpPr>
          <p:spPr>
            <a:xfrm>
              <a:off x="2103586" y="5072730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0</a:t>
              </a:r>
              <a:r>
                <a:rPr lang="en-US" altLang="zh-CN" sz="2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1</a:t>
              </a:r>
              <a:endParaRPr lang="en-US" sz="2400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3B5B3C4-08D7-4F80-905A-16D436C0F2EA}"/>
                </a:ext>
              </a:extLst>
            </p:cNvPr>
            <p:cNvSpPr txBox="1"/>
            <p:nvPr/>
          </p:nvSpPr>
          <p:spPr>
            <a:xfrm>
              <a:off x="1441079" y="5391747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政治环境</a:t>
              </a:r>
              <a:endParaRPr lang="en-US" sz="2000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AA698D6-61E6-47B4-977C-84FC3F7A291F}"/>
                </a:ext>
              </a:extLst>
            </p:cNvPr>
            <p:cNvSpPr txBox="1"/>
            <p:nvPr/>
          </p:nvSpPr>
          <p:spPr>
            <a:xfrm>
              <a:off x="1161927" y="5693857"/>
              <a:ext cx="3281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虚拟现实</a:t>
              </a:r>
              <a:r>
                <a:rPr lang="en-US" altLang="zh-CN" dirty="0">
                  <a:solidFill>
                    <a:srgbClr val="A6A6A6"/>
                  </a:solidFill>
                  <a:latin typeface="Tw Cen MT" panose="020B0602020104020603" pitchFamily="34" charset="0"/>
                </a:rPr>
                <a:t>(</a:t>
              </a:r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VR)、</a:t>
              </a:r>
              <a:r>
                <a:rPr lang="zh-CN" alt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增强现实</a:t>
              </a:r>
              <a:r>
                <a:rPr lang="en-US" altLang="zh-CN" dirty="0">
                  <a:solidFill>
                    <a:srgbClr val="A6A6A6"/>
                  </a:solidFill>
                  <a:latin typeface="Tw Cen MT" panose="020B0602020104020603" pitchFamily="34" charset="0"/>
                </a:rPr>
                <a:t>(</a:t>
              </a:r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AR)</a:t>
              </a:r>
              <a:r>
                <a:rPr lang="zh-CN" alt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等技术 的研发与应用纳入 </a:t>
              </a:r>
              <a:r>
                <a:rPr lang="en-US" altLang="zh-CN" dirty="0">
                  <a:solidFill>
                    <a:srgbClr val="A6A6A6"/>
                  </a:solidFill>
                  <a:latin typeface="Tw Cen MT" panose="020B0602020104020603" pitchFamily="34" charset="0"/>
                </a:rPr>
                <a:t>2019 </a:t>
              </a:r>
              <a:r>
                <a:rPr lang="zh-CN" alt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年“鼓励类”产业。 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9DD4B7F-8A71-49A3-BC05-44E26D841E62}"/>
              </a:ext>
            </a:extLst>
          </p:cNvPr>
          <p:cNvGrpSpPr/>
          <p:nvPr/>
        </p:nvGrpSpPr>
        <p:grpSpPr>
          <a:xfrm>
            <a:off x="0" y="1538347"/>
            <a:ext cx="4182867" cy="4037447"/>
            <a:chOff x="2766229" y="1552263"/>
            <a:chExt cx="1666472" cy="403744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2359718-1C0E-45C6-99D0-A3CB1814E621}"/>
                </a:ext>
              </a:extLst>
            </p:cNvPr>
            <p:cNvSpPr txBox="1"/>
            <p:nvPr/>
          </p:nvSpPr>
          <p:spPr>
            <a:xfrm>
              <a:off x="3707888" y="1552263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0</a:t>
              </a:r>
              <a:r>
                <a:rPr lang="en-US" altLang="zh-CN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2</a:t>
              </a:r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3347D2D-8F9E-424F-8379-EE81B97BB648}"/>
                </a:ext>
              </a:extLst>
            </p:cNvPr>
            <p:cNvSpPr txBox="1"/>
            <p:nvPr/>
          </p:nvSpPr>
          <p:spPr>
            <a:xfrm>
              <a:off x="3045381" y="1871280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经济环境</a:t>
              </a:r>
              <a:endParaRPr lang="en-US" sz="20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509C4E9-4A75-455E-A51D-C315238BC112}"/>
                </a:ext>
              </a:extLst>
            </p:cNvPr>
            <p:cNvSpPr txBox="1"/>
            <p:nvPr/>
          </p:nvSpPr>
          <p:spPr>
            <a:xfrm>
              <a:off x="2766229" y="2173390"/>
              <a:ext cx="166647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市场研究公司 </a:t>
              </a:r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Grand View Research </a:t>
              </a:r>
              <a:r>
                <a:rPr lang="zh-CN" alt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发布报告预计，到 </a:t>
              </a:r>
              <a:r>
                <a:rPr lang="en-US" altLang="zh-CN" dirty="0">
                  <a:solidFill>
                    <a:srgbClr val="A6A6A6"/>
                  </a:solidFill>
                  <a:latin typeface="Tw Cen MT" panose="020B0602020104020603" pitchFamily="34" charset="0"/>
                </a:rPr>
                <a:t>2028 </a:t>
              </a:r>
              <a:r>
                <a:rPr lang="zh-CN" alt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年，全球 </a:t>
              </a:r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AR </a:t>
              </a:r>
              <a:r>
                <a:rPr lang="zh-CN" alt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市 场规模预计将达到 </a:t>
              </a:r>
              <a:r>
                <a:rPr lang="en-US" altLang="zh-CN" dirty="0">
                  <a:solidFill>
                    <a:srgbClr val="A6A6A6"/>
                  </a:solidFill>
                  <a:latin typeface="Tw Cen MT" panose="020B0602020104020603" pitchFamily="34" charset="0"/>
                </a:rPr>
                <a:t>3401.6 </a:t>
              </a:r>
              <a:r>
                <a:rPr lang="zh-CN" alt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亿美元，在 </a:t>
              </a:r>
              <a:r>
                <a:rPr lang="en-US" altLang="zh-CN" dirty="0">
                  <a:solidFill>
                    <a:srgbClr val="A6A6A6"/>
                  </a:solidFill>
                  <a:latin typeface="Tw Cen MT" panose="020B0602020104020603" pitchFamily="34" charset="0"/>
                </a:rPr>
                <a:t>2021 </a:t>
              </a:r>
              <a:r>
                <a:rPr lang="zh-CN" alt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年至 </a:t>
              </a:r>
              <a:r>
                <a:rPr lang="en-US" altLang="zh-CN" dirty="0">
                  <a:solidFill>
                    <a:srgbClr val="A6A6A6"/>
                  </a:solidFill>
                  <a:latin typeface="Tw Cen MT" panose="020B0602020104020603" pitchFamily="34" charset="0"/>
                </a:rPr>
                <a:t>2028 </a:t>
              </a:r>
              <a:r>
                <a:rPr lang="zh-CN" alt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年的复合年增长率将达到 </a:t>
              </a:r>
              <a:r>
                <a:rPr lang="en-US" altLang="zh-CN" dirty="0">
                  <a:solidFill>
                    <a:srgbClr val="A6A6A6"/>
                  </a:solidFill>
                  <a:latin typeface="Tw Cen MT" panose="020B0602020104020603" pitchFamily="34" charset="0"/>
                </a:rPr>
                <a:t>43.8%</a:t>
              </a:r>
              <a:r>
                <a:rPr lang="zh-CN" alt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。 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48E0E04-F6AD-4204-A734-B8A0EC1E885D}"/>
              </a:ext>
            </a:extLst>
          </p:cNvPr>
          <p:cNvGrpSpPr/>
          <p:nvPr/>
        </p:nvGrpSpPr>
        <p:grpSpPr>
          <a:xfrm>
            <a:off x="9840160" y="5170123"/>
            <a:ext cx="2351839" cy="1544457"/>
            <a:chOff x="9146175" y="5273815"/>
            <a:chExt cx="2351839" cy="154445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DD90853-2F30-480A-A4BC-AF61CA243D4E}"/>
                </a:ext>
              </a:extLst>
            </p:cNvPr>
            <p:cNvSpPr txBox="1"/>
            <p:nvPr/>
          </p:nvSpPr>
          <p:spPr>
            <a:xfrm>
              <a:off x="9146176" y="527381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Tw Cen MT" panose="020B0602020104020603" pitchFamily="34" charset="0"/>
                </a:rPr>
                <a:t>0</a:t>
              </a:r>
              <a:r>
                <a:rPr lang="en-US" altLang="zh-CN" sz="2400" dirty="0">
                  <a:solidFill>
                    <a:srgbClr val="00B0F0"/>
                  </a:solidFill>
                  <a:latin typeface="Tw Cen MT" panose="020B0602020104020603" pitchFamily="34" charset="0"/>
                </a:rPr>
                <a:t>4</a:t>
              </a:r>
              <a:endParaRPr lang="en-US" sz="2400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3DF5F7D-8517-4858-B26A-117AEF6AD00D}"/>
                </a:ext>
              </a:extLst>
            </p:cNvPr>
            <p:cNvSpPr txBox="1"/>
            <p:nvPr/>
          </p:nvSpPr>
          <p:spPr>
            <a:xfrm>
              <a:off x="9152127" y="5593585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B0F0"/>
                  </a:solidFill>
                  <a:latin typeface="Tw Cen MT" panose="020B0602020104020603" pitchFamily="34" charset="0"/>
                </a:rPr>
                <a:t>技术环境</a:t>
              </a:r>
              <a:endParaRPr lang="en-US" sz="2000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7A15540-6995-437A-A59D-F899A6BCCE03}"/>
                </a:ext>
              </a:extLst>
            </p:cNvPr>
            <p:cNvSpPr txBox="1"/>
            <p:nvPr/>
          </p:nvSpPr>
          <p:spPr>
            <a:xfrm>
              <a:off x="9146175" y="5894942"/>
              <a:ext cx="23518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随着随身电子产品运算能力的提升，增强现实的用途越来越广。 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B33EF84-99D9-4E3D-98A7-243B4B204E8F}"/>
              </a:ext>
            </a:extLst>
          </p:cNvPr>
          <p:cNvGrpSpPr/>
          <p:nvPr/>
        </p:nvGrpSpPr>
        <p:grpSpPr>
          <a:xfrm>
            <a:off x="7840984" y="1889978"/>
            <a:ext cx="4351016" cy="3760448"/>
            <a:chOff x="7840984" y="1889978"/>
            <a:chExt cx="1666472" cy="37604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E41AE78-9E30-4CD4-9440-DE30C5519E6F}"/>
                </a:ext>
              </a:extLst>
            </p:cNvPr>
            <p:cNvSpPr txBox="1"/>
            <p:nvPr/>
          </p:nvSpPr>
          <p:spPr>
            <a:xfrm>
              <a:off x="7840984" y="1889978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0</a:t>
              </a:r>
              <a:r>
                <a:rPr lang="en-US" altLang="zh-CN" sz="24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3</a:t>
              </a:r>
              <a:endParaRPr lang="en-US" sz="2400" dirty="0">
                <a:solidFill>
                  <a:srgbClr val="38572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BF60901-7459-4FFF-BFAB-332F5872E18A}"/>
                </a:ext>
              </a:extLst>
            </p:cNvPr>
            <p:cNvSpPr txBox="1"/>
            <p:nvPr/>
          </p:nvSpPr>
          <p:spPr>
            <a:xfrm>
              <a:off x="7846935" y="2209748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社会环境</a:t>
              </a:r>
              <a:endParaRPr lang="en-US" sz="2000" dirty="0">
                <a:solidFill>
                  <a:srgbClr val="38572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989F52C-1D2B-46E2-A985-77707A7510FC}"/>
                </a:ext>
              </a:extLst>
            </p:cNvPr>
            <p:cNvSpPr txBox="1"/>
            <p:nvPr/>
          </p:nvSpPr>
          <p:spPr>
            <a:xfrm>
              <a:off x="7840984" y="2511105"/>
              <a:ext cx="1666472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我国人口呈增长趋势，存在人口红利。同时居民可支配收入增加，消费水平 上升。消费模式转变为以互联网为基础的网络消费。</a:t>
              </a:r>
              <a:br>
                <a:rPr lang="zh-CN" alt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</a:br>
              <a:endParaRPr lang="zh-CN" altLang="en-US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908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6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2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8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4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产 品 功 能 概 述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92EF655-09B3-44B0-96AC-28F901114986}"/>
              </a:ext>
            </a:extLst>
          </p:cNvPr>
          <p:cNvGrpSpPr/>
          <p:nvPr/>
        </p:nvGrpSpPr>
        <p:grpSpPr>
          <a:xfrm>
            <a:off x="764723" y="2142394"/>
            <a:ext cx="3197225" cy="929085"/>
            <a:chOff x="764723" y="2142394"/>
            <a:chExt cx="3197225" cy="92908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7992CA-A4D4-4C7A-A95D-4385DF3C0E27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9B2B8A0-1E62-4040-9493-25C915F60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BEF5D4-B286-4C11-8773-787F7CE392CE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探索娱乐功能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90B2D6-E62D-4D61-9DBA-64988586BEE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在真实世界 中搜集这些虚拟模型，从而解锁不同的成就，体会探索搜集的乐趣。 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5C0C215-ACF7-45C5-9DE8-97DDFB401056}"/>
              </a:ext>
            </a:extLst>
          </p:cNvPr>
          <p:cNvGrpSpPr/>
          <p:nvPr/>
        </p:nvGrpSpPr>
        <p:grpSpPr>
          <a:xfrm>
            <a:off x="764723" y="3420415"/>
            <a:ext cx="3197225" cy="929085"/>
            <a:chOff x="764723" y="3420415"/>
            <a:chExt cx="3197225" cy="92908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C00CE6-992C-4495-9B5D-53F702B91415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B30B13-2444-4D78-BE00-D81DD0C03A4D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和谐社交管控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5589AF-B9EF-4BED-8DE1-0E2846804D9E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防止用户的留言被恶意利用，通过人员监控和算法处理双重保障平台社交的和谐性与健康性。 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B78976A-7CF2-4443-B195-5CAA00627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2F3F2F8-33FF-4102-862E-20DAD0C71447}"/>
              </a:ext>
            </a:extLst>
          </p:cNvPr>
          <p:cNvGrpSpPr/>
          <p:nvPr/>
        </p:nvGrpSpPr>
        <p:grpSpPr>
          <a:xfrm>
            <a:off x="764723" y="4698436"/>
            <a:ext cx="3197225" cy="796806"/>
            <a:chOff x="764723" y="4698436"/>
            <a:chExt cx="3197225" cy="7968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F3200F-183A-45CC-B5B7-D8308D13ACF8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AB67DC-CB88-4E99-AD30-CE7DAEB362F9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社会服务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14B4AC9-C9D9-4ECB-83A5-16AAB51319DF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收集用户信息，通过数据算法来优化城市管理。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A11449D-6E14-4A83-AB6C-68833A287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0AC08DE-C855-47D6-9290-C91ED3A860ED}"/>
              </a:ext>
            </a:extLst>
          </p:cNvPr>
          <p:cNvGrpSpPr/>
          <p:nvPr/>
        </p:nvGrpSpPr>
        <p:grpSpPr>
          <a:xfrm>
            <a:off x="4504627" y="3420415"/>
            <a:ext cx="3197225" cy="1113751"/>
            <a:chOff x="4504627" y="3420415"/>
            <a:chExt cx="3197225" cy="111375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98DFD76-A9E6-4659-BD43-E0F5CFD080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A4B6B9-C18C-46F5-ACBE-D1DDEB526AFA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痕迹社交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8B27DD-1608-4F45-9776-BCDFB5432B42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在真实世界的大部分位置留下虚拟的痕 迹，可以是文字的留言、用户创作的二维涂鸦、或者用户已经收集到的三维模型。 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902FE03-8A1B-427E-B590-87E36B700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14792FE-F6D1-4C7D-93CD-487CAB1DD6F5}"/>
              </a:ext>
            </a:extLst>
          </p:cNvPr>
          <p:cNvGrpSpPr/>
          <p:nvPr/>
        </p:nvGrpSpPr>
        <p:grpSpPr>
          <a:xfrm>
            <a:off x="4504627" y="4698436"/>
            <a:ext cx="3197225" cy="796806"/>
            <a:chOff x="4504627" y="4698436"/>
            <a:chExt cx="3197225" cy="79680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71546-F775-43F9-947F-F877FE7485D2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B591FB9-07A5-424D-B916-392A1C93D31A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社交平台交流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A625F4-C2E8-44F3-A499-5522E2AFBE10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内置社区交流，为用户的分享提供完善的平台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36CEFFC-B602-4AA8-81B3-3E2A8477D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BB2B7DC-6D14-4FD9-AC8A-EEF171D0CF99}"/>
              </a:ext>
            </a:extLst>
          </p:cNvPr>
          <p:cNvGrpSpPr/>
          <p:nvPr/>
        </p:nvGrpSpPr>
        <p:grpSpPr>
          <a:xfrm>
            <a:off x="8244531" y="3420415"/>
            <a:ext cx="3197225" cy="796806"/>
            <a:chOff x="8244531" y="3420415"/>
            <a:chExt cx="3197225" cy="796806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030F859-241C-4984-BD10-0347E783F559}"/>
                </a:ext>
              </a:extLst>
            </p:cNvPr>
            <p:cNvSpPr/>
            <p:nvPr/>
          </p:nvSpPr>
          <p:spPr>
            <a:xfrm>
              <a:off x="8244531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894BE3-25B9-424E-A330-7A9131DA37B4}"/>
                </a:ext>
              </a:extLst>
            </p:cNvPr>
            <p:cNvSpPr txBox="1"/>
            <p:nvPr/>
          </p:nvSpPr>
          <p:spPr>
            <a:xfrm>
              <a:off x="8915008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多元化分享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8B35711-A521-4A24-B6EF-FC1F3AD37DA8}"/>
                </a:ext>
              </a:extLst>
            </p:cNvPr>
            <p:cNvSpPr txBox="1"/>
            <p:nvPr/>
          </p:nvSpPr>
          <p:spPr>
            <a:xfrm>
              <a:off x="8915008" y="3703169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支持用户留音，或者留下一段短视频 来表达自己此时此刻的感受。 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548A440-1FF7-4A03-8AAD-0E3CACE7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080" y="3670714"/>
              <a:ext cx="430958" cy="430958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2F6E9D7-0EA4-48A5-8A6E-DB9CA4C69AF6}"/>
              </a:ext>
            </a:extLst>
          </p:cNvPr>
          <p:cNvGrpSpPr/>
          <p:nvPr/>
        </p:nvGrpSpPr>
        <p:grpSpPr>
          <a:xfrm>
            <a:off x="4504627" y="2142394"/>
            <a:ext cx="3197225" cy="1298417"/>
            <a:chOff x="4504627" y="2142394"/>
            <a:chExt cx="3197225" cy="129841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02E03A-C9B9-4D44-8C23-6AF41033A7C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7367A5-7D6B-4AE6-B3B0-603F081EF5BF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用户自定义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E69C04-C485-4D56-AA46-D02C5A0AF07A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系统的数据库中包含了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17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种，接近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700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个三维模型。这些三维模型被划分为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17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个不同的风 格。包括“科幻风格”、“海洋风格”、“中世纪风格”等。 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ED512B6-1D25-4DB4-ACBB-D350235B8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DBB6F54-2711-4DF9-AE2D-7777578C97C2}"/>
              </a:ext>
            </a:extLst>
          </p:cNvPr>
          <p:cNvGrpSpPr/>
          <p:nvPr/>
        </p:nvGrpSpPr>
        <p:grpSpPr>
          <a:xfrm>
            <a:off x="8244531" y="2142394"/>
            <a:ext cx="3197225" cy="1113751"/>
            <a:chOff x="8244531" y="2142394"/>
            <a:chExt cx="3197225" cy="111375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18FCA4A-D09A-4EA9-A52D-4D0E541F97F6}"/>
                </a:ext>
              </a:extLst>
            </p:cNvPr>
            <p:cNvSpPr/>
            <p:nvPr/>
          </p:nvSpPr>
          <p:spPr>
            <a:xfrm>
              <a:off x="8244531" y="2277144"/>
              <a:ext cx="662056" cy="662056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2D0DD2-B5C6-4864-B725-91E7E07A0919}"/>
                </a:ext>
              </a:extLst>
            </p:cNvPr>
            <p:cNvSpPr txBox="1"/>
            <p:nvPr/>
          </p:nvSpPr>
          <p:spPr>
            <a:xfrm>
              <a:off x="8915008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合成系统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8CC66F2-C191-418A-A843-5C3081DB79B0}"/>
                </a:ext>
              </a:extLst>
            </p:cNvPr>
            <p:cNvSpPr txBox="1"/>
            <p:nvPr/>
          </p:nvSpPr>
          <p:spPr>
            <a:xfrm>
              <a:off x="8915008" y="2425148"/>
              <a:ext cx="25267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素材经过不同的搭配和组合，可以合 成任何一个三维模型。这允许了用户自由创造自己喜欢的三维模型，丰富了娱 乐的种类和方式。 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EC5AC07B-F65D-423A-A4E2-08A0E9257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078" y="2392693"/>
              <a:ext cx="430960" cy="430958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89B85BC-23B8-4665-A80A-2BB532080A86}"/>
              </a:ext>
            </a:extLst>
          </p:cNvPr>
          <p:cNvGrpSpPr/>
          <p:nvPr/>
        </p:nvGrpSpPr>
        <p:grpSpPr>
          <a:xfrm>
            <a:off x="8244531" y="4698436"/>
            <a:ext cx="3437395" cy="929085"/>
            <a:chOff x="8244531" y="4698436"/>
            <a:chExt cx="3437395" cy="929085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961EA9C-F6F7-4F11-A24F-390410E6F902}"/>
                </a:ext>
              </a:extLst>
            </p:cNvPr>
            <p:cNvSpPr/>
            <p:nvPr/>
          </p:nvSpPr>
          <p:spPr>
            <a:xfrm>
              <a:off x="8244531" y="4833186"/>
              <a:ext cx="662056" cy="662056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F90278F-9A80-437D-805D-C7982EE57477}"/>
                </a:ext>
              </a:extLst>
            </p:cNvPr>
            <p:cNvSpPr txBox="1"/>
            <p:nvPr/>
          </p:nvSpPr>
          <p:spPr>
            <a:xfrm>
              <a:off x="8915007" y="4698436"/>
              <a:ext cx="2766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发展商业旅游业合作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1001306-D768-4553-BADC-551B4721DEDE}"/>
                </a:ext>
              </a:extLst>
            </p:cNvPr>
            <p:cNvSpPr txBox="1"/>
            <p:nvPr/>
          </p:nvSpPr>
          <p:spPr>
            <a:xfrm>
              <a:off x="8915008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用户完成打卡或者任务就可以获得游 戏内的定置奖励和商家的优惠服务 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CED0B5F-308A-44C4-A9DE-5FD801BE4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116" y="4967369"/>
              <a:ext cx="374884" cy="3748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376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13966</TotalTime>
  <Words>2015</Words>
  <Application>Microsoft Macintosh PowerPoint</Application>
  <PresentationFormat>宽屏</PresentationFormat>
  <Paragraphs>318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Montserrat</vt:lpstr>
      <vt:lpstr>Montserrat ExtraBold</vt:lpstr>
      <vt:lpstr>Arial</vt:lpstr>
      <vt:lpstr>Calibri</vt:lpstr>
      <vt:lpstr>Century Gothic</vt:lpstr>
      <vt:lpstr>Tw Cen MT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1270223769@qq.com</cp:lastModifiedBy>
  <cp:revision>165</cp:revision>
  <dcterms:created xsi:type="dcterms:W3CDTF">2017-10-30T13:02:30Z</dcterms:created>
  <dcterms:modified xsi:type="dcterms:W3CDTF">2021-05-29T02:09:55Z</dcterms:modified>
</cp:coreProperties>
</file>