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" ContentType="audio/x-wav"/>
  <Override PartName="/ppt/media/audio2" ContentType="audio/x-wav"/>
  <Override PartName="/ppt/media/audio3" ContentType="audio/x-wav"/>
  <Override PartName="/ppt/notesSlides/notesSlide1.xml" ContentType="application/vnd.openxmlformats-officedocument.presentationml.notesSlide+xml"/>
  <Override PartName="/ppt/media/audio4" ContentType="audio/x-wav"/>
  <Override PartName="/ppt/media/audio5" ContentType="audio/x-wav"/>
  <Override PartName="/ppt/media/audio6" ContentType="audio/x-wav"/>
  <Override PartName="/ppt/media/audio7" ContentType="audio/x-wav"/>
  <Override PartName="/ppt/media/audio8" ContentType="audio/x-wav"/>
  <Override PartName="/ppt/media/audio9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0" r:id="rId2"/>
    <p:sldId id="405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357" r:id="rId29"/>
    <p:sldId id="362" r:id="rId30"/>
    <p:sldId id="377" r:id="rId31"/>
    <p:sldId id="378" r:id="rId32"/>
    <p:sldId id="361" r:id="rId33"/>
    <p:sldId id="358" r:id="rId34"/>
    <p:sldId id="332" r:id="rId35"/>
  </p:sldIdLst>
  <p:sldSz cx="9144000" cy="6858000" type="screen4x3"/>
  <p:notesSz cx="7315200" cy="9601200"/>
  <p:custShowLst>
    <p:custShow name="constitution 100" id="0">
      <p:sldLst/>
    </p:custShow>
    <p:custShow name="Constitution 200" id="1">
      <p:sldLst/>
    </p:custShow>
    <p:custShow name="Const 300" id="2">
      <p:sldLst/>
    </p:custShow>
    <p:custShow name="cosnt 400" id="3">
      <p:sldLst/>
    </p:custShow>
    <p:custShow name="Const 500" id="4">
      <p:sldLst/>
    </p:custShow>
    <p:custShow name="gov 100" id="5">
      <p:sldLst/>
    </p:custShow>
    <p:custShow name="gov 200" id="6">
      <p:sldLst/>
    </p:custShow>
    <p:custShow name="Gov 300" id="7">
      <p:sldLst/>
    </p:custShow>
    <p:custShow name="gov 400" id="8">
      <p:sldLst/>
    </p:custShow>
    <p:custShow name="gov 500" id="9">
      <p:sldLst/>
    </p:custShow>
    <p:custShow name="Bill 100" id="10">
      <p:sldLst/>
    </p:custShow>
    <p:custShow name="bill 200" id="11">
      <p:sldLst/>
    </p:custShow>
    <p:custShow name="bill 300" id="12">
      <p:sldLst/>
    </p:custShow>
    <p:custShow name="Bill 400" id="13">
      <p:sldLst/>
    </p:custShow>
    <p:custShow name="bill 500" id="14">
      <p:sldLst/>
    </p:custShow>
    <p:custShow name="civil 100" id="15">
      <p:sldLst/>
    </p:custShow>
    <p:custShow name="civil 200" id="16">
      <p:sldLst/>
    </p:custShow>
    <p:custShow name="civil 300" id="17">
      <p:sldLst/>
    </p:custShow>
    <p:custShow name="Civil 400" id="18">
      <p:sldLst/>
    </p:custShow>
    <p:custShow name="civil 500" id="19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FF"/>
    <a:srgbClr val="536BFF"/>
    <a:srgbClr val="4861FF"/>
    <a:srgbClr val="1A3AFF"/>
    <a:srgbClr val="0847F8"/>
    <a:srgbClr val="0000FF"/>
    <a:srgbClr val="C6CE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684" autoAdjust="0"/>
  </p:normalViewPr>
  <p:slideViewPr>
    <p:cSldViewPr>
      <p:cViewPr varScale="1">
        <p:scale>
          <a:sx n="70" d="100"/>
          <a:sy n="70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Flareserif821 BT" pitchFamily="34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Flareserif821 BT" pitchFamily="34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Flareserif821 BT" pitchFamily="34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Flareserif821 BT" pitchFamily="34" charset="0"/>
              </a:defRPr>
            </a:lvl1pPr>
          </a:lstStyle>
          <a:p>
            <a:fld id="{4AD56ED6-434F-48FF-8C6D-46314DD5C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1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3F3C032-6621-4FE4-ACFC-40FC5325B03A}" type="datetimeFigureOut">
              <a:rPr lang="en-US" smtClean="0"/>
              <a:pPr/>
              <a:t>3/4/2019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363E96-4B15-4F3A-9D4F-008B9F293E4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06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3E96-4B15-4F3A-9D4F-008B9F293E42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319088"/>
            <a:ext cx="58721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609600" y="890588"/>
            <a:ext cx="792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pic>
        <p:nvPicPr>
          <p:cNvPr id="1043" name="Picture 19" descr="jeopardy_titl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43688" y="365125"/>
            <a:ext cx="1905000" cy="454025"/>
          </a:xfrm>
          <a:prstGeom prst="rect">
            <a:avLst/>
          </a:prstGeom>
          <a:noFill/>
        </p:spPr>
      </p:pic>
      <p:pic>
        <p:nvPicPr>
          <p:cNvPr id="1055" name="Picture 31" descr="alex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488" y="1023938"/>
            <a:ext cx="2032000" cy="5791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6.xml"/><Relationship Id="rId18" Type="http://schemas.openxmlformats.org/officeDocument/2006/relationships/slide" Target="slide18.xml"/><Relationship Id="rId26" Type="http://schemas.openxmlformats.org/officeDocument/2006/relationships/slide" Target="slide12.xml"/><Relationship Id="rId3" Type="http://schemas.openxmlformats.org/officeDocument/2006/relationships/notesSlide" Target="../notesSlides/notesSlide1.xml"/><Relationship Id="rId21" Type="http://schemas.openxmlformats.org/officeDocument/2006/relationships/slide" Target="slide10.xml"/><Relationship Id="rId7" Type="http://schemas.openxmlformats.org/officeDocument/2006/relationships/slide" Target="slide9.xml"/><Relationship Id="rId12" Type="http://schemas.openxmlformats.org/officeDocument/2006/relationships/slide" Target="slide11.xml"/><Relationship Id="rId17" Type="http://schemas.openxmlformats.org/officeDocument/2006/relationships/slide" Target="slide13.xml"/><Relationship Id="rId25" Type="http://schemas.openxmlformats.org/officeDocument/2006/relationships/slide" Target="slide7.xml"/><Relationship Id="rId33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8.xml"/><Relationship Id="rId20" Type="http://schemas.openxmlformats.org/officeDocument/2006/relationships/slide" Target="slide5.xml"/><Relationship Id="rId29" Type="http://schemas.openxmlformats.org/officeDocument/2006/relationships/slide" Target="slide32.xml"/><Relationship Id="rId1" Type="http://schemas.openxmlformats.org/officeDocument/2006/relationships/audio" Target="../media/audio3"/><Relationship Id="rId6" Type="http://schemas.openxmlformats.org/officeDocument/2006/relationships/audio" Target="../media/audio5"/><Relationship Id="rId11" Type="http://schemas.openxmlformats.org/officeDocument/2006/relationships/slide" Target="slide6.xml"/><Relationship Id="rId24" Type="http://schemas.openxmlformats.org/officeDocument/2006/relationships/slide" Target="slide25.xml"/><Relationship Id="rId32" Type="http://schemas.openxmlformats.org/officeDocument/2006/relationships/slide" Target="slide26.xml"/><Relationship Id="rId5" Type="http://schemas.openxmlformats.org/officeDocument/2006/relationships/slide" Target="slide4.xml"/><Relationship Id="rId15" Type="http://schemas.openxmlformats.org/officeDocument/2006/relationships/slide" Target="slide3.xml"/><Relationship Id="rId23" Type="http://schemas.openxmlformats.org/officeDocument/2006/relationships/slide" Target="slide20.xml"/><Relationship Id="rId28" Type="http://schemas.openxmlformats.org/officeDocument/2006/relationships/slide" Target="slide22.xml"/><Relationship Id="rId10" Type="http://schemas.openxmlformats.org/officeDocument/2006/relationships/slide" Target="slide24.xml"/><Relationship Id="rId19" Type="http://schemas.openxmlformats.org/officeDocument/2006/relationships/slide" Target="slide23.xml"/><Relationship Id="rId31" Type="http://schemas.openxmlformats.org/officeDocument/2006/relationships/image" Target="../media/image6.png"/><Relationship Id="rId4" Type="http://schemas.openxmlformats.org/officeDocument/2006/relationships/audio" Target="../media/audio4"/><Relationship Id="rId9" Type="http://schemas.openxmlformats.org/officeDocument/2006/relationships/slide" Target="slide19.xml"/><Relationship Id="rId14" Type="http://schemas.openxmlformats.org/officeDocument/2006/relationships/slide" Target="slide21.xml"/><Relationship Id="rId22" Type="http://schemas.openxmlformats.org/officeDocument/2006/relationships/slide" Target="slide15.xml"/><Relationship Id="rId27" Type="http://schemas.openxmlformats.org/officeDocument/2006/relationships/slide" Target="slide17.xml"/><Relationship Id="rId30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7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8"/><Relationship Id="rId6" Type="http://schemas.openxmlformats.org/officeDocument/2006/relationships/image" Target="../media/image8.png"/><Relationship Id="rId5" Type="http://schemas.openxmlformats.org/officeDocument/2006/relationships/slide" Target="slide34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19088"/>
            <a:ext cx="2360612" cy="685800"/>
          </a:xfrm>
        </p:spPr>
        <p:txBody>
          <a:bodyPr/>
          <a:lstStyle/>
          <a:p>
            <a:r>
              <a:rPr lang="en-US" dirty="0">
                <a:solidFill>
                  <a:srgbClr val="1A3AFF"/>
                </a:solidFill>
              </a:rPr>
              <a:t>Jeopardy Opening</a:t>
            </a:r>
          </a:p>
        </p:txBody>
      </p:sp>
      <p:pic>
        <p:nvPicPr>
          <p:cNvPr id="160773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eopardy_music.wa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324600"/>
            <a:ext cx="304800" cy="304800"/>
          </a:xfrm>
          <a:prstGeom prst="rect">
            <a:avLst/>
          </a:prstGeom>
          <a:noFill/>
        </p:spPr>
      </p:pic>
      <p:pic>
        <p:nvPicPr>
          <p:cNvPr id="160774" name="Picture 6" descr="jeopardy_tit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286000"/>
            <a:ext cx="7429500" cy="1771650"/>
          </a:xfrm>
          <a:prstGeom prst="rect">
            <a:avLst/>
          </a:prstGeom>
          <a:noFill/>
        </p:spPr>
      </p:pic>
      <p:pic>
        <p:nvPicPr>
          <p:cNvPr id="160775" name="Picture 7" descr="star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4800600"/>
            <a:ext cx="962025" cy="504825"/>
          </a:xfrm>
          <a:prstGeom prst="rect">
            <a:avLst/>
          </a:prstGeom>
          <a:noFill/>
        </p:spPr>
      </p:pic>
      <p:pic>
        <p:nvPicPr>
          <p:cNvPr id="160776" name="Picture 8">
            <a:hlinkClick r:id="" action="ppaction://media"/>
          </p:cNvPr>
          <p:cNvPicPr>
            <a:picLocks noRot="1" noChangeAspect="1" noChangeArrowheads="1"/>
          </p:cNvPicPr>
          <p:nvPr>
            <a:wavAudioFile r:embed="rId2" name="this is jeop.wav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6324600"/>
            <a:ext cx="304800" cy="304800"/>
          </a:xfrm>
          <a:prstGeom prst="rect">
            <a:avLst/>
          </a:prstGeom>
          <a:noFill/>
        </p:spPr>
      </p:pic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7805738" y="6542088"/>
            <a:ext cx="1254125" cy="244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tx1"/>
                </a:solidFill>
              </a:rPr>
              <a:t>Robert Lee | UOIT</a:t>
            </a:r>
            <a:endParaRPr lang="en-CA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9" fill="hold"/>
                                        <p:tgtEl>
                                          <p:spTgt spid="1607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49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5213" fill="hold"/>
                                        <p:tgtEl>
                                          <p:spTgt spid="1607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773"/>
                </p:tgtEl>
              </p:cMediaNode>
            </p:audio>
            <p:audio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77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2: $300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276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 is the result of the following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g;</a:t>
            </a:r>
          </a:p>
          <a:p>
            <a:pPr algn="l">
              <a:spcBef>
                <a:spcPts val="0"/>
              </a:spcBef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5=g;</a:t>
            </a:r>
          </a:p>
          <a:p>
            <a:pPr algn="l">
              <a:spcBef>
                <a:spcPts val="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(++g*79);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209800" y="5181600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error message?</a:t>
            </a:r>
          </a:p>
        </p:txBody>
      </p:sp>
      <p:pic>
        <p:nvPicPr>
          <p:cNvPr id="23347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3478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3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3478"/>
                  </p:tgtEl>
                </p:cond>
              </p:nextCondLst>
            </p:seq>
          </p:childTnLst>
        </p:cTn>
      </p:par>
    </p:tnLst>
    <p:bldLst>
      <p:bldP spid="2334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2: $400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42243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True or False? All following code fragments are illegal:</a:t>
            </a:r>
          </a:p>
          <a:p>
            <a:pPr algn="l">
              <a:spcBef>
                <a:spcPts val="0"/>
              </a:spcBef>
            </a:pP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I)  </a:t>
            </a:r>
            <a:r>
              <a:rPr lang="en-CA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answ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= 47.4;</a:t>
            </a:r>
          </a:p>
          <a:p>
            <a:pPr algn="l">
              <a:spcBef>
                <a:spcPts val="0"/>
              </a:spcBef>
            </a:pP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II) double sum = 103;</a:t>
            </a:r>
          </a:p>
          <a:p>
            <a:pPr algn="l">
              <a:spcBef>
                <a:spcPts val="0"/>
              </a:spcBef>
            </a:pP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III) final </a:t>
            </a:r>
            <a:r>
              <a:rPr lang="en-CA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CA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CA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</a:t>
            </a:r>
            <a:r>
              <a:rPr lang="en-CA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=3;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209800" y="5748338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False?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3450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4502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4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502"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2: $500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905500" cy="3429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expressions are legal? 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x = "Hello";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= 9; x += y; </a:t>
            </a:r>
          </a:p>
          <a:p>
            <a:pPr algn="l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x = "Hello";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= 9; if (x == y) {} </a:t>
            </a:r>
          </a:p>
          <a:p>
            <a:pPr algn="l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x = "Hello";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= 9; x = x +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+       </a:t>
            </a:r>
          </a:p>
          <a:p>
            <a:pPr algn="l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x&gt;3); </a:t>
            </a:r>
          </a:p>
          <a:p>
            <a:pPr algn="l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x = "Hello";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= 9; y = y + x; </a:t>
            </a:r>
          </a:p>
          <a:p>
            <a:pPr algn="l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x;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y;</a:t>
            </a:r>
          </a:p>
          <a:p>
            <a:pPr algn="l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if 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x.length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&gt; 0) y =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x.length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algn="l"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133600" y="5410200"/>
            <a:ext cx="56388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I only   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3552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5526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5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26"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3: $100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It’s the value of the following expression</a:t>
            </a:r>
          </a:p>
          <a:p>
            <a:pPr algn="l"/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6 % 3 + 4%10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09800" y="4500349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Four (4)?</a:t>
            </a:r>
          </a:p>
        </p:txBody>
      </p:sp>
      <p:pic>
        <p:nvPicPr>
          <p:cNvPr id="23654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6550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65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550"/>
                  </p:tgtEl>
                </p:cond>
              </p:nextCondLst>
            </p:seq>
          </p:childTnLst>
        </p:cTn>
      </p:par>
    </p:tnLst>
    <p:bldLst>
      <p:bldP spid="2365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3: $200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590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 is an expression that can be used to find out the first digit of the 2-digit number </a:t>
            </a:r>
            <a:r>
              <a:rPr lang="en-US" sz="4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intNum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2216624" y="44958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intNum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/10?</a:t>
            </a:r>
          </a:p>
        </p:txBody>
      </p:sp>
      <p:pic>
        <p:nvPicPr>
          <p:cNvPr id="23757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7574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75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574"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3: $300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248400" cy="2438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It’s a result of</a:t>
            </a:r>
          </a:p>
          <a:p>
            <a:pPr algn="l">
              <a:spcBef>
                <a:spcPct val="50000"/>
              </a:spcBef>
            </a:pP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Math.round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Math.ceil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(-5.3) + </a:t>
            </a: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Math.floor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(-5.3) )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208663" y="44958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-11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3859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8598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85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598"/>
                  </p:tgtEl>
                </p:cond>
              </p:nextCondLst>
            </p:seq>
          </p:childTnLst>
        </p:cTn>
      </p:par>
    </p:tnLst>
    <p:bldLst>
      <p:bldP spid="2385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3: $400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97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expression which displays a random number from the set</a:t>
            </a:r>
          </a:p>
          <a:p>
            <a:pPr algn="l">
              <a:spcBef>
                <a:spcPct val="5000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1,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7}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2209800" y="4800600"/>
            <a:ext cx="5638800" cy="990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(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)(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Math.random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()*4)*2+1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?</a:t>
            </a:r>
          </a:p>
        </p:txBody>
      </p:sp>
      <p:pic>
        <p:nvPicPr>
          <p:cNvPr id="23962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9622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96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622"/>
                  </p:tgtEl>
                </p:cond>
              </p:nextCondLst>
            </p:seq>
          </p:childTnLst>
        </p:cTn>
      </p:par>
    </p:tnLst>
    <p:bldLst>
      <p:bldP spid="2396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3: $500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expression which displays a random number from the set:  </a:t>
            </a:r>
          </a:p>
          <a:p>
            <a:pPr algn="l"/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All the numbers with one decimal place from 0.0 to 5.0 (for example 0.4, 0.8, 3.9, 4.7 and so on) 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133600" y="5017827"/>
            <a:ext cx="5712725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i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)(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Math.random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()*51) /10.0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064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0646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06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646"/>
                  </p:tgtEl>
                </p:cond>
              </p:nextCondLst>
            </p:seq>
          </p:childTnLst>
        </p:cTn>
      </p:par>
    </p:tnLst>
    <p:bldLst>
      <p:bldP spid="2406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4: $100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2209800" y="1523999"/>
            <a:ext cx="5638800" cy="30172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l"/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given code prints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 = " jeopardy  ";</a:t>
            </a:r>
          </a:p>
          <a:p>
            <a:pPr algn="l"/>
            <a:r>
              <a:rPr lang="en-C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s.trim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algn="l"/>
            <a:r>
              <a:rPr lang="en-C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pPr algn="l"/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C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s.substring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(3,5));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2176818" y="4748462"/>
            <a:ext cx="5638800" cy="140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</a:t>
            </a:r>
            <a:r>
              <a:rPr lang="en-C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op</a:t>
            </a:r>
            <a:r>
              <a:rPr lang="en-C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166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1670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1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670"/>
                  </p:tgtEl>
                </p:cond>
              </p:nextCondLst>
            </p:seq>
          </p:childTnLst>
        </p:cTn>
      </p:par>
    </p:tnLst>
    <p:bldLst>
      <p:bldP spid="2416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4: $200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181366" y="1371600"/>
            <a:ext cx="6105525" cy="3657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l"/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given code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</a:t>
            </a:r>
          </a:p>
          <a:p>
            <a:pPr lvl="0" algn="l"/>
            <a:endParaRPr lang="en-CA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/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 = "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Hello!!";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sub;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greet.length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= 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greet.substring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(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/2));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(sub);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2213496" y="5455693"/>
            <a:ext cx="5638800" cy="10975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“Hel”?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269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2694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26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694"/>
                  </p:tgtEl>
                </p:cond>
              </p:nextCondLst>
            </p:seq>
          </p:childTnLst>
        </p:cTn>
      </p:par>
    </p:tnLst>
    <p:bldLst>
      <p:bldP spid="2426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29400"/>
            <a:ext cx="990600" cy="304800"/>
          </a:xfrm>
          <a:noFill/>
        </p:spPr>
        <p:txBody>
          <a:bodyPr/>
          <a:lstStyle/>
          <a:p>
            <a:r>
              <a:rPr lang="en-US" sz="500" dirty="0">
                <a:solidFill>
                  <a:srgbClr val="1A3AFF"/>
                </a:solidFill>
              </a:rPr>
              <a:t>Game Board</a:t>
            </a:r>
          </a:p>
        </p:txBody>
      </p:sp>
      <p:sp>
        <p:nvSpPr>
          <p:cNvPr id="251912" name="AutoShape 8">
            <a:hlinkClick r:id="rId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200</a:t>
            </a:r>
          </a:p>
        </p:txBody>
      </p:sp>
      <p:sp>
        <p:nvSpPr>
          <p:cNvPr id="251913" name="AutoShape 9">
            <a:hlinkClick r:id="rId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200</a:t>
            </a:r>
          </a:p>
        </p:txBody>
      </p:sp>
      <p:sp>
        <p:nvSpPr>
          <p:cNvPr id="251914" name="AutoShape 10">
            <a:hlinkClick r:id="rId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200</a:t>
            </a:r>
          </a:p>
        </p:txBody>
      </p:sp>
      <p:sp>
        <p:nvSpPr>
          <p:cNvPr id="251915" name="AutoShape 11">
            <a:hlinkClick r:id="rId9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200</a:t>
            </a:r>
          </a:p>
        </p:txBody>
      </p:sp>
      <p:sp>
        <p:nvSpPr>
          <p:cNvPr id="251916" name="AutoShape 12">
            <a:hlinkClick r:id="rId10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200</a:t>
            </a:r>
          </a:p>
        </p:txBody>
      </p:sp>
      <p:sp>
        <p:nvSpPr>
          <p:cNvPr id="251917" name="AutoShape 13">
            <a:hlinkClick r:id="rId11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400</a:t>
            </a:r>
          </a:p>
        </p:txBody>
      </p:sp>
      <p:sp>
        <p:nvSpPr>
          <p:cNvPr id="251918" name="AutoShape 14">
            <a:hlinkClick r:id="rId1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400</a:t>
            </a:r>
          </a:p>
        </p:txBody>
      </p:sp>
      <p:sp>
        <p:nvSpPr>
          <p:cNvPr id="251919" name="AutoShape 15">
            <a:hlinkClick r:id="rId1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400</a:t>
            </a:r>
          </a:p>
        </p:txBody>
      </p:sp>
      <p:sp>
        <p:nvSpPr>
          <p:cNvPr id="251920" name="AutoShape 16">
            <a:hlinkClick r:id="rId14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400</a:t>
            </a:r>
          </a:p>
        </p:txBody>
      </p:sp>
      <p:sp>
        <p:nvSpPr>
          <p:cNvPr id="251922" name="AutoShape 18">
            <a:hlinkClick r:id="rId1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10</a:t>
            </a:r>
            <a:r>
              <a:rPr lang="en-US" sz="8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51923" name="AutoShape 19">
            <a:hlinkClick r:id="rId16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10</a:t>
            </a:r>
            <a:r>
              <a:rPr lang="en-US" sz="80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51924" name="AutoShape 20">
            <a:hlinkClick r:id="rId1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10</a:t>
            </a:r>
            <a:r>
              <a:rPr lang="en-US" sz="80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51925" name="AutoShape 21">
            <a:hlinkClick r:id="rId1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10</a:t>
            </a:r>
            <a:r>
              <a:rPr lang="en-US" sz="8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51926" name="AutoShape 22">
            <a:hlinkClick r:id="rId19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10</a:t>
            </a:r>
            <a:r>
              <a:rPr lang="en-US" sz="80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51927" name="AutoShape 23">
            <a:hlinkClick r:id="rId20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300</a:t>
            </a:r>
          </a:p>
        </p:txBody>
      </p:sp>
      <p:sp>
        <p:nvSpPr>
          <p:cNvPr id="251928" name="AutoShape 24">
            <a:hlinkClick r:id="rId21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300</a:t>
            </a:r>
          </a:p>
        </p:txBody>
      </p:sp>
      <p:sp>
        <p:nvSpPr>
          <p:cNvPr id="251929" name="AutoShape 25">
            <a:hlinkClick r:id="rId2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300</a:t>
            </a:r>
          </a:p>
        </p:txBody>
      </p:sp>
      <p:sp>
        <p:nvSpPr>
          <p:cNvPr id="251930" name="AutoShape 26">
            <a:hlinkClick r:id="rId2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300</a:t>
            </a:r>
          </a:p>
        </p:txBody>
      </p:sp>
      <p:sp>
        <p:nvSpPr>
          <p:cNvPr id="251931" name="AutoShape 27">
            <a:hlinkClick r:id="rId24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300</a:t>
            </a:r>
          </a:p>
        </p:txBody>
      </p:sp>
      <p:sp>
        <p:nvSpPr>
          <p:cNvPr id="251932" name="AutoShape 28">
            <a:hlinkClick r:id="rId2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</p:txBody>
      </p:sp>
      <p:sp>
        <p:nvSpPr>
          <p:cNvPr id="251933" name="AutoShape 29">
            <a:hlinkClick r:id="rId26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</p:txBody>
      </p:sp>
      <p:sp>
        <p:nvSpPr>
          <p:cNvPr id="251934" name="AutoShape 30">
            <a:hlinkClick r:id="rId2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</p:txBody>
      </p:sp>
      <p:sp>
        <p:nvSpPr>
          <p:cNvPr id="251935" name="AutoShape 31">
            <a:hlinkClick r:id="rId2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</p:txBody>
      </p:sp>
      <p:pic>
        <p:nvPicPr>
          <p:cNvPr id="251937" name="Picture 33" descr="final_jeopardy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505200" y="6248400"/>
            <a:ext cx="2152650" cy="390525"/>
          </a:xfrm>
          <a:prstGeom prst="rect">
            <a:avLst/>
          </a:prstGeom>
          <a:noFill/>
        </p:spPr>
      </p:pic>
      <p:pic>
        <p:nvPicPr>
          <p:cNvPr id="251938" name="Picture 34">
            <a:hlinkClick r:id="" action="ppaction://media"/>
          </p:cNvPr>
          <p:cNvPicPr preferRelativeResize="0">
            <a:picLocks noRot="1" noChangeAspect="1" noChangeArrowheads="1"/>
          </p:cNvPicPr>
          <p:nvPr>
            <a:wavAudioFile r:embed="rId1" name="boardfill.wav"/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7200" y="632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07" name="AutoShape 3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81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Output  Input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51908" name="AutoShape 4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0955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Variables and Constants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51909" name="AutoShape 5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810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eaLnBrk="1" hangingPunct="1"/>
            <a:r>
              <a:rPr lang="en-US" sz="1700" b="1" dirty="0" smtClean="0">
                <a:solidFill>
                  <a:schemeClr val="tx1"/>
                </a:solidFill>
              </a:rPr>
              <a:t>Calculations and </a:t>
            </a:r>
            <a:r>
              <a:rPr lang="en-US" sz="1600" b="1" dirty="0">
                <a:solidFill>
                  <a:schemeClr val="tx1"/>
                </a:solidFill>
              </a:rPr>
              <a:t>Math </a:t>
            </a:r>
            <a:r>
              <a:rPr lang="en-US" sz="1600" b="1" dirty="0" smtClean="0">
                <a:solidFill>
                  <a:schemeClr val="tx1"/>
                </a:solidFill>
              </a:rPr>
              <a:t>methods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1910" name="AutoShape 6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5245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Strings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51911" name="AutoShape 7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239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Boolean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AutoShape 16">
            <a:hlinkClick r:id="rId3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4425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400</a:t>
            </a:r>
          </a:p>
        </p:txBody>
      </p:sp>
      <p:sp>
        <p:nvSpPr>
          <p:cNvPr id="35" name="AutoShape 31">
            <a:hlinkClick r:id="rId3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80583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8" fill="hold"/>
                                        <p:tgtEl>
                                          <p:spTgt spid="2519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8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8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3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1938"/>
                </p:tgtEl>
              </p:cMediaNode>
            </p:audio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51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51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51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7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51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7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251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2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251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3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251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51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8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251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8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51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3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251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4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251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4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251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9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51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9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251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4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251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5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251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251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0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51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0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251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5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251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6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251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6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51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1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51912" grpId="0" animBg="1"/>
      <p:bldP spid="251912" grpId="1" animBg="1"/>
      <p:bldP spid="251913" grpId="0" animBg="1"/>
      <p:bldP spid="251913" grpId="1" animBg="1"/>
      <p:bldP spid="251914" grpId="0" animBg="1"/>
      <p:bldP spid="251914" grpId="1" animBg="1"/>
      <p:bldP spid="251915" grpId="0" animBg="1"/>
      <p:bldP spid="251915" grpId="1" animBg="1"/>
      <p:bldP spid="251916" grpId="0" animBg="1"/>
      <p:bldP spid="251916" grpId="1" animBg="1"/>
      <p:bldP spid="251917" grpId="0" animBg="1"/>
      <p:bldP spid="251917" grpId="1" animBg="1"/>
      <p:bldP spid="251918" grpId="0" animBg="1"/>
      <p:bldP spid="251918" grpId="1" animBg="1"/>
      <p:bldP spid="251919" grpId="0" animBg="1"/>
      <p:bldP spid="251919" grpId="1" animBg="1"/>
      <p:bldP spid="251920" grpId="0" animBg="1"/>
      <p:bldP spid="251920" grpId="1" animBg="1"/>
      <p:bldP spid="251922" grpId="0" animBg="1"/>
      <p:bldP spid="251922" grpId="1" animBg="1"/>
      <p:bldP spid="251923" grpId="0" animBg="1"/>
      <p:bldP spid="251923" grpId="1" animBg="1"/>
      <p:bldP spid="251924" grpId="0" animBg="1"/>
      <p:bldP spid="251924" grpId="1" animBg="1"/>
      <p:bldP spid="251925" grpId="0" animBg="1"/>
      <p:bldP spid="251925" grpId="1" animBg="1"/>
      <p:bldP spid="251926" grpId="0" animBg="1"/>
      <p:bldP spid="251926" grpId="1" animBg="1"/>
      <p:bldP spid="251927" grpId="0" animBg="1"/>
      <p:bldP spid="251927" grpId="1" animBg="1"/>
      <p:bldP spid="251928" grpId="0" animBg="1"/>
      <p:bldP spid="251928" grpId="1" animBg="1"/>
      <p:bldP spid="251929" grpId="0" animBg="1"/>
      <p:bldP spid="251929" grpId="1" animBg="1"/>
      <p:bldP spid="251930" grpId="0" animBg="1"/>
      <p:bldP spid="251930" grpId="1" animBg="1"/>
      <p:bldP spid="251931" grpId="0" animBg="1"/>
      <p:bldP spid="251931" grpId="1" animBg="1"/>
      <p:bldP spid="251932" grpId="0" animBg="1"/>
      <p:bldP spid="251932" grpId="1" animBg="1"/>
      <p:bldP spid="251933" grpId="0" animBg="1"/>
      <p:bldP spid="251933" grpId="1" animBg="1"/>
      <p:bldP spid="251934" grpId="0" animBg="1"/>
      <p:bldP spid="251934" grpId="1" animBg="1"/>
      <p:bldP spid="251935" grpId="0" animBg="1"/>
      <p:bldP spid="251935" grpId="1" animBg="1"/>
      <p:bldP spid="251907" grpId="0" animBg="1"/>
      <p:bldP spid="251908" grpId="0" animBg="1"/>
      <p:bldP spid="251909" grpId="0" animBg="1"/>
      <p:bldP spid="251910" grpId="0" animBg="1"/>
      <p:bldP spid="251911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4: $300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514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l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is the value of x if</a:t>
            </a:r>
          </a:p>
          <a:p>
            <a:pPr lvl="0" algn="l"/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"Did Hannah see bees? ";</a:t>
            </a:r>
          </a:p>
          <a:p>
            <a:pPr lvl="0" algn="l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str.substring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(0,4).trim().length();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209800" y="4513997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3?</a:t>
            </a:r>
          </a:p>
        </p:txBody>
      </p:sp>
      <p:pic>
        <p:nvPicPr>
          <p:cNvPr id="24371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3718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718"/>
                  </p:tgtEl>
                </p:cond>
              </p:nextCondLst>
            </p:seq>
          </p:childTnLst>
        </p:cTn>
      </p:par>
    </p:tnLst>
    <p:bldLst>
      <p:bldP spid="2437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4: $400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74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given code prints</a:t>
            </a:r>
            <a:endParaRPr lang="en-CA" sz="2800" dirty="0"/>
          </a:p>
          <a:p>
            <a:pPr algn="l">
              <a:spcBef>
                <a:spcPct val="50000"/>
              </a:spcBef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a = "It is Monday";</a:t>
            </a:r>
          </a:p>
          <a:p>
            <a:pPr algn="l">
              <a:spcBef>
                <a:spcPct val="50000"/>
              </a:spcBef>
            </a:pPr>
            <a:r>
              <a:rPr lang="en-C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  </a:t>
            </a:r>
          </a:p>
          <a:p>
            <a:pPr algn="l">
              <a:spcBef>
                <a:spcPct val="50000"/>
              </a:spcBef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a.substring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a.indexOf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 ")+1) );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5638800" cy="9691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“is Monday”?</a:t>
            </a:r>
          </a:p>
        </p:txBody>
      </p:sp>
      <p:pic>
        <p:nvPicPr>
          <p:cNvPr id="24474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4742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47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742"/>
                  </p:tgtEl>
                </p:cond>
              </p:nextCondLst>
            </p:seq>
          </p:childTnLst>
        </p:cTn>
      </p:par>
    </p:tnLst>
    <p:bldLst>
      <p:bldP spid="2447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4: $500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019800" cy="3810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l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code   String s = "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  <a:b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calls are valid?</a:t>
            </a:r>
          </a:p>
          <a:p>
            <a:pPr algn="l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s.trim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(II)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s.replace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('a', 'A')</a:t>
            </a:r>
            <a:b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(III)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s.substring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b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(IV)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s.toUppercase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(V) </a:t>
            </a:r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s.setCharAt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(1,'A')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193878" y="5613710"/>
            <a:ext cx="59055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I, II, and III?</a:t>
            </a:r>
          </a:p>
        </p:txBody>
      </p:sp>
      <p:pic>
        <p:nvPicPr>
          <p:cNvPr id="24576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5766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57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766"/>
                  </p:tgtEl>
                </p:cond>
              </p:nextCondLst>
            </p:seq>
          </p:childTnLst>
        </p:cTn>
      </p:par>
    </p:tnLst>
    <p:bldLst>
      <p:bldP spid="2457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5: $100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019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will be printed</a:t>
            </a:r>
          </a:p>
          <a:p>
            <a:pPr algn="l">
              <a:spcBef>
                <a:spcPct val="50000"/>
              </a:spcBef>
            </a:pP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(!(3&lt;5));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5638800" cy="1295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false?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678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6790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67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790"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5: $200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438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will be printed</a:t>
            </a:r>
          </a:p>
          <a:p>
            <a:pPr algn="l">
              <a:spcBef>
                <a:spcPct val="50000"/>
              </a:spcBef>
            </a:pP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(true &amp;&amp; !false || false);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638800" cy="1219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true?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781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7814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78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814"/>
                  </p:tgtEl>
                </p:cond>
              </p:nextCondLst>
            </p:seq>
          </p:childTnLst>
        </p:cTn>
      </p:par>
    </p:tnLst>
    <p:bldLst>
      <p:bldP spid="2478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5: $300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477000" cy="2590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will be printed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boolean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a=false;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x=15;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(((-1*x)&gt;0) &amp;&amp; !a );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209800" y="4343400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Which is false?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883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8838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88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838"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5: $400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324600" cy="3429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 this</a:t>
            </a:r>
          </a:p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(x!=0 &amp;&amp; x!=1 &amp;&amp; x!=2)</a:t>
            </a:r>
          </a:p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equivalent to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(!(x==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&amp;&amp;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x==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&amp;&amp;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x==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))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209800" y="5105400"/>
            <a:ext cx="6477000" cy="68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false?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4986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49862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2925" y="2981325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98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862"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5: $500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09799" y="1524000"/>
            <a:ext cx="6105525" cy="3200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correct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(x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!=0 &amp;&amp; x!=1 &amp;&amp; x!=2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 “Error. Please enter 0, 1, or 2”);</a:t>
            </a:r>
          </a:p>
          <a:p>
            <a:pPr algn="l">
              <a:spcBef>
                <a:spcPct val="50000"/>
              </a:spcBef>
            </a:pP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209800" y="5379493"/>
            <a:ext cx="56388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true?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5088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50886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508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886"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>
              <a:latin typeface="Flareserif821 BT" pitchFamily="34" charset="0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How much do you want to wager?</a:t>
            </a:r>
          </a:p>
        </p:txBody>
      </p:sp>
      <p:pic>
        <p:nvPicPr>
          <p:cNvPr id="143372" name="Picture 12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0" y="3505200"/>
            <a:ext cx="1238250" cy="447675"/>
          </a:xfrm>
          <a:prstGeom prst="rect">
            <a:avLst/>
          </a:prstGeom>
          <a:noFill/>
        </p:spPr>
      </p:pic>
      <p:pic>
        <p:nvPicPr>
          <p:cNvPr id="143382" name="Picture 22" descr="daily_dou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</p:spPr>
      </p:pic>
      <p:sp>
        <p:nvSpPr>
          <p:cNvPr id="143384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0" y="6477000"/>
            <a:ext cx="3581400" cy="381000"/>
          </a:xfrm>
          <a:noFill/>
          <a:ln/>
        </p:spPr>
        <p:txBody>
          <a:bodyPr tIns="0" bIns="0" anchor="t"/>
          <a:lstStyle/>
          <a:p>
            <a:r>
              <a:rPr lang="en-US" sz="1300" b="0">
                <a:solidFill>
                  <a:srgbClr val="1A3AFF"/>
                </a:solidFill>
              </a:rPr>
              <a:t>Daily Double 1 Wager</a:t>
            </a:r>
          </a:p>
        </p:txBody>
      </p:sp>
      <p:pic>
        <p:nvPicPr>
          <p:cNvPr id="143388" name="Picture 28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ailydoub.wav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8200" y="228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" fill="hold"/>
                                        <p:tgtEl>
                                          <p:spTgt spid="1433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1433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84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4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388"/>
                </p:tgtEl>
              </p:cMediaNode>
            </p:audio>
          </p:childTnLst>
        </p:cTn>
      </p:par>
    </p:tnLst>
    <p:bldLst>
      <p:bldP spid="1433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Answer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Question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  <a:noFill/>
        </p:spPr>
        <p:txBody>
          <a:bodyPr tIns="0" bIns="0" anchor="t"/>
          <a:lstStyle/>
          <a:p>
            <a:r>
              <a:rPr lang="en-US" sz="2000" b="0">
                <a:solidFill>
                  <a:srgbClr val="1A3AFF"/>
                </a:solidFill>
              </a:rPr>
              <a:t>Daily Double 1 Q &amp; A</a:t>
            </a:r>
            <a:endParaRPr lang="en-US" sz="1700" b="0">
              <a:solidFill>
                <a:srgbClr val="FFFF00"/>
              </a:solidFill>
            </a:endParaRPr>
          </a:p>
        </p:txBody>
      </p:sp>
      <p:pic>
        <p:nvPicPr>
          <p:cNvPr id="151557" name="Picture 5" descr="questionmark_but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</p:spPr>
      </p:pic>
      <p:pic>
        <p:nvPicPr>
          <p:cNvPr id="151559" name="Picture 7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</p:spPr>
      </p:pic>
      <p:pic>
        <p:nvPicPr>
          <p:cNvPr id="151561" name="Picture 9" descr="daily_dou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1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557"/>
                  </p:tgtEl>
                </p:cond>
              </p:nextCondLst>
            </p:seq>
          </p:childTnLst>
        </p:cTn>
      </p:par>
    </p:tnLst>
    <p:bldLst>
      <p:bldP spid="1515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1: $100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7162800" cy="2362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 will be printed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</a:t>
            </a: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Peter Piper ”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</a:t>
            </a: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picked a peck”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</a:t>
            </a: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of pickled peppers”);</a:t>
            </a:r>
          </a:p>
          <a:p>
            <a:pPr algn="l">
              <a:spcBef>
                <a:spcPts val="0"/>
              </a:spcBef>
            </a:pPr>
            <a:endParaRPr lang="en-CA" sz="4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endParaRPr lang="en-US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057400" y="3886200"/>
            <a:ext cx="5638800" cy="228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</a:t>
            </a:r>
          </a:p>
          <a:p>
            <a:pPr algn="l">
              <a:spcBef>
                <a:spcPct val="50000"/>
              </a:spcBef>
            </a:pPr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Peter Piper picked a peck </a:t>
            </a:r>
          </a:p>
          <a:p>
            <a:pPr algn="l">
              <a:spcBef>
                <a:spcPct val="50000"/>
              </a:spcBef>
            </a:pPr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of pickled peppers    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26310" name="Picture 6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26311" name="Picture 7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6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311"/>
                  </p:tgtEl>
                </p:cond>
              </p:nextCondLst>
            </p:seq>
          </p:childTnLst>
        </p:cTn>
      </p:par>
    </p:tnLst>
    <p:bldLst>
      <p:bldP spid="2263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>
              <a:latin typeface="Flareserif821 BT" pitchFamily="34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How much do you want to wager?</a:t>
            </a:r>
          </a:p>
        </p:txBody>
      </p:sp>
      <p:pic>
        <p:nvPicPr>
          <p:cNvPr id="174084" name="Picture 4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0" y="3505200"/>
            <a:ext cx="1238250" cy="447675"/>
          </a:xfrm>
          <a:prstGeom prst="rect">
            <a:avLst/>
          </a:prstGeom>
          <a:noFill/>
        </p:spPr>
      </p:pic>
      <p:sp>
        <p:nvSpPr>
          <p:cNvPr id="1740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6477000"/>
            <a:ext cx="3581400" cy="381000"/>
          </a:xfrm>
          <a:noFill/>
          <a:ln/>
        </p:spPr>
        <p:txBody>
          <a:bodyPr tIns="0" bIns="0" anchor="t"/>
          <a:lstStyle/>
          <a:p>
            <a:r>
              <a:rPr lang="en-US" sz="1300" b="0">
                <a:solidFill>
                  <a:srgbClr val="1A3AFF"/>
                </a:solidFill>
              </a:rPr>
              <a:t>Daily Double 2 Wager</a:t>
            </a:r>
          </a:p>
        </p:txBody>
      </p:sp>
      <p:pic>
        <p:nvPicPr>
          <p:cNvPr id="174088" name="Picture 8" descr="daily_dou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</p:spPr>
      </p:pic>
      <p:pic>
        <p:nvPicPr>
          <p:cNvPr id="174090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ailydoub.wav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8200" y="228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" fill="hold"/>
                                        <p:tgtEl>
                                          <p:spTgt spid="174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1740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84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4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090"/>
                </p:tgtEl>
              </p:cMediaNode>
            </p:audio>
          </p:childTnLst>
        </p:cTn>
      </p:par>
    </p:tnLst>
    <p:bldLst>
      <p:bldP spid="1740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Answer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Question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  <a:noFill/>
        </p:spPr>
        <p:txBody>
          <a:bodyPr tIns="0" bIns="0" anchor="t"/>
          <a:lstStyle/>
          <a:p>
            <a:r>
              <a:rPr lang="en-US" sz="2000" b="0">
                <a:solidFill>
                  <a:srgbClr val="1A3AFF"/>
                </a:solidFill>
              </a:rPr>
              <a:t>Daily Double 2 Q &amp; A</a:t>
            </a:r>
            <a:endParaRPr lang="en-US" sz="1700" b="0">
              <a:solidFill>
                <a:srgbClr val="FFFF00"/>
              </a:solidFill>
            </a:endParaRPr>
          </a:p>
        </p:txBody>
      </p:sp>
      <p:pic>
        <p:nvPicPr>
          <p:cNvPr id="175109" name="Picture 5" descr="questionmark_but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</p:spPr>
      </p:pic>
      <p:pic>
        <p:nvPicPr>
          <p:cNvPr id="175110" name="Picture 6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</p:spPr>
      </p:pic>
      <p:pic>
        <p:nvPicPr>
          <p:cNvPr id="175111" name="Picture 7" descr="daily_dou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5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109"/>
                  </p:tgtEl>
                </p:cond>
              </p:nextCondLst>
            </p:seq>
          </p:childTnLst>
        </p:cTn>
      </p:par>
    </p:tnLst>
    <p:bldLst>
      <p:bldP spid="1751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>
              <a:latin typeface="Flareserif821 BT" pitchFamily="34" charset="0"/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3438525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How much do you want to wager?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4038600" cy="381000"/>
          </a:xfrm>
          <a:noFill/>
        </p:spPr>
        <p:txBody>
          <a:bodyPr tIns="0" bIns="0" anchor="t"/>
          <a:lstStyle/>
          <a:p>
            <a:r>
              <a:rPr lang="en-US" sz="2000" b="0">
                <a:solidFill>
                  <a:srgbClr val="1A3AFF"/>
                </a:solidFill>
              </a:rPr>
              <a:t>Final Jeopardy</a:t>
            </a:r>
            <a:r>
              <a:rPr lang="en-US" sz="1700" b="0">
                <a:solidFill>
                  <a:srgbClr val="1A3AFF"/>
                </a:solidFill>
              </a:rPr>
              <a:t/>
            </a:r>
            <a:br>
              <a:rPr lang="en-US" sz="1700" b="0">
                <a:solidFill>
                  <a:srgbClr val="1A3AFF"/>
                </a:solidFill>
              </a:rPr>
            </a:br>
            <a:r>
              <a:rPr lang="en-US" sz="1700" b="0">
                <a:solidFill>
                  <a:srgbClr val="1A3AFF"/>
                </a:solidFill>
              </a:rPr>
              <a:t>Wager</a:t>
            </a:r>
          </a:p>
        </p:txBody>
      </p:sp>
      <p:pic>
        <p:nvPicPr>
          <p:cNvPr id="149509" name="Picture 5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038725"/>
            <a:ext cx="1238250" cy="447675"/>
          </a:xfrm>
          <a:prstGeom prst="rect">
            <a:avLst/>
          </a:prstGeom>
          <a:noFill/>
        </p:spPr>
      </p:pic>
      <p:pic>
        <p:nvPicPr>
          <p:cNvPr id="149510" name="Picture 6" descr="final_jeopard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6025" y="304800"/>
            <a:ext cx="4295775" cy="695325"/>
          </a:xfrm>
          <a:prstGeom prst="rect">
            <a:avLst/>
          </a:prstGeom>
          <a:noFill/>
        </p:spPr>
      </p:pic>
      <p:pic>
        <p:nvPicPr>
          <p:cNvPr id="149511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MSj03883900000[1].wav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05800" y="304800"/>
            <a:ext cx="304800" cy="304800"/>
          </a:xfrm>
          <a:prstGeom prst="rect">
            <a:avLst/>
          </a:prstGeom>
          <a:noFill/>
        </p:spPr>
      </p:pic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909638" y="1447800"/>
            <a:ext cx="7315200" cy="1311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category is:</a:t>
            </a:r>
            <a:b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 category here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8" fill="hold"/>
                                        <p:tgtEl>
                                          <p:spTgt spid="149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495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511"/>
                </p:tgtEl>
              </p:cMediaNode>
            </p:audio>
          </p:childTnLst>
        </p:cTn>
      </p:par>
    </p:tnLst>
    <p:bldLst>
      <p:bldP spid="149507" grpId="0"/>
      <p:bldP spid="1495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Answer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Question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  <a:noFill/>
        </p:spPr>
        <p:txBody>
          <a:bodyPr tIns="0" bIns="0" anchor="t"/>
          <a:lstStyle/>
          <a:p>
            <a:r>
              <a:rPr lang="en-US" sz="2000" b="0">
                <a:solidFill>
                  <a:srgbClr val="1A3AFF"/>
                </a:solidFill>
              </a:rPr>
              <a:t>Final Jeopardy Q &amp; A</a:t>
            </a:r>
            <a:r>
              <a:rPr lang="en-US" sz="1700" b="0">
                <a:solidFill>
                  <a:srgbClr val="FFFF00"/>
                </a:solidFill>
              </a:rPr>
              <a:t/>
            </a:r>
            <a:br>
              <a:rPr lang="en-US" sz="1700" b="0">
                <a:solidFill>
                  <a:srgbClr val="FFFF00"/>
                </a:solidFill>
              </a:rPr>
            </a:br>
            <a:endParaRPr lang="en-US" sz="1700" b="0">
              <a:solidFill>
                <a:srgbClr val="FFFF00"/>
              </a:solidFill>
            </a:endParaRPr>
          </a:p>
        </p:txBody>
      </p:sp>
      <p:pic>
        <p:nvPicPr>
          <p:cNvPr id="144391" name="Picture 7" descr="questionmark_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</p:spPr>
      </p:pic>
      <p:pic>
        <p:nvPicPr>
          <p:cNvPr id="144392" name="Picture 8" descr="final_jeopard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0" y="304800"/>
            <a:ext cx="4295775" cy="695325"/>
          </a:xfrm>
          <a:prstGeom prst="rect">
            <a:avLst/>
          </a:prstGeom>
          <a:noFill/>
        </p:spPr>
      </p:pic>
      <p:pic>
        <p:nvPicPr>
          <p:cNvPr id="144393" name="Picture 9" descr="arrow_butt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</p:spPr>
      </p:pic>
      <p:pic>
        <p:nvPicPr>
          <p:cNvPr id="144394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eopardy_jingle.wav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05800" y="304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3" fill="hold"/>
                                        <p:tgtEl>
                                          <p:spTgt spid="1443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4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391"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394"/>
                </p:tgtEl>
              </p:cMediaNode>
            </p:audio>
          </p:childTnLst>
        </p:cTn>
      </p:par>
    </p:tnLst>
    <p:bldLst>
      <p:bldP spid="1443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4343400"/>
            <a:ext cx="1905000" cy="685800"/>
          </a:xfrm>
        </p:spPr>
        <p:txBody>
          <a:bodyPr/>
          <a:lstStyle/>
          <a:p>
            <a:r>
              <a:rPr lang="en-US" sz="2200"/>
              <a:t>Game Over</a:t>
            </a:r>
          </a:p>
        </p:txBody>
      </p:sp>
      <p:pic>
        <p:nvPicPr>
          <p:cNvPr id="117764" name="Picture 4" descr="jeopardy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7429500" cy="1771650"/>
          </a:xfrm>
          <a:prstGeom prst="rect">
            <a:avLst/>
          </a:prstGeom>
          <a:noFill/>
        </p:spPr>
      </p:pic>
      <p:pic>
        <p:nvPicPr>
          <p:cNvPr id="117767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applause.WA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81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1177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76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1: $200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 will be printed</a:t>
            </a:r>
          </a:p>
          <a:p>
            <a:pPr algn="l">
              <a:spcBef>
                <a:spcPts val="0"/>
              </a:spcBef>
            </a:pP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(“4+5/2”);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4+5/2?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2733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27334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7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334"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1: $300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 will be printed</a:t>
            </a:r>
          </a:p>
          <a:p>
            <a:pPr algn="l">
              <a:spcBef>
                <a:spcPts val="0"/>
              </a:spcBef>
            </a:pP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(“C:\\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myFile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newFolder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\tom.exe”);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C:\myFile</a:t>
            </a:r>
          </a:p>
          <a:p>
            <a:pPr algn="l">
              <a:spcBef>
                <a:spcPct val="50000"/>
              </a:spcBef>
            </a:pP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ewFolder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        om.exe  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2835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28358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8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358"/>
                  </p:tgtEl>
                </p:cond>
              </p:nextCondLst>
            </p:seq>
          </p:childTnLst>
        </p:cTn>
      </p:par>
    </p:tnLst>
    <p:bldLst>
      <p:bldP spid="2283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1: $400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276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 will be printed</a:t>
            </a:r>
          </a:p>
          <a:p>
            <a:pPr algn="l">
              <a:spcBef>
                <a:spcPct val="5000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=5;</a:t>
            </a:r>
          </a:p>
          <a:p>
            <a:pPr algn="l">
              <a:spcBef>
                <a:spcPct val="50000"/>
              </a:spcBef>
            </a:pPr>
            <a:r>
              <a:rPr lang="en-US" sz="32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-=4;</a:t>
            </a:r>
          </a:p>
          <a:p>
            <a:pPr algn="l">
              <a:spcBef>
                <a:spcPts val="0"/>
              </a:spcBef>
            </a:pPr>
            <a:r>
              <a:rPr lang="en-US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(“x=“ + </a:t>
            </a:r>
            <a:r>
              <a:rPr lang="en-US" sz="32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x++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(“x=“ + </a:t>
            </a:r>
            <a:r>
              <a:rPr lang="en-US" sz="32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endParaRPr lang="en-US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209800" y="5105400"/>
            <a:ext cx="5638800" cy="1371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x=1 x=2?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2938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29382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9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382"/>
                  </p:tgtEl>
                </p:cond>
              </p:nextCondLst>
            </p:seq>
          </p:childTnLst>
        </p:cTn>
      </p:par>
    </p:tnLst>
    <p:bldLst>
      <p:bldP spid="2293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1: $500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7162800" cy="426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 is the result of the following: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Scanner </a:t>
            </a:r>
            <a:r>
              <a:rPr lang="en-US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= new Scanner(System.in);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double price=</a:t>
            </a:r>
            <a:r>
              <a:rPr lang="en-US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sc.nextDouble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String name=</a:t>
            </a:r>
            <a:r>
              <a:rPr lang="en-US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sc.nextLine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(name + “ costs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 + 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</a:t>
            </a: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price);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75.99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“Java text-book”            is entered</a:t>
            </a:r>
            <a:endParaRPr lang="en-US" sz="3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108579" y="5638800"/>
            <a:ext cx="56388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“ costs 75.99”?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3040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0406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0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0406"/>
                  </p:tgtEl>
                </p:cond>
              </p:nextCondLst>
            </p:seq>
          </p:childTnLst>
        </p:cTn>
      </p:par>
    </p:tnLst>
    <p:bldLst>
      <p:bldP spid="2304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2: $100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04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These are legal variable names from the list?</a:t>
            </a:r>
          </a:p>
          <a:p>
            <a:pPr algn="l">
              <a:spcBef>
                <a:spcPct val="50000"/>
              </a:spcBef>
            </a:pP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scooter13      139_scooter    homer-5     </a:t>
            </a:r>
            <a:r>
              <a:rPr lang="en-CA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the;mary</a:t>
            </a: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public   doubled      double        </a:t>
            </a:r>
            <a:r>
              <a:rPr lang="en-CA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en-CA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209800" y="5181600"/>
            <a:ext cx="56388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Which are scooter13 and doubled?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</a:endParaRPr>
          </a:p>
        </p:txBody>
      </p:sp>
      <p:pic>
        <p:nvPicPr>
          <p:cNvPr id="23142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1430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1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430"/>
                  </p:tgtEl>
                </p:cond>
              </p:nextCondLst>
            </p:seq>
          </p:childTnLst>
        </p:cTn>
      </p:par>
    </p:tnLst>
    <p:bldLst>
      <p:bldP spid="2314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2: $200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 is a single line of code that creates variable called x and stores 1.921x10</a:t>
            </a:r>
            <a:r>
              <a:rPr lang="en-CA" sz="40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-16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it.  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209800" y="4191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</a:t>
            </a:r>
          </a:p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 double x = 1.921e-16?</a:t>
            </a:r>
          </a:p>
        </p:txBody>
      </p:sp>
      <p:pic>
        <p:nvPicPr>
          <p:cNvPr id="23245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</p:spPr>
      </p:pic>
      <p:pic>
        <p:nvPicPr>
          <p:cNvPr id="232454" name="Picture 6" descr="questionmark_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2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454"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0C1B7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3232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1A3A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515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0C1B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975</Words>
  <Application>Microsoft Office PowerPoint</Application>
  <PresentationFormat>On-screen Show (4:3)</PresentationFormat>
  <Paragraphs>190</Paragraphs>
  <Slides>34</Slides>
  <Notes>1</Notes>
  <HiddenSlides>0</HiddenSlides>
  <MMClips>8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20</vt:i4>
      </vt:variant>
    </vt:vector>
  </HeadingPairs>
  <TitlesOfParts>
    <vt:vector size="55" baseType="lpstr">
      <vt:lpstr>Default Design</vt:lpstr>
      <vt:lpstr>Jeopardy Opening</vt:lpstr>
      <vt:lpstr>Game Board</vt:lpstr>
      <vt:lpstr>Category 1: $100</vt:lpstr>
      <vt:lpstr>Category 1: $200</vt:lpstr>
      <vt:lpstr>Category 1: $300</vt:lpstr>
      <vt:lpstr>Category 1: $400</vt:lpstr>
      <vt:lpstr>Category 1: $500</vt:lpstr>
      <vt:lpstr>Category 2: $100</vt:lpstr>
      <vt:lpstr>Category 2: $200</vt:lpstr>
      <vt:lpstr>Category 2: $300</vt:lpstr>
      <vt:lpstr>Category 2: $400</vt:lpstr>
      <vt:lpstr>Category 2: $500</vt:lpstr>
      <vt:lpstr>Category 3: $100</vt:lpstr>
      <vt:lpstr>Category 3: $200</vt:lpstr>
      <vt:lpstr>Category 3: $300</vt:lpstr>
      <vt:lpstr>Category 3: $400</vt:lpstr>
      <vt:lpstr>Category 3: $500</vt:lpstr>
      <vt:lpstr>Category 4: $100</vt:lpstr>
      <vt:lpstr>Category 4: $200</vt:lpstr>
      <vt:lpstr>Category 4: $300</vt:lpstr>
      <vt:lpstr>Category 4: $400</vt:lpstr>
      <vt:lpstr>Category 4: $500</vt:lpstr>
      <vt:lpstr>Category 5: $100</vt:lpstr>
      <vt:lpstr>Category 5: $200</vt:lpstr>
      <vt:lpstr>Category 5: $300</vt:lpstr>
      <vt:lpstr>Category 5: $400</vt:lpstr>
      <vt:lpstr>Category 5: $500</vt:lpstr>
      <vt:lpstr>Daily Double 1 Wager</vt:lpstr>
      <vt:lpstr>Daily Double 1 Q &amp; A</vt:lpstr>
      <vt:lpstr>Daily Double 2 Wager</vt:lpstr>
      <vt:lpstr>Daily Double 2 Q &amp; A</vt:lpstr>
      <vt:lpstr>Final Jeopardy Wager</vt:lpstr>
      <vt:lpstr>Final Jeopardy Q &amp; A </vt:lpstr>
      <vt:lpstr>Game Over</vt:lpstr>
      <vt:lpstr>constitution 100</vt:lpstr>
      <vt:lpstr>Constitution 200</vt:lpstr>
      <vt:lpstr>Const 300</vt:lpstr>
      <vt:lpstr>cosnt 400</vt:lpstr>
      <vt:lpstr>Const 500</vt:lpstr>
      <vt:lpstr>gov 100</vt:lpstr>
      <vt:lpstr>gov 200</vt:lpstr>
      <vt:lpstr>Gov 300</vt:lpstr>
      <vt:lpstr>gov 400</vt:lpstr>
      <vt:lpstr>gov 500</vt:lpstr>
      <vt:lpstr>Bill 100</vt:lpstr>
      <vt:lpstr>bill 200</vt:lpstr>
      <vt:lpstr>bill 300</vt:lpstr>
      <vt:lpstr>Bill 400</vt:lpstr>
      <vt:lpstr>bill 500</vt:lpstr>
      <vt:lpstr>civil 100</vt:lpstr>
      <vt:lpstr>civil 200</vt:lpstr>
      <vt:lpstr>civil 300</vt:lpstr>
      <vt:lpstr>Civil 400</vt:lpstr>
      <vt:lpstr>civil 500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Jeopardy</dc:title>
  <dc:creator>David and Ady Brower</dc:creator>
  <cp:lastModifiedBy>Strelkovska, Helen</cp:lastModifiedBy>
  <cp:revision>237</cp:revision>
  <dcterms:created xsi:type="dcterms:W3CDTF">2000-09-15T00:03:29Z</dcterms:created>
  <dcterms:modified xsi:type="dcterms:W3CDTF">2019-03-04T17:19:03Z</dcterms:modified>
</cp:coreProperties>
</file>