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85" r:id="rId2"/>
  </p:sldMasterIdLst>
  <p:notesMasterIdLst>
    <p:notesMasterId r:id="rId25"/>
  </p:notesMasterIdLst>
  <p:handoutMasterIdLst>
    <p:handoutMasterId r:id="rId26"/>
  </p:handoutMasterIdLst>
  <p:sldIdLst>
    <p:sldId id="256" r:id="rId3"/>
    <p:sldId id="310" r:id="rId4"/>
    <p:sldId id="284" r:id="rId5"/>
    <p:sldId id="302" r:id="rId6"/>
    <p:sldId id="303" r:id="rId7"/>
    <p:sldId id="304" r:id="rId8"/>
    <p:sldId id="305" r:id="rId9"/>
    <p:sldId id="306" r:id="rId10"/>
    <p:sldId id="283" r:id="rId11"/>
    <p:sldId id="285" r:id="rId12"/>
    <p:sldId id="288" r:id="rId13"/>
    <p:sldId id="278" r:id="rId14"/>
    <p:sldId id="289" r:id="rId15"/>
    <p:sldId id="307" r:id="rId16"/>
    <p:sldId id="290" r:id="rId17"/>
    <p:sldId id="291" r:id="rId18"/>
    <p:sldId id="292" r:id="rId19"/>
    <p:sldId id="293" r:id="rId20"/>
    <p:sldId id="294" r:id="rId21"/>
    <p:sldId id="295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0" y="2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1/14/15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62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1/14/15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0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1/14/15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8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1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7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1/14/15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1/14/15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1/14/15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DFC9-79B8-4CE8-9B7A-8F83C29A81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460" y="1792902"/>
            <a:ext cx="7332937" cy="419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7799693" y="6505772"/>
            <a:ext cx="1057618" cy="352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5B7C65-03CB-4765-ACC9-ACB2187761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dient_rounded_600pxw_bottomlight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261657" y="3261657"/>
            <a:ext cx="6858000" cy="33468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9916"/>
            <a:ext cx="2057400" cy="5560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9916"/>
            <a:ext cx="6019800" cy="55732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352695" y="6017911"/>
            <a:ext cx="1057618" cy="352228"/>
          </a:xfr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29249" y="3143252"/>
            <a:ext cx="6858001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dient_rounded_600pxw_bottomlight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261657" y="3261657"/>
            <a:ext cx="6858000" cy="33468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9916"/>
            <a:ext cx="1726797" cy="5560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9916"/>
            <a:ext cx="6019800" cy="55732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352695" y="6017911"/>
            <a:ext cx="1057618" cy="352228"/>
          </a:xfr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283200" y="3060700"/>
            <a:ext cx="6921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2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3" y="900716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solidFill>
                  <a:srgbClr val="EF40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837019"/>
            <a:ext cx="8578850" cy="4131983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4308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7E41B819-6633-4615-BB07-C55D005E14AD}" type="datetimeFigureOut">
              <a:rPr lang="en-US" smtClean="0"/>
              <a:pPr/>
              <a:t>1/14/15</a:t>
            </a:fld>
            <a:endParaRPr lang="en-US" dirty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985" y="1923631"/>
            <a:ext cx="7209363" cy="1470025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rgbClr val="EF403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3873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3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F403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8703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31" y="113607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6596"/>
            <a:ext cx="5111750" cy="49795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17850"/>
            <a:ext cx="3008313" cy="3808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804" y="986319"/>
            <a:ext cx="5490884" cy="374125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3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738" y="947090"/>
            <a:ext cx="8498082" cy="6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92902"/>
            <a:ext cx="7332937" cy="419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870391"/>
          </a:xfrm>
          <a:prstGeom prst="rect">
            <a:avLst/>
          </a:prstGeom>
        </p:spPr>
      </p:pic>
      <p:pic>
        <p:nvPicPr>
          <p:cNvPr id="9" name="Picture 8" descr="gradient_rounded_600pxw_bottomlighter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403"/>
            <a:ext cx="9144000" cy="4462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678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 spc="-100">
          <a:solidFill>
            <a:srgbClr val="EF4035"/>
          </a:solidFill>
          <a:latin typeface="Cambria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18"/>
        </a:buBlip>
        <a:defRPr sz="2400" b="0" i="0" kern="1200" spc="-80">
          <a:solidFill>
            <a:schemeClr val="bg2">
              <a:lumMod val="10000"/>
            </a:schemeClr>
          </a:solidFill>
          <a:latin typeface="+mn-lt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18"/>
        </a:buBlip>
        <a:defRPr sz="2400" b="0" i="0" kern="1200" spc="-80">
          <a:solidFill>
            <a:schemeClr val="bg2">
              <a:lumMod val="10000"/>
            </a:schemeClr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18"/>
        </a:buBlip>
        <a:defRPr sz="2000" b="0" i="0" kern="1200" spc="-80">
          <a:solidFill>
            <a:schemeClr val="bg2">
              <a:lumMod val="10000"/>
            </a:schemeClr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18"/>
        </a:buBlip>
        <a:defRPr sz="1800" b="0" i="0" kern="1200" spc="-80">
          <a:solidFill>
            <a:schemeClr val="bg2">
              <a:lumMod val="10000"/>
            </a:schemeClr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18"/>
        </a:buBlip>
        <a:defRPr sz="1600" b="0" i="0" kern="1200" spc="-80">
          <a:solidFill>
            <a:schemeClr val="bg2">
              <a:lumMod val="10000"/>
            </a:schemeClr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14.png"/><Relationship Id="rId1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15.png"/><Relationship Id="rId10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sallesolutions.com/lasalleraces" TargetMode="External"/><Relationship Id="rId4" Type="http://schemas.openxmlformats.org/officeDocument/2006/relationships/image" Target="../media/image26.png"/><Relationship Id="rId5" Type="http://schemas.openxmlformats.org/officeDocument/2006/relationships/hyperlink" Target="http://www.imsa.com/" TargetMode="External"/><Relationship Id="rId6" Type="http://schemas.openxmlformats.org/officeDocument/2006/relationships/hyperlink" Target="http://www.world-challenge.com/" TargetMode="External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hyperlink" Target="http://intranet/Sales/Lists/Marketing%20Resource%20Requests/NewForm.aspx?RootFolder=/Sales/Lists/Marketing%20Resource%20Requests&amp;Source=http://intranet/Sales/Lists/Marketing%20Resource%20Requests/general.aspx" TargetMode="External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/Sales/Lists/Marketing%20Resource%20Requests/NewForm.aspx?RootFolder=/Sales/Lists/Marketing%20Resource%20Requests&amp;Source=http://intranet/Sales/Lists/Marketing%20Resource%20Requests/general.aspx" TargetMode="External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/Sales/Lists/Marketing%20Resource%20Requests/NewForm.aspx?RootFolder=/Sales/Lists/Marketing%20Resource%20Requests&amp;Source=http://intranet/Sales/Lists/Marketing%20Resource%20Requests/general.aspx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\\finserver\sys\marketing\Technical%20&amp;%20Sales%20Documentation\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38.png"/><Relationship Id="rId6" Type="http://schemas.openxmlformats.org/officeDocument/2006/relationships/hyperlink" Target="http://intranet/Pages/Default.aspx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1" Type="http://schemas.microsoft.com/office/2007/relationships/media" Target="file:///M:\Silver%20Audit\Gold%20Audit%202012\VoiceMessage.wav" TargetMode="External"/><Relationship Id="rId2" Type="http://schemas.openxmlformats.org/officeDocument/2006/relationships/audio" Target="file:///M:\Silver%20Audit\Gold%20Audit%202012\VoiceMessage.wa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elasalle.com/new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hyperlink" Target="http://www.elasalle.com/recogni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tools.cisco.com/WWChannels/LOCATR/partnerDetail.do?country=US&amp;begeoid=128189&amp;siteid=178019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hyperlink" Target="http://www.elasalle.com/recogni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371600" y="2981939"/>
            <a:ext cx="6400800" cy="447061"/>
          </a:xfrm>
        </p:spPr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05200"/>
            <a:ext cx="45466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Targets, Channels </a:t>
            </a:r>
            <a:r>
              <a:rPr lang="en-US" dirty="0"/>
              <a:t>and Vehicles</a:t>
            </a:r>
          </a:p>
        </p:txBody>
      </p:sp>
      <p:pic>
        <p:nvPicPr>
          <p:cNvPr id="4" name="Picture 2" descr="http://certifiedhosting.com/blog/wp-content/uploads/2013/10/bullseye-300x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22368"/>
            <a:ext cx="1752600" cy="1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914400" y="1792901"/>
            <a:ext cx="8001000" cy="39221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Partners, Existing Customers, Prospects, Your </a:t>
            </a:r>
            <a:r>
              <a:rPr lang="en-US" dirty="0"/>
              <a:t>targets???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Regional </a:t>
            </a:r>
            <a:r>
              <a:rPr lang="en-US" dirty="0" err="1"/>
              <a:t>vs</a:t>
            </a:r>
            <a:r>
              <a:rPr lang="en-US" dirty="0"/>
              <a:t> National push</a:t>
            </a:r>
          </a:p>
          <a:p>
            <a:pPr lvl="0"/>
            <a:r>
              <a:rPr lang="en-US" dirty="0" smtClean="0"/>
              <a:t>Manufacturer co-marketing programs (Cisco, Violin Memory, etc.)</a:t>
            </a:r>
          </a:p>
          <a:p>
            <a:pPr lvl="0"/>
            <a:r>
              <a:rPr lang="en-US" dirty="0" smtClean="0"/>
              <a:t>Vehicles</a:t>
            </a:r>
            <a:endParaRPr lang="en-US" dirty="0"/>
          </a:p>
          <a:p>
            <a:pPr lvl="1"/>
            <a:r>
              <a:rPr lang="en-US" sz="2000" dirty="0"/>
              <a:t>Direct marketing (electronic and direct mail)</a:t>
            </a:r>
          </a:p>
          <a:p>
            <a:pPr lvl="1"/>
            <a:r>
              <a:rPr lang="en-US" sz="2000" dirty="0" smtClean="0"/>
              <a:t>Video (YouTube, direct email, etc.)</a:t>
            </a:r>
            <a:endParaRPr lang="en-US" sz="2000" dirty="0"/>
          </a:p>
          <a:p>
            <a:pPr lvl="1"/>
            <a:r>
              <a:rPr lang="en-US" sz="2000" dirty="0"/>
              <a:t>Websites </a:t>
            </a:r>
            <a:r>
              <a:rPr lang="en-US" sz="2000" dirty="0" smtClean="0"/>
              <a:t>(Industry sites, bloggers, LaSalle </a:t>
            </a:r>
            <a:r>
              <a:rPr lang="en-US" sz="2000" dirty="0"/>
              <a:t>website, </a:t>
            </a:r>
            <a:r>
              <a:rPr lang="en-US" sz="2000" dirty="0" smtClean="0"/>
              <a:t>microsite, </a:t>
            </a:r>
            <a:r>
              <a:rPr lang="en-US" sz="2000" dirty="0"/>
              <a:t>etc.)</a:t>
            </a:r>
          </a:p>
          <a:p>
            <a:pPr lvl="1"/>
            <a:r>
              <a:rPr lang="en-US" sz="2000" dirty="0" smtClean="0"/>
              <a:t>Events </a:t>
            </a:r>
            <a:r>
              <a:rPr lang="en-US" sz="2000" dirty="0"/>
              <a:t>(tradeshows, conferences, seminars, </a:t>
            </a:r>
            <a:r>
              <a:rPr lang="en-US" sz="2000" dirty="0" smtClean="0"/>
              <a:t>sponsorships, etc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 smtClean="0"/>
              <a:t>Social Media (LinkedIn, YouTube, facebook, etc.)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94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80" y="698160"/>
            <a:ext cx="4663440" cy="151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" y="1981200"/>
            <a:ext cx="4970145" cy="25920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b="1" dirty="0" smtClean="0"/>
              <a:t>Awareness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200" dirty="0" smtClean="0"/>
              <a:t>PR</a:t>
            </a:r>
            <a:endParaRPr lang="en-US" sz="2200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200" dirty="0" smtClean="0"/>
              <a:t>Emails/Newsletters</a:t>
            </a:r>
            <a:endParaRPr lang="en-US" sz="2200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200" dirty="0" smtClean="0"/>
              <a:t>Events / Sponsorships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200" dirty="0" smtClean="0"/>
              <a:t>Survey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800" dirty="0" smtClean="0"/>
              <a:t> </a:t>
            </a:r>
            <a:endParaRPr lang="en-US" sz="800" b="1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b="1" dirty="0" smtClean="0"/>
              <a:t>Lead </a:t>
            </a:r>
            <a:r>
              <a:rPr lang="en-US" b="1" dirty="0"/>
              <a:t>Generation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200" dirty="0"/>
              <a:t>Emails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200" dirty="0" smtClean="0"/>
              <a:t>Events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5125" y="5638800"/>
            <a:ext cx="56464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Demand 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Better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Better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Information. Better Process. Better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Results.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81400" y="2438400"/>
            <a:ext cx="54102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2400" b="0" i="0" kern="1200" spc="-8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24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20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18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16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200" dirty="0" smtClean="0"/>
              <a:t>Racing Program: TRG-AMR Sponsor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200" dirty="0" smtClean="0"/>
              <a:t>Social</a:t>
            </a:r>
            <a:r>
              <a:rPr lang="en-US" sz="2200" dirty="0"/>
              <a:t>: </a:t>
            </a:r>
            <a:endParaRPr lang="en-US" sz="2200" dirty="0" smtClean="0"/>
          </a:p>
          <a:p>
            <a:pPr lvl="2"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/>
              <a:t>LinkedIn/Facebook</a:t>
            </a:r>
            <a:r>
              <a:rPr lang="en-US" sz="1800" dirty="0"/>
              <a:t>/</a:t>
            </a:r>
            <a:r>
              <a:rPr lang="en-US" sz="1800" dirty="0" smtClean="0"/>
              <a:t>Twitter</a:t>
            </a:r>
            <a:r>
              <a:rPr lang="en-US" sz="1800" dirty="0"/>
              <a:t>/</a:t>
            </a:r>
            <a:r>
              <a:rPr lang="en-US" sz="1800" dirty="0" smtClean="0"/>
              <a:t>Google</a:t>
            </a:r>
            <a:r>
              <a:rPr lang="en-US" sz="1800" dirty="0" smtClean="0"/>
              <a:t>+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2200" dirty="0" smtClean="0"/>
              <a:t>Though Leadership: White Papers – Security, Data Center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399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8" y="1594575"/>
            <a:ext cx="2982968" cy="3240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471" y="1042272"/>
            <a:ext cx="3074258" cy="3291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84806" y="1289876"/>
            <a:ext cx="1295400" cy="60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Target: </a:t>
            </a:r>
            <a:br>
              <a:rPr lang="en-US" sz="1400" dirty="0" smtClean="0"/>
            </a:br>
            <a:r>
              <a:rPr lang="en-US" sz="1400" dirty="0" smtClean="0"/>
              <a:t>Cisco Internal 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157000" y="1595375"/>
            <a:ext cx="1111202" cy="60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Target: </a:t>
            </a:r>
            <a:br>
              <a:rPr lang="en-US" sz="1400" dirty="0" smtClean="0"/>
            </a:br>
            <a:r>
              <a:rPr lang="en-US" sz="1400" dirty="0" smtClean="0"/>
              <a:t>Net new list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45" y="3296736"/>
            <a:ext cx="2849880" cy="2723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985777" y="3983247"/>
            <a:ext cx="1295400" cy="350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PR</a:t>
            </a:r>
            <a:endParaRPr lang="en-US" sz="1400" dirty="0"/>
          </a:p>
        </p:txBody>
      </p:sp>
      <p:sp>
        <p:nvSpPr>
          <p:cNvPr id="3" name="AutoShape 2" descr="data:image/jpeg;base64,/9j/4AAQSkZJRgABAQAAAQABAAD/2wCEAAkGBxIHEBQUEhQRFBQUFxcbFxgXFRYTGRQYGBMXFxQWFhMZIDQgGBomHRYVIjUiJTUrMC4uGB8zODMsNygtMCsBCgoKDg0OGhAQGy8iHyQxNyw3NCwrLDY0LywrNzc3LCwwMiwsLCwvNCw4LCwxLDcsNCw0NiwsKzc3LCs0NDA3Lf/AABEIAHcBpwMBIgACEQEDEQH/xAAcAAEAAgMBAQEAAAAAAAAAAAAABwgEBQYDAQL/xABPEAABAwIBBQkIDwYFBQAAAAABAAIDBBEFBgcSITEIEzVBUWFxc7MWIjRUdIGRshQVMjNCU3KSk5ShscPR0hdig7TB0yRSY4KiIyVDZPD/xAAaAQEAAgMBAAAAAAAAAAAAAAAABQYBAwQC/8QAKBEBAAIBAgQHAAMBAAAAAAAAAAECAwQREjEycQUTITNBUYEiQmEU/9oADAMBAAIRAxEAPwCcUREBERAREQEREBERAREQEREBERAREQEREBERAREQEREBERAREQEREBERAREQEREEaZx8tpKOQ0tM7Qc22+yD3QJFwxh4tRFzt121WKi+ed1QdJ7nOJ43EuJ85WblE4vrKknWd/l7Ry16ncOKtKxsreozWyXneRERbXOIiICIiAiIgIiIC9KeofTO0o3vY7la4tPpC80QidksZt8tX4i/2NUu0n2JjkNgXaIuWO5Ta5vx2N9e36orpah1I8PYbOF7HkuCD9hKLgy6LitvX0SmDxDhptf1lZguAXzTHKFX7dHPLK+m2+D/AIr1Eu/nlPpKjEwu4DdfVDO5sfpwVvWReo9TMgIiIC+E2XJ50Mqzkfh75mAGV7mxxXFwHuDjpEczWuPOQBxqreJ45UYs8vnmmlcTe73udbmAvZo5hYBBdFFV/NdnAqcDrIYnyySU0r2sex7i4M03BofGT7kgm5A1EX47EWgQEREBERAREQCbL86Y5QuTzt6sFrerHaMVUN/PKfSUF3NIHjC+qpObGUvxii1n35vHzFW2QEREBERAREQEREBERAREQEREHwuA4wvmmOUKqud+Usxus2+6j4/9CNcdv55T6Sgu4DdfVwOY03wSn+VN2713yCuGP+F1HXS9o5YCz8f8LqOul7RywFYa9MKtk6p7iLKwmhdic8ULdRke1t9trmxdbmFz5lYHBMAp8DjDIY2jVrcQC955XO2n7uSy0Z9RGL43l0abSWz7zvtCuiKxWO5P0+OxlkzGk2714AD2Hla7i6Nh41X3EqM4fNJE7WY3uYTy6LiLjmNrpg1EZfjaWNTpbYNvXeJY6Ii6HKIiICIiAiIgIiINxukvD6byf8V6iJS7ukvD6byf8V6iJV1bE97mn3it6yL1XqaFC+5p94resi9V6mhAREQcbnYyXflZhr4otc0bmyxC9tJzQ4Ftzq1te8C+q9lVSspZKF7o5WPje02c1wLXNPIWnWFderq46JhfK9kbBa7nuDGi5sLuOoayAtRUY7hlTbTqKB9tmlLC63RcoK5Zqsi58pa2GTQcKaGRr5JCCGnQcHb20/CcSLatl7q1S1dJj9FO5scVTSucdTWMmjJOrY1oOvzLKr8Rhw1odNLFE0mwMj2xgmxNgXHWbA6uZBlItR3U0HjlH9PF+pZFFjdLiD9CGop5X2J0WSse6wtc6LTe2selBnosPFMVgwhmnUSxQs5ZHtYCeQX2nmC5Z+dfBmO0fZjb3tqinLfnhmjbnug7VFrsHx6lxsE008MwG3Qe1xb8po1jzrYoOQzt8C1vVjtGKpatpnb4FrerHaMVS0HU5ruGaLrm/wBVbpVFzXcM0XXN/qrdICLl8uMuqXIpkZqN8c6UkNZGGueQB3zyHOADRqG3aem3Ift7w74iu+ZD/cQSuiiymz50FW9rI6ave95DWtbHES5xNgAN81klShC8yNaS0sJAJabEtJGtpLSRccxIQftFz+VGWlDkqP8AFTNa47I23fI7/Y3WBzmw51HOI7oCCM/9CjlkHLJK2H7GhyCZkUIU26CaXDfKEhvGW1AcR0NMYv6Qu7yTzn4dlO4RxyGKZ2yOYBjnHka4EtceYG/Mg7RERARedRO2ma573NYxoJc5xDQ0DaS46gFGmUOe7DsMcWwNlqnC+tg0I7ji3x2s9IBCCT0UGN3QZvroBbynX2S7LJbO/h2PvEbi+mlcbNEwAa48jZQbfOtdBCGePhys+VH2Ea4xdnnj4crPlR9hGuMQWlzF8B0/ypu3eu+XA5i+A6f5U3bvXfIK4Y/4XUddL2jlgLPx/wALqOul7RywFYa9MKtk6p7szB684XURTAX3t7XW5QDrHnFx51YbCcUhxeISQvD2nk2tPI4fBPMVW5rS42GsnYOVbSDBq6nN2QVjDytilafSAubU4K5NpmdpdWk1NsW8RG8J7xnF4cFiMkzw1o2Djcf8rW8ZVeMUrDiM8srhYyPc63JpOJt5r2WZNgtdUG76esceV0Urj6SFqiLLOmwVx77TvJq9TbLtExtAi2Pc/WeK1X0Mn5L73P1nitV9DJ+S38dfty+Xb6lrUX6LC06JB0r2tbXe9rW5breUmReIVYu2mksf8xbH9jyCs2vWvOditLW6Y3aFFvK3I+voRd9NLYbS3Rkt06BK0aVtFuU7sWpavVGwiIsvIiIg3G6S8PpvJ/xXqIlLu6S8PpvJ/wAV6iJV1bE97mn3it6yL1XqaFC+5p94resi9V6mhAREQcLnu4CqumH+ZiVVlanPdwFVdMP8zEqrIOvzScNUXWHs3qXd0eP+2QH/ANpnYTfkoizScNUXWHs3qXt0fwXB5WzsJ0Fcl1mbjKpuR9TNUFum72O9kbeJ0jnx6OkeJosSei3GuTWZhGGS4zPHBC0vklcGtHOeMniAFyTxAFB6Y7jdRlBO6apkdJI7jOxo4mtbsa0cgWvVicCzE0VPGPZUs00pHfaDhGwHkaLaR6Sddtg2Lh86maruTiFTSvfJT3Aka+xfEXGzXaQADmEm2wEEjbfUEa0NZJh8jZIXvjkYbtc0lrmnmIVmcz+X5ywgdHOW+yoANMgAb6w6hKGjUDfUQNV7HVewq+uwzS4scIxilcCQJHiJw5RL3gB5g4tP+1BYTO3wLW9WO0Yqlq2mdvgWt6sdoxVLQdTmu4Zouub/AFVqsoMZhyfppKid2jHG255SdjWtHG4mwHSqq5ruGKLrm/1W/wA82XfdTU7xA69LTuOiQdU0msOk52i5Dea5+FqDkMr8o5sq6uSpm1F2prb3EbB7hjeYfaSTxrURxmUhrQS4kAAC5JOoAAbSvyrD5m82ftM1tbWM/wAQ4XijcPeAR7pw+MI4vgjn2Bm5oc2gyZYKqqaDVvHetOsUzSLED/UINieIahxk+ueDOKckoxBTEGrlbe+oiBmzTIO1x12GzUSeIGRaqobSRve82axpc48gaLk+gKmeUeMyZQVc1TL7qZ5da99EbGMB4w1oa0cwQYVVUvrHufI5z3uN3OcS5zjylx1krbZPZI12UlzS08krRqLhZrAeTfHENvzXX5yOwM5S19PSgkb6+ziNoYAXSEc4a1xVwcNoIsLiZDCxrI4wGta3UAB955+MoKi5QZFYhk43TqqaSNmzT717AeIF7CQD0rn1d2spWVsbo5Gtex7S1zXC4c0ixBCp1lfg/tBX1NONkUrg3jJZe8ZPPolqCa8x2cJ+Mf4GrcXSsbeGQm7pGNHfMceNzRrB4xe+y5l2WQQtLnEBrQSSdQAAuSTxBUwyexV2B1cFQy94ZGu1cYB75vQRcedWJz6ZQHDcJ0Yzrq3NjuDr3stL5COUEAN6HoIjzpZxJcr5nRxOc2jYe8Zs30g++yDaSeIHYLcd1wKLeZF5OPyrrYqZh0dM3e7boRt1vd022cpICDRormZOZM0mTUQjpomMAGt1gXvPK9+1x/8AhZeGVmSFJlXC6OojaXEHRkAAkjPEWv2+bYeNBT+qqX1btKRznus0XcbkhrQ1oueQADzLyWwx/CX4FVTU8nu4XlpPEbHU4cxFj51r0FpcxfAdP8qbt3rvlwOYvgOn+VN2713yCuGP+F1HXS9o5YCz8f8AC6jrpe0csBWGvTCrZOqe7Iw736LrGesFZZVpw736LrGesFZZR2v51SvhnKwqx1Gpzuk/erOKsdRtd0n71nQf2/GPE+Vf1ZsL6vgX1RyVcxktkjHg7nzPAfPI97tI697DnEhrOQ2Os8fQunXCZbZwBgchgga2SVvu3OvoMuLhthrc63OLc+wc7hmdSojkHsiOJ8d9egCxwHKLuIPQfSF1eRmyRxuP/pwYp4Euri8vci48ajdLC0NqWi+oW363wXfvch8x1bOwpp21TGvYQ5rwHNI2EEXB9C9Fope1Lbw6MmOuSvDbkrCi6DL6gGHYjO1os1zg8f72hx/5Fw8y59T1LcVYn7Vq9Jpaaz8CIiy8NxukvD6byf8AFeoiUu7pLw+m8n/FeoiVdWxPe5p94resi9V6mhQvuafeK3rIvVepoQEREHC57uAqrph/mYlVZWpz3cBVXTD/ADMSqsg6/NJw1RdYezepe3R/BcHlbOwnUQ5pOGqLrD2b1Lu6P4Lg8rZ2E6Cuakzc+RNkxi5AJZBKW8xuxtx5nOHnUZqT9zxwu7yaT140FlFzeceITYRXBwuPY8p87WFzT6QF0i5/OFwTXeSz9k5BTxbXJM2r6TyiHtWrVLa5KeH0nlEPatQWfzt8C1vVjtGKpatpnb4FrerHaMVS0HpBM6ndpMcWuF7EGxFxY2I5iV5r2oqR9dIyOJpfJI4Na0ay5xNgApDy/wA1kmSdBBUhxkcNVVb3MbnHvCz93XoEnadE8dgHB4LiTsHqIp2BjnQva8B7Q5pLTexB+/aNosVb/JTKGHKmkjqYT3rxradsbx7pjucH0ix2EKma7rNPlycjqq0hJpZiBK3boH4MrRyjjttF9pAQWBznzmnweuI44HN8z+8P2OKqIrg5dUvtvhNW2Oz9OneWWsQ4hmmyx472HpVPkH7ildAQ5pLXDYQSCNVjrCyPbSf46b6R35rMySoqfEa2CKqe+OGR4a57CAW6QIYbuBAGkW3JGy6nX9guG/H13z4f7SCv3tpP8dN9I781jyyOlJLiXE7STcnpJVif2C4b8fXfPh/tJ+wXDfj6758P9pBXNS3nrqHy0GC6V7upi5w/e3qnvr5dZXY/sFw34+u+fD/aWp3ReFbxS0D230IXPi+dG0s89oSgglTDubKZr6yqkPumQtaOh8l3dmFDykjMNjrcIxTe5HBrKlhjF9Q3zSDo7nnsWjneEFm0REFT88fDlZ8qPsI1xi6bOXiTMWxarljILDJZpGsODGiPSB4wdG/nXMoLS5i+A6f5U3bvXfLgcxfAdP8AKm7d675BXDH/AAuo66XtHLAWfj/hdR10vaOWArDXphVsnVPdkYd79F1jPWCssq04d79F1jPWCsso7X86pXwzlYVY6ja7pP3qzirHUbXdJ+9Z0H9vxjxPlX9WbC+r4F9UclVbsceZKqcnWTLIT9I5YSy8X8Im62T1ysRWGvKFVv1SnjNtKZcLpyTewePM2Z4aPQAF0y5bNjwXB/F7eRdSoLN7lu8rLg9qvaEKZ2hbEf4Uf3uXGLtM7fCP8KP73Li1M6f2q9kBqvet3ERFtc7cbpLw+m8n/FeoiU27oHBKrFK2ndBT1EzRBYmOJ8gB315sS0aios7kcR8Rrvq036VXVsYNBi1RhoIhmmiDrXEcj4722X0TrWV3UV3jlZ9PL+pencjiPiNd9Wm/SncjiPiNd9Wm/Sg8+6iu8crPp5f1J3UV3jlZ9PL+pencjiPiNd9Wm/SncjiPiNd9Wm/SgnrOI8y5J6TiXOMFGSSSSSZICSSdZPOq1qzeXOHzVOS4hZFK+XeKMb21jnPu18OkNAC9xY35LFV+7kcR8Rrvq036UG1zScNUXWHs3qWt0hwbT+Ut7GVRzmuyaraLF6R8tJVxsa86TnwSsa3/AKbhrcW2ClHdAYbPimHwNgilmcKgEtjY6Qgb1ILkNFwLka+dBWtSfueOF3eTSevGuK7kcR8Rrvq036VI2YjAavDcUc+emqYmex5BpSQyRtuXx2Gk4WvqPoQWDXP5wuCa7yWfsnLoFosuoXVOGVrGNc97qeYNa0FznExuAAaNZJ5EFOVtclPD6TyiHtWr17kcR8Rrvq036Vssmcla+GtpXOo6xrWzwkk08oAAlaSSS3UEFiM7fAtb1Y7RiqWrc50aZ9ZhFWyNj5HuYA1rGl7nHfG6g0ayqwdyOI+I131ab9KDPzXcM0XXN/qrZYhRR4jE+KVodHI0tc08bXCxCrFm4yZrqTFqN8lJVsY2Zpc50ErWtGvWXFtgFaVBTzLnJiTJGtkp33LR30bj/wCSNxOg7p1EHnaVz6tNngyL7rKIuibepp7uittePhxecC45wOUqufcjiPiNd9Wm/SglnMPl7pgYdUu5fYznHi2mEn0lvnH+UKPs6eSDska97Q3/AA8xc+A8Wjfvo+lhNujRPGtVFkricDg5tHXtc0gtcKeYFpBuCCG6iDxqxGANGcXC95xSlmjlZYP3yJ8J0wO9nhcQLE67gbDcEWOsKtKSskM8tdgDGxTNbVxNFm6biyRoGwCUA3HygTzr1yszK12FOLqS1XFxWsyVo5HRk2dyXbe/IFHeIYXPhhtPDNEeSSN0frBBO0Of+lI76kqAeMB7HD0m33LErd0Cwe9UTjzvmDf+LWH71BK2GH4JVYnbeKeeW/xcT3j0gILDZps482WtRUxzshj0GMfE1gdfR0i2QuLidLWY9ltq6vOBk53VYfPTi2m5ulETqAkb3zLniBIsTyOKi7MtkLiWA13smeIQxGN7HB726bg6zhZjbkd81vurKc0FIamB1K9zHtLXscWuadRa5ps4EcoIK82uLTcaiNh5FZfOhmrjysJqKYtiqrd9cd5OALDTt7l2zvtfIRsIgDHcla3J4kVNPNEB8It0meaVt2nzFB3eTefCtwuMR1EcdUGiwe5xjkPy3gEO4tdr8pKx8rc9FbjsTooWMpWPFnFji+Qg7QJDbRB5gDzqNWNMhAAJJNgBrJJ2ABdzkhmqxDKJ7S+N1NDxyytLTb9yI2c8+gc4QcIimbPDkK7DocOhoKeeVkTJw4xxvldcujdpyFo2uJceLYQNQsoz7kcR8Rrvq036UFisxfAdP8qbtnrv1wOZCkmocJZHNHLE9ssveyMdG6xcHA6Lhe2td8grhj/hdR10vaOWAs/H/C6jrpe0csBWGvTCrZOqe7Iw736LrGesFZZVooHBs0ZOoB7L83fBWG9vqTxmm+mj/NR+viZmuyU8MmIi27Yqsk3undJ+9WK9vqTxmm+mj/NV0lN3HpP3rOgiY4t2PE5iYrt/qzgRa4Y9SeM0300f5p7fUnjNN9NH+aj+G30lOOv2r7i/hE3WyeuViLKxVwfUTEEEGR5BGsEF5sQViqfryhV79Up1zY8Fwfxe3kXUris3WLU9LhsDZJ4WOG+Xa6RjSLzPIuCb7CF0nt9SeM0300f5qEzVnzLenzKx4LV8qvr8QibO3wj/AAo/vcuLXXZ0aqOrr9KN7Ht3pgu1wcL3dcXC5FS+D269kDqvet3ERFtaFnkRFXVsEREBERAREQEREBERAREQEREBERAREQEREBERATaiIPw2FrdjWjzBftEQEREBERB+WxhmwAdAsv0iICIiAiIgrhj/AIXUddL2jlgLZZTRGCtqWuFiJpfteSD6CCtarBTphVsnXPcREXp4EREBERAREQEREBERARZOG0L8SlbFGLudew6Glx+wFF5tkrX0mWymK943rG6yqIir60CIiAiIgIiICIiAiIgIiICIiAiIgIiICIiAiIgIiICIiAiIgIiICIiAiIgIiIOEzgZDHHHb/T6ImsA9p1CUAWB0uJwGrXqItssojrqKSgeWSN0XDaLg/aDZfUUlostp/hPKER4hgpWPMjnLHREUgihERAREQEREBERAWTh9BJiTwyJuk47BdrftcbIi85LcNZmGzFSL3is/KX83+RPtBeactdO4WAGtsTTtF+Nx4z5hx3Iigr3te3FZZMeOuOvDXk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79" y="3214911"/>
            <a:ext cx="2555122" cy="209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9" y="2536200"/>
            <a:ext cx="2097731" cy="1189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143000" y="4495800"/>
            <a:ext cx="965392" cy="3336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newsletter</a:t>
            </a:r>
            <a:endParaRPr lang="en-US" sz="1400" dirty="0"/>
          </a:p>
        </p:txBody>
      </p:sp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77" y="4917073"/>
            <a:ext cx="1828800" cy="90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819400" y="5638800"/>
            <a:ext cx="606256" cy="3336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Social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609600" y="3810000"/>
            <a:ext cx="827406" cy="3336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Referrals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1676400"/>
            <a:ext cx="1752600" cy="107132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5612" y="2730538"/>
            <a:ext cx="657552" cy="3336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videos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600" y="3657600"/>
            <a:ext cx="3200400" cy="108813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1400" y="2438400"/>
            <a:ext cx="1498600" cy="14986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477000" y="3505200"/>
            <a:ext cx="1295400" cy="3336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Events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0" y="4191000"/>
            <a:ext cx="2408621" cy="1397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3600" y="2286000"/>
            <a:ext cx="16256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5029200"/>
            <a:ext cx="207313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2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8" y="838200"/>
            <a:ext cx="8498082" cy="6742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Lead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910" y="5609713"/>
            <a:ext cx="6096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Demand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Better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Better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Information.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Better Process. Better Results.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  <p:pic>
        <p:nvPicPr>
          <p:cNvPr id="17" name="Picture 2" descr="G:\2013\images\partners\cisco\Gold_Certification\png_presentations\Channel_Gold_360px_72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20383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2758391" cy="2996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990600" y="3642221"/>
            <a:ext cx="804082" cy="592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Direct Emails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1295400"/>
            <a:ext cx="3200400" cy="108813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1524000"/>
            <a:ext cx="1498600" cy="149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2514600"/>
            <a:ext cx="2408621" cy="1397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19800" y="2286000"/>
            <a:ext cx="1032681" cy="3336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Events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559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LaSalle at the 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5" name="Picture 1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819400"/>
            <a:ext cx="2408621" cy="1397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543800" y="2362200"/>
            <a:ext cx="1032681" cy="3336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/>
              <a:t>Events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943600" y="4419600"/>
            <a:ext cx="3187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out more about </a:t>
            </a:r>
            <a:r>
              <a:rPr lang="en-US" dirty="0">
                <a:hlinkClick r:id="rId5"/>
              </a:rPr>
              <a:t>IMSA TUDOR </a:t>
            </a:r>
          </a:p>
          <a:p>
            <a:r>
              <a:rPr lang="en-US" dirty="0"/>
              <a:t>Find out more about </a:t>
            </a:r>
            <a:r>
              <a:rPr lang="en-US" dirty="0">
                <a:hlinkClick r:id="rId6"/>
              </a:rPr>
              <a:t>Pirelli World Challenge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1295400"/>
            <a:ext cx="3200400" cy="1088136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65772"/>
              </p:ext>
            </p:extLst>
          </p:nvPr>
        </p:nvGraphicFramePr>
        <p:xfrm>
          <a:off x="381000" y="1676400"/>
          <a:ext cx="5410202" cy="4292040"/>
        </p:xfrm>
        <a:graphic>
          <a:graphicData uri="http://schemas.openxmlformats.org/drawingml/2006/table">
            <a:tbl>
              <a:tblPr/>
              <a:tblGrid>
                <a:gridCol w="1519229"/>
                <a:gridCol w="1890838"/>
                <a:gridCol w="756044"/>
                <a:gridCol w="1244091"/>
              </a:tblGrid>
              <a:tr h="17240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165B97"/>
                          </a:solidFill>
                          <a:effectLst/>
                          <a:latin typeface="Calibri"/>
                        </a:rPr>
                        <a:t>IMSA TUDOR United SportsCar Cham pionship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EB664F"/>
                          </a:solidFill>
                          <a:effectLst/>
                          <a:latin typeface="Calibri"/>
                        </a:rPr>
                        <a:t>Pirelli World Challenge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165B97"/>
                          </a:solidFill>
                          <a:effectLst/>
                          <a:latin typeface="Calibri"/>
                        </a:rPr>
                        <a:t>January 23-25, 2015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165B97"/>
                          </a:solidFill>
                          <a:effectLst/>
                          <a:latin typeface="Calibri"/>
                        </a:rPr>
                        <a:t>Daytona </a:t>
                      </a:r>
                      <a:r>
                        <a:rPr lang="en-US" sz="1100" b="1" i="0" u="none" strike="noStrike" dirty="0">
                          <a:solidFill>
                            <a:srgbClr val="266BA3"/>
                          </a:solidFill>
                          <a:effectLst/>
                          <a:latin typeface="Calibri"/>
                        </a:rPr>
                        <a:t>Intl. </a:t>
                      </a:r>
                      <a:r>
                        <a:rPr lang="en-US" sz="1100" b="1" i="0" u="none" strike="noStrike" dirty="0">
                          <a:solidFill>
                            <a:srgbClr val="165B97"/>
                          </a:solidFill>
                          <a:effectLst/>
                          <a:latin typeface="Calibri"/>
                        </a:rPr>
                        <a:t>Speedway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1" i="0" u="none" strike="noStrike">
                          <a:solidFill>
                            <a:srgbClr val="165B97"/>
                          </a:solidFill>
                          <a:effectLst/>
                          <a:latin typeface="Calibri"/>
                        </a:rPr>
                        <a:t>24 Hour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Daytona, FL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March 6-8,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Circuit of the Americas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Austin, TX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165B97"/>
                          </a:solidFill>
                          <a:effectLst/>
                          <a:latin typeface="Calibri"/>
                        </a:rPr>
                        <a:t>March 21,2015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165B97"/>
                          </a:solidFill>
                          <a:effectLst/>
                          <a:latin typeface="Calibri"/>
                        </a:rPr>
                        <a:t>Sebring </a:t>
                      </a:r>
                      <a:r>
                        <a:rPr lang="en-US" sz="1100" b="0" i="0" u="none" strike="noStrike">
                          <a:solidFill>
                            <a:srgbClr val="266BA3"/>
                          </a:solidFill>
                          <a:effectLst/>
                          <a:latin typeface="Calibri"/>
                        </a:rPr>
                        <a:t>International  </a:t>
                      </a:r>
                      <a:r>
                        <a:rPr lang="en-US" sz="1100" b="0" i="0" u="none" strike="noStrike">
                          <a:solidFill>
                            <a:srgbClr val="165B97"/>
                          </a:solidFill>
                          <a:effectLst/>
                          <a:latin typeface="Calibri"/>
                        </a:rPr>
                        <a:t>Raceway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165B97"/>
                          </a:solidFill>
                          <a:effectLst/>
                          <a:latin typeface="Calibri"/>
                        </a:rPr>
                        <a:t>12 Hour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Sebring, FL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March 27-29,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St Petersburg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St. Petersburg, FL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April 17-19,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Long Beach Street Circuit 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Long Beach, CA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April 24-26,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Barber Motorsports Park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Leeds, AL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May 3,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Mazda Raceway Laguna Seca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2 Hr 45 min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Laguna, CA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May 15·17,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Canadian Tire Motorsport Park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Bowmanville, ON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May 29-31,2015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Detroit Belle Isle 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Detroit, MI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30-May-15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Detroit Belle Isle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100 min</a:t>
                      </a:r>
                    </a:p>
                  </a:txBody>
                  <a:tcPr marL="11195" marR="11195" marT="111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Detroit, MI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June 26-28,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Road America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Elkhart Lake, WI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June 28,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Watkins Glen International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6 Hours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Watkins, Glen, NY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July 25,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Lime Rock Park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2 Hr 45 min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Lakeville, CT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July 31 - August 2,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Mid-Ohio Sports Car Course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Lexington, OH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August 9,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Road America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2 Hr 45 min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Elkhart Lake, WI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August 21-23,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Miller Motorsports Park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Tooele, UT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23-Aug-15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Virginia Intl. Raceway 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2 Hr 45 min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Alton, VA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August 28-30,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Sonoma Raceway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Sonoma, CA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September  11-13,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Mazda Laguna Seca Raceway 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Laguna, CA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19-Sep-15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Circuit of the Americas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 b="1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2 Hr 4S min</a:t>
                      </a:r>
                    </a:p>
                  </a:txBody>
                  <a:tcPr marL="11195" marR="11195" marT="111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Austin, TX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October 3, 2015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Road Atlanta - Petit Le Mans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10 hours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Atlanta, GA</a:t>
                      </a:r>
                    </a:p>
                  </a:txBody>
                  <a:tcPr marL="11195" marR="11195" marT="1119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91300" y="58928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LaSalleRacing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3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67" y="4337538"/>
            <a:ext cx="1097280" cy="152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42" y="2152032"/>
            <a:ext cx="1543050" cy="107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Marketing Resource Request (MRR)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66786" y="5502275"/>
            <a:ext cx="2133600" cy="365125"/>
          </a:xfrm>
        </p:spPr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 descr="HITcard20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87483">
            <a:off x="5011886" y="2396435"/>
            <a:ext cx="1920240" cy="1969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2058">
            <a:off x="5716515" y="4174148"/>
            <a:ext cx="1295796" cy="124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418" y="3076457"/>
            <a:ext cx="914724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8211">
            <a:off x="949293" y="2256744"/>
            <a:ext cx="2926080" cy="2662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borderlessnetworkscampaignemail_aug201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3567" y="3000257"/>
            <a:ext cx="1188720" cy="190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0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00200"/>
            <a:ext cx="1704711" cy="15240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36" y="1364974"/>
            <a:ext cx="1543050" cy="107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8437">
            <a:off x="7666193" y="4459184"/>
            <a:ext cx="1097280" cy="152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85445"/>
            <a:ext cx="8763000" cy="674236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When to initiate a Marketing Resource Request (MRR)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495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Are you registering LaSalle to </a:t>
            </a:r>
            <a:r>
              <a:rPr lang="en-US" sz="1600" b="1" dirty="0" smtClean="0"/>
              <a:t>sponsor or exhibit at </a:t>
            </a:r>
            <a:br>
              <a:rPr lang="en-US" sz="1600" b="1" dirty="0" smtClean="0"/>
            </a:br>
            <a:r>
              <a:rPr lang="en-US" sz="1600" b="1" dirty="0" smtClean="0"/>
              <a:t>an event or program</a:t>
            </a:r>
            <a:r>
              <a:rPr lang="en-US" sz="1600" dirty="0" smtClean="0"/>
              <a:t>?</a:t>
            </a:r>
          </a:p>
          <a:p>
            <a:pPr lvl="1"/>
            <a:r>
              <a:rPr lang="en-US" sz="1600" dirty="0" smtClean="0"/>
              <a:t>Golf event, charity, conference, lunch, happy hour, etc.</a:t>
            </a:r>
          </a:p>
          <a:p>
            <a:r>
              <a:rPr lang="en-US" sz="1600" dirty="0" smtClean="0"/>
              <a:t>Are you </a:t>
            </a:r>
            <a:r>
              <a:rPr lang="en-US" sz="1600" b="1" dirty="0" smtClean="0"/>
              <a:t>hosting an event or program?</a:t>
            </a:r>
          </a:p>
          <a:p>
            <a:r>
              <a:rPr lang="en-US" sz="1600" dirty="0" smtClean="0"/>
              <a:t>Do you want to </a:t>
            </a:r>
            <a:r>
              <a:rPr lang="en-US" sz="1600" b="1" dirty="0" smtClean="0"/>
              <a:t>order any giveaways or anything branded</a:t>
            </a:r>
            <a:r>
              <a:rPr lang="en-US" sz="1600" dirty="0" smtClean="0"/>
              <a:t>?</a:t>
            </a:r>
          </a:p>
          <a:p>
            <a:r>
              <a:rPr lang="en-US" sz="1600" dirty="0" smtClean="0"/>
              <a:t>Do you need any </a:t>
            </a:r>
            <a:r>
              <a:rPr lang="en-US" sz="1600" b="1" dirty="0" smtClean="0"/>
              <a:t>marketing pieces </a:t>
            </a:r>
            <a:r>
              <a:rPr lang="en-US" sz="1600" dirty="0" smtClean="0"/>
              <a:t>created, printed, etc.?</a:t>
            </a:r>
          </a:p>
          <a:p>
            <a:pPr lvl="1"/>
            <a:r>
              <a:rPr lang="en-US" sz="1600" dirty="0" smtClean="0"/>
              <a:t>thank you notes,  white papers, brochures, emails, etc.</a:t>
            </a:r>
          </a:p>
          <a:p>
            <a:r>
              <a:rPr lang="en-US" sz="1600" dirty="0" smtClean="0"/>
              <a:t>Would you like to start a lead generation </a:t>
            </a:r>
            <a:r>
              <a:rPr lang="en-US" sz="1600" b="1" dirty="0" smtClean="0"/>
              <a:t>email campaign</a:t>
            </a:r>
            <a:r>
              <a:rPr lang="en-US" sz="1600" dirty="0" smtClean="0"/>
              <a:t>? </a:t>
            </a:r>
            <a:br>
              <a:rPr lang="en-US" sz="1600" dirty="0" smtClean="0"/>
            </a:br>
            <a:r>
              <a:rPr lang="en-US" sz="1600" dirty="0" smtClean="0"/>
              <a:t>Or other type of regular communication with leads or </a:t>
            </a:r>
            <a:br>
              <a:rPr lang="en-US" sz="1600" dirty="0" smtClean="0"/>
            </a:br>
            <a:r>
              <a:rPr lang="en-US" sz="1600" dirty="0" smtClean="0"/>
              <a:t>customers?</a:t>
            </a:r>
          </a:p>
          <a:p>
            <a:r>
              <a:rPr lang="en-US" sz="1600" dirty="0" smtClean="0"/>
              <a:t>Do you have an </a:t>
            </a:r>
            <a:r>
              <a:rPr lang="en-US" sz="1600" b="1" dirty="0" smtClean="0"/>
              <a:t>idea(s) </a:t>
            </a:r>
            <a:r>
              <a:rPr lang="en-US" sz="1600" dirty="0" smtClean="0"/>
              <a:t>for a new white paper, video, success story/</a:t>
            </a:r>
            <a:br>
              <a:rPr lang="en-US" sz="1600" dirty="0" smtClean="0"/>
            </a:br>
            <a:r>
              <a:rPr lang="en-US" sz="1600" dirty="0" smtClean="0"/>
              <a:t>case study, marketing piece that is currently not available?</a:t>
            </a:r>
          </a:p>
          <a:p>
            <a:r>
              <a:rPr lang="en-US" sz="1600" dirty="0" smtClean="0"/>
              <a:t>Do you have </a:t>
            </a:r>
            <a:r>
              <a:rPr lang="en-US" sz="1600" b="1" dirty="0" smtClean="0"/>
              <a:t>improvement ideas </a:t>
            </a:r>
            <a:r>
              <a:rPr lang="en-US" sz="1600" dirty="0" smtClean="0"/>
              <a:t>for any existing marketing pieces, </a:t>
            </a:r>
            <a:br>
              <a:rPr lang="en-US" sz="1600" dirty="0" smtClean="0"/>
            </a:br>
            <a:r>
              <a:rPr lang="en-US" sz="1600" dirty="0" smtClean="0"/>
              <a:t>videos, white papers, website, etc.?</a:t>
            </a:r>
          </a:p>
          <a:p>
            <a:pPr lvl="1"/>
            <a:endParaRPr lang="en-US" sz="1800" dirty="0" smtClean="0"/>
          </a:p>
          <a:p>
            <a:pPr>
              <a:lnSpc>
                <a:spcPct val="80000"/>
              </a:lnSpc>
            </a:pPr>
            <a:endParaRPr lang="en-US" sz="1800" i="1" dirty="0" smtClean="0"/>
          </a:p>
          <a:p>
            <a:pPr lvl="1">
              <a:lnSpc>
                <a:spcPct val="80000"/>
              </a:lnSpc>
            </a:pPr>
            <a:endParaRPr lang="en-US" sz="1800" i="1" dirty="0" smtClean="0"/>
          </a:p>
          <a:p>
            <a:pPr lvl="1">
              <a:lnSpc>
                <a:spcPct val="80000"/>
              </a:lnSpc>
            </a:pPr>
            <a:endParaRPr lang="en-US" sz="1800" i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 descr="HITcard201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87483">
            <a:off x="6706695" y="1596735"/>
            <a:ext cx="1920240" cy="1969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orderlessnetworkscampaignemail_aug201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4085" y="2438400"/>
            <a:ext cx="1188720" cy="190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15" y="3886200"/>
            <a:ext cx="1295796" cy="124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151">
            <a:off x="6837829" y="3609438"/>
            <a:ext cx="914724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4200" y="1981200"/>
            <a:ext cx="206883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36" y="1364974"/>
            <a:ext cx="1543050" cy="107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8437">
            <a:off x="7666193" y="4459184"/>
            <a:ext cx="1097280" cy="152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85445"/>
            <a:ext cx="8763000" cy="6742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Keep in Mind: Marketing Resource Request (MRR)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867400" cy="4191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Initiate the MRR as soon as you decide to submit sponsorship, event information to partner/venue</a:t>
            </a:r>
          </a:p>
          <a:p>
            <a:r>
              <a:rPr lang="en-US" sz="1800" dirty="0"/>
              <a:t>MRRs will be reviewed and clarification may be necessary for the item to be developed/MRR to proceed.</a:t>
            </a:r>
          </a:p>
          <a:p>
            <a:pPr lvl="1"/>
            <a:r>
              <a:rPr lang="en-US" sz="1800" dirty="0"/>
              <a:t>If logos are needed – what is the file type and size necessary?</a:t>
            </a:r>
          </a:p>
          <a:p>
            <a:pPr lvl="1"/>
            <a:r>
              <a:rPr lang="en-US" sz="1800" dirty="0"/>
              <a:t>If sponsorship or event, what is the focus? Do all types of content necessary exist or need to be created?  Doe the giveaway item make sense?</a:t>
            </a:r>
          </a:p>
          <a:p>
            <a:r>
              <a:rPr lang="en-US" sz="1800" dirty="0" smtClean="0"/>
              <a:t>MRRs must be initiated with lead times in mind</a:t>
            </a:r>
          </a:p>
          <a:p>
            <a:pPr lvl="1"/>
            <a:r>
              <a:rPr lang="en-US" sz="1800" dirty="0" smtClean="0"/>
              <a:t>Does content need to be written?</a:t>
            </a:r>
          </a:p>
          <a:p>
            <a:pPr lvl="1"/>
            <a:r>
              <a:rPr lang="en-US" sz="1800" dirty="0" smtClean="0"/>
              <a:t>Does creative need to be developed?</a:t>
            </a:r>
          </a:p>
          <a:p>
            <a:pPr lvl="1"/>
            <a:r>
              <a:rPr lang="en-US" sz="1800" dirty="0" smtClean="0"/>
              <a:t>Will items need to be ordered?</a:t>
            </a:r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 descr="HITcard20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87483">
            <a:off x="6706695" y="1596735"/>
            <a:ext cx="1920240" cy="1969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orderlessnetworkscampaignemail_aug201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4085" y="2438400"/>
            <a:ext cx="1188720" cy="190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15" y="3886200"/>
            <a:ext cx="1295796" cy="124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151">
            <a:off x="6837829" y="3609438"/>
            <a:ext cx="914724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03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85445"/>
            <a:ext cx="5486400" cy="6742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What you will need: MRR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4958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You will need</a:t>
            </a:r>
            <a:r>
              <a:rPr lang="en-US" sz="1800" dirty="0" smtClean="0"/>
              <a:t> the following information:</a:t>
            </a:r>
          </a:p>
          <a:p>
            <a:pPr lvl="1"/>
            <a:r>
              <a:rPr lang="en-US" sz="1600" dirty="0" smtClean="0"/>
              <a:t>What the activity/event will be (type: brochure, </a:t>
            </a:r>
            <a:br>
              <a:rPr lang="en-US" sz="1600" dirty="0" smtClean="0"/>
            </a:br>
            <a:r>
              <a:rPr lang="en-US" sz="1600" dirty="0" smtClean="0"/>
              <a:t>event, campaign, email, survey, etc.)</a:t>
            </a:r>
          </a:p>
          <a:p>
            <a:pPr lvl="1"/>
            <a:r>
              <a:rPr lang="en-US" sz="1600" dirty="0" smtClean="0"/>
              <a:t>Opportunity/benefit (what is the purpose – </a:t>
            </a:r>
            <a:br>
              <a:rPr lang="en-US" sz="1600" dirty="0" smtClean="0"/>
            </a:br>
            <a:r>
              <a:rPr lang="en-US" sz="1600" dirty="0" smtClean="0"/>
              <a:t>awareness, sales, etc.)</a:t>
            </a:r>
          </a:p>
          <a:p>
            <a:pPr lvl="1"/>
            <a:r>
              <a:rPr lang="en-US" sz="1600" dirty="0" smtClean="0"/>
              <a:t>dates (start/end date of activity/event)</a:t>
            </a:r>
          </a:p>
          <a:p>
            <a:pPr lvl="1"/>
            <a:r>
              <a:rPr lang="en-US" sz="1600" dirty="0" smtClean="0"/>
              <a:t>Target audience (who is the target? customers, </a:t>
            </a:r>
            <a:br>
              <a:rPr lang="en-US" sz="1600" dirty="0" smtClean="0"/>
            </a:br>
            <a:r>
              <a:rPr lang="en-US" sz="1600" dirty="0" smtClean="0"/>
              <a:t>prospects, etc.)</a:t>
            </a:r>
          </a:p>
          <a:p>
            <a:pPr lvl="1"/>
            <a:r>
              <a:rPr lang="en-US" sz="1600" dirty="0" smtClean="0"/>
              <a:t>Description with any more specific details (there is opportunity to attach items as well)</a:t>
            </a:r>
          </a:p>
          <a:p>
            <a:pPr lvl="1"/>
            <a:r>
              <a:rPr lang="en-US" sz="1600" dirty="0" smtClean="0"/>
              <a:t>Estimated costs (time/money)</a:t>
            </a:r>
          </a:p>
          <a:p>
            <a:pPr lvl="1"/>
            <a:r>
              <a:rPr lang="en-US" sz="1600" dirty="0" smtClean="0"/>
              <a:t>Success metrics (number of click thrus, emails, meetings, sale, etc.)</a:t>
            </a:r>
          </a:p>
          <a:p>
            <a:pPr lvl="1"/>
            <a:r>
              <a:rPr lang="en-US" sz="1600" dirty="0" smtClean="0"/>
              <a:t>Is it a recurring event? (will it occur on an ongoing basis or again that you know of )</a:t>
            </a:r>
          </a:p>
          <a:p>
            <a:pPr lvl="1"/>
            <a:r>
              <a:rPr lang="en-US" sz="1600" dirty="0" smtClean="0"/>
              <a:t>Priority (nice to do, need)</a:t>
            </a:r>
          </a:p>
          <a:p>
            <a:pPr>
              <a:lnSpc>
                <a:spcPct val="80000"/>
              </a:lnSpc>
              <a:tabLst>
                <a:tab pos="6797675" algn="r"/>
              </a:tabLst>
            </a:pPr>
            <a:r>
              <a:rPr lang="en-US" sz="1400" dirty="0" smtClean="0">
                <a:hlinkClick r:id="rId3"/>
              </a:rPr>
              <a:t>Initiate an MRR via SharePoint/”Intranet” &gt;sales tab&gt;lists&gt;Marketing Resource Request</a:t>
            </a:r>
            <a:endParaRPr lang="en-US" sz="1400" dirty="0" smtClean="0"/>
          </a:p>
          <a:p>
            <a:pPr marL="0" indent="0">
              <a:lnSpc>
                <a:spcPct val="80000"/>
              </a:lnSpc>
              <a:buNone/>
              <a:tabLst>
                <a:tab pos="6797675" algn="r"/>
              </a:tabLst>
            </a:pPr>
            <a:r>
              <a:rPr lang="en-US" sz="1400" dirty="0"/>
              <a:t>Or</a:t>
            </a:r>
          </a:p>
          <a:p>
            <a:pPr>
              <a:lnSpc>
                <a:spcPct val="80000"/>
              </a:lnSpc>
              <a:tabLst>
                <a:tab pos="6797675" algn="r"/>
              </a:tabLst>
            </a:pPr>
            <a:r>
              <a:rPr lang="en-US" sz="1400" dirty="0" smtClean="0"/>
              <a:t>SharePoint/”intranet” – left </a:t>
            </a:r>
          </a:p>
          <a:p>
            <a:pPr marL="0" indent="0">
              <a:lnSpc>
                <a:spcPct val="80000"/>
              </a:lnSpc>
              <a:buNone/>
              <a:tabLst>
                <a:tab pos="6797675" algn="r"/>
              </a:tabLst>
            </a:pPr>
            <a:endParaRPr lang="en-US" sz="1400" dirty="0" smtClean="0"/>
          </a:p>
          <a:p>
            <a:pPr>
              <a:lnSpc>
                <a:spcPct val="80000"/>
              </a:lnSpc>
              <a:tabLst>
                <a:tab pos="6797675" algn="r"/>
              </a:tabLst>
            </a:pPr>
            <a:endParaRPr lang="en-US" sz="1400" dirty="0" smtClean="0"/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i="1" dirty="0" smtClean="0"/>
          </a:p>
          <a:p>
            <a:pPr lvl="1">
              <a:lnSpc>
                <a:spcPct val="80000"/>
              </a:lnSpc>
            </a:pPr>
            <a:endParaRPr lang="en-US" i="1" dirty="0" smtClean="0"/>
          </a:p>
          <a:p>
            <a:pPr lvl="1">
              <a:lnSpc>
                <a:spcPct val="80000"/>
              </a:lnSpc>
            </a:pPr>
            <a:endParaRPr lang="en-US" i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5926056" y="914400"/>
            <a:ext cx="28087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6797675" algn="r"/>
              </a:tabLst>
            </a:pPr>
            <a:r>
              <a:rPr lang="en-US" b="1" dirty="0" smtClean="0">
                <a:latin typeface="Cambria" pitchFamily="18" charset="0"/>
              </a:rPr>
              <a:t>Initiate a new MRR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98032"/>
            <a:ext cx="2926080" cy="2662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8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85445"/>
            <a:ext cx="8763000" cy="6742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What to Expect after submitting a MRR?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077200" cy="2971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You will receive an email response from Marketing/Beth within one business day</a:t>
            </a:r>
          </a:p>
          <a:p>
            <a:pPr lvl="1"/>
            <a:r>
              <a:rPr lang="en-US" sz="1800" dirty="0" smtClean="0"/>
              <a:t>The email will acknowledge your submission</a:t>
            </a:r>
          </a:p>
          <a:p>
            <a:pPr lvl="1"/>
            <a:r>
              <a:rPr lang="en-US" sz="1800" dirty="0" smtClean="0"/>
              <a:t>The email may request a meeting to find out more information</a:t>
            </a:r>
          </a:p>
          <a:p>
            <a:pPr lvl="1"/>
            <a:r>
              <a:rPr lang="en-US" sz="1800" dirty="0" smtClean="0"/>
              <a:t>The email may include specific questions to better understand your needs.</a:t>
            </a:r>
          </a:p>
          <a:p>
            <a:r>
              <a:rPr lang="en-US" sz="2000" dirty="0" smtClean="0"/>
              <a:t>From the MRR and any follow up information a project timeline will be set</a:t>
            </a:r>
          </a:p>
          <a:p>
            <a:r>
              <a:rPr lang="en-US" sz="2000" dirty="0" smtClean="0"/>
              <a:t>The project timeline will be followed </a:t>
            </a:r>
          </a:p>
          <a:p>
            <a:r>
              <a:rPr lang="en-US" sz="2000" dirty="0" smtClean="0"/>
              <a:t>Beginning Q2 2014, at completion, results will be documented</a:t>
            </a:r>
          </a:p>
          <a:p>
            <a:pPr lvl="1"/>
            <a:r>
              <a:rPr lang="en-US" sz="1800" dirty="0" smtClean="0"/>
              <a:t>Success metrics will be reviewed for future improvements </a:t>
            </a:r>
            <a:endParaRPr lang="en-US" i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6086475" y="1524000"/>
            <a:ext cx="28087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6797675" algn="r"/>
              </a:tabLst>
            </a:pPr>
            <a:r>
              <a:rPr lang="en-US" b="1" dirty="0" smtClean="0">
                <a:latin typeface="Cambria" pitchFamily="18" charset="0"/>
              </a:rPr>
              <a:t>Initiate a new MRR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257800"/>
            <a:ext cx="3962400" cy="609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2400" b="0" i="0" kern="1200" spc="-8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24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20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18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16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The MRR process is evolving. If you have questions or improvement ideas, please email Beth.</a:t>
            </a:r>
          </a:p>
        </p:txBody>
      </p:sp>
    </p:spTree>
    <p:extLst>
      <p:ext uri="{BB962C8B-B14F-4D97-AF65-F5344CB8AC3E}">
        <p14:creationId xmlns:p14="http://schemas.microsoft.com/office/powerpoint/2010/main" val="257514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914400" y="1792901"/>
            <a:ext cx="7332937" cy="34649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LaSalle Solutions</a:t>
            </a:r>
          </a:p>
          <a:p>
            <a:pPr lvl="1"/>
            <a:r>
              <a:rPr lang="en-US" dirty="0"/>
              <a:t>LaSalle Solutions is a leader in lifecycle asset management,  providing best-in-class processes and tools to help customers acquire and track and manage their technology assets and associated maintenance contracts</a:t>
            </a:r>
            <a:endParaRPr lang="en-US" dirty="0" smtClean="0"/>
          </a:p>
          <a:p>
            <a:r>
              <a:rPr lang="en-US" dirty="0" smtClean="0"/>
              <a:t>LAMP</a:t>
            </a:r>
            <a:endParaRPr lang="en-US" dirty="0"/>
          </a:p>
          <a:p>
            <a:pPr lvl="1"/>
            <a:r>
              <a:rPr lang="en-US" dirty="0" smtClean="0"/>
              <a:t>The industry benchmark in helping users manage information, processes and reporting around IT assets, lease financing and maintenance contracts to enable optimized efficiencies and successful </a:t>
            </a:r>
            <a:r>
              <a:rPr lang="en-US" dirty="0"/>
              <a:t>sustainable </a:t>
            </a:r>
            <a:r>
              <a:rPr lang="en-US" dirty="0" smtClean="0"/>
              <a:t>planning.</a:t>
            </a:r>
          </a:p>
        </p:txBody>
      </p:sp>
    </p:spTree>
    <p:extLst>
      <p:ext uri="{BB962C8B-B14F-4D97-AF65-F5344CB8AC3E}">
        <p14:creationId xmlns:p14="http://schemas.microsoft.com/office/powerpoint/2010/main" val="387891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2015 Marketing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Awareness</a:t>
            </a:r>
          </a:p>
          <a:p>
            <a:r>
              <a:rPr lang="en-US" dirty="0" smtClean="0"/>
              <a:t>Lead Generation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z="900" smtClean="0"/>
              <a:pPr>
                <a:defRPr/>
              </a:pPr>
              <a:t>20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0434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2014 Sales and Technical 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2014 Documentation 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6629400" cy="25920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/>
              <a:t>Document “templates” available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/>
              <a:t>Presentations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/>
              <a:t>SOW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/>
              <a:t>Proposal responses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/>
              <a:t>Technical documents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/>
              <a:t>Other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5562600" y="1780614"/>
            <a:ext cx="322135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6797675" algn="r"/>
              </a:tabLst>
            </a:pPr>
            <a:r>
              <a:rPr lang="en-US" b="1" dirty="0" smtClean="0">
                <a:latin typeface="Cambria" pitchFamily="18" charset="0"/>
              </a:rPr>
              <a:t>Templates on shared drive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42948" y="4419600"/>
            <a:ext cx="7867651" cy="1447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2400" b="0" i="0" kern="1200" spc="-80">
                <a:solidFill>
                  <a:schemeClr val="tx1"/>
                </a:solidFill>
                <a:latin typeface="+mn-lt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24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20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18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1600" b="0" i="0" kern="1200" spc="-8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For documentation standardization and editing  assistance and questions email Beth with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Existing document, if available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Specific needs – edits, focus, customer/partner involved, etc. 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Date needed  (every effort should be made to provide information to Beth as soon as possible and, </a:t>
            </a:r>
            <a:r>
              <a:rPr lang="en-US" sz="1600" i="1" u="sng" dirty="0" smtClean="0"/>
              <a:t>at least, two business days prior to need</a:t>
            </a:r>
            <a:r>
              <a:rPr lang="en-US" sz="1600" dirty="0" smtClean="0"/>
              <a:t>.)</a:t>
            </a:r>
          </a:p>
        </p:txBody>
      </p:sp>
      <p:pic>
        <p:nvPicPr>
          <p:cNvPr id="7172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217053"/>
            <a:ext cx="3840480" cy="198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hlinkClick r:id="rId6"/>
          </p:cNvPr>
          <p:cNvSpPr/>
          <p:nvPr/>
        </p:nvSpPr>
        <p:spPr>
          <a:xfrm>
            <a:off x="5975187" y="1383986"/>
            <a:ext cx="28087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6797675" algn="r"/>
              </a:tabLst>
            </a:pPr>
            <a:r>
              <a:rPr lang="en-US" b="1" dirty="0" smtClean="0">
                <a:latin typeface="Cambria" pitchFamily="18" charset="0"/>
              </a:rPr>
              <a:t>Templates on Intranet</a:t>
            </a:r>
            <a:endParaRPr 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4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Positioning: The LaSalle Difference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Depth </a:t>
            </a:r>
            <a:r>
              <a:rPr lang="en-US" dirty="0"/>
              <a:t>of expertise</a:t>
            </a:r>
          </a:p>
          <a:p>
            <a:pPr lvl="0"/>
            <a:r>
              <a:rPr lang="en-US" dirty="0"/>
              <a:t>Superior customer service</a:t>
            </a:r>
          </a:p>
          <a:p>
            <a:pPr lvl="0"/>
            <a:r>
              <a:rPr lang="en-US" dirty="0"/>
              <a:t>Trusted Advisor </a:t>
            </a:r>
          </a:p>
          <a:p>
            <a:pPr lvl="0"/>
            <a:r>
              <a:rPr lang="en-US" dirty="0"/>
              <a:t>Dedicated service team with decision making authority</a:t>
            </a:r>
          </a:p>
          <a:p>
            <a:pPr lvl="0"/>
            <a:r>
              <a:rPr lang="en-US" dirty="0"/>
              <a:t>Customer-driven approach and personalized solutions</a:t>
            </a:r>
          </a:p>
          <a:p>
            <a:pPr lvl="0"/>
            <a:r>
              <a:rPr lang="en-US" dirty="0"/>
              <a:t>Stability: The Company has been serving customers for over 30 years. LaSalle Solutions still does business with its first customer.</a:t>
            </a:r>
          </a:p>
          <a:p>
            <a:pPr lvl="0"/>
            <a:r>
              <a:rPr lang="en-US" dirty="0"/>
              <a:t>Commitment to continuous improvement of processes, services, tools and resources</a:t>
            </a:r>
          </a:p>
          <a:p>
            <a:pPr lvl="0"/>
            <a:r>
              <a:rPr lang="en-US" dirty="0"/>
              <a:t>As a value-added reseller (VAR), LaSalle Solutions is the customer’s single source for managing assets, contracts and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3058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i="1" dirty="0" smtClean="0"/>
              <a:t>“Thanks again for all you do to make our life easier” </a:t>
            </a:r>
            <a:r>
              <a:rPr lang="en-US" sz="2000" dirty="0" smtClean="0"/>
              <a:t>– Global Financial Company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  </a:t>
            </a:r>
            <a:r>
              <a:rPr lang="en-US" sz="2000" i="1" dirty="0" smtClean="0"/>
              <a:t>“The Value Add LaSalle provides has reduced my work load by 20%, allowing me to be more proactive to the customers needs.” </a:t>
            </a:r>
            <a:r>
              <a:rPr lang="en-US" sz="2000" dirty="0" smtClean="0"/>
              <a:t>– Major Supplier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i="1" dirty="0" smtClean="0"/>
          </a:p>
          <a:p>
            <a:pPr>
              <a:lnSpc>
                <a:spcPct val="80000"/>
              </a:lnSpc>
            </a:pPr>
            <a:r>
              <a:rPr lang="en-US" sz="2000" i="1" dirty="0" smtClean="0"/>
              <a:t>“When doing our Gartner Review, I found that what took us 3 months in the past  I was able to produce in 20 minutes</a:t>
            </a:r>
            <a:r>
              <a:rPr lang="en-US" sz="2000" dirty="0" smtClean="0"/>
              <a:t>.”- Large Financial Services Company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i="1" dirty="0" smtClean="0"/>
              <a:t>“I only had time to take a quick look at LAMP this morning and during the training session, but I am impressed with what I see so far.  The system is very responsive and well designed to help me get my work done.“  </a:t>
            </a:r>
            <a:r>
              <a:rPr lang="en-US" sz="2000" dirty="0" smtClean="0"/>
              <a:t>-National Association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Voicemail from Michael Bruce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VoiceMessage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038600" y="5181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9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9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838200"/>
            <a:ext cx="8498082" cy="674236"/>
          </a:xfrm>
        </p:spPr>
        <p:txBody>
          <a:bodyPr/>
          <a:lstStyle/>
          <a:p>
            <a:r>
              <a:rPr lang="en-US" dirty="0" smtClean="0"/>
              <a:t>In The News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574544"/>
            <a:ext cx="8763000" cy="3411071"/>
          </a:xfrm>
        </p:spPr>
        <p:txBody>
          <a:bodyPr>
            <a:noAutofit/>
          </a:bodyPr>
          <a:lstStyle/>
          <a:p>
            <a:pPr>
              <a:tabLst>
                <a:tab pos="8402638" algn="r"/>
              </a:tabLst>
            </a:pPr>
            <a:r>
              <a:rPr lang="en-US" sz="1600" dirty="0" smtClean="0"/>
              <a:t>LaSalle Achieves Cisco Master Security Specialization	January 6, 2015</a:t>
            </a:r>
          </a:p>
          <a:p>
            <a:pPr>
              <a:tabLst>
                <a:tab pos="8402638" algn="r"/>
              </a:tabLst>
            </a:pPr>
            <a:r>
              <a:rPr lang="en-US" sz="1600" dirty="0" smtClean="0"/>
              <a:t>LaSalle on TV	December 31, 2014</a:t>
            </a:r>
          </a:p>
          <a:p>
            <a:pPr>
              <a:tabLst>
                <a:tab pos="8402638" algn="r"/>
              </a:tabLst>
            </a:pPr>
            <a:r>
              <a:rPr lang="en-US" sz="1600" dirty="0" smtClean="0"/>
              <a:t>LaSalle Recertifies Cisco Gold	December 30, 2014</a:t>
            </a:r>
          </a:p>
          <a:p>
            <a:pPr>
              <a:tabLst>
                <a:tab pos="8402638" algn="r"/>
              </a:tabLst>
            </a:pPr>
            <a:r>
              <a:rPr lang="en-US" sz="1600" dirty="0" smtClean="0"/>
              <a:t>LaSalle Solutions Expands to New Headquarters	November 25, 2014</a:t>
            </a:r>
          </a:p>
          <a:p>
            <a:pPr>
              <a:tabLst>
                <a:tab pos="8402638" algn="r"/>
              </a:tabLst>
            </a:pPr>
            <a:r>
              <a:rPr lang="en-US" sz="1600" dirty="0"/>
              <a:t>LaSalle Solutions Re-Certifies Cisco Master Collaboration Specialization 	</a:t>
            </a:r>
            <a:r>
              <a:rPr lang="en-US" sz="1600" dirty="0" smtClean="0"/>
              <a:t>October 21, 2014</a:t>
            </a:r>
          </a:p>
          <a:p>
            <a:pPr>
              <a:tabLst>
                <a:tab pos="8402638" algn="r"/>
              </a:tabLst>
            </a:pPr>
            <a:r>
              <a:rPr lang="en-US" sz="1600" dirty="0"/>
              <a:t>LaSalle Solutions Unveils New </a:t>
            </a:r>
            <a:r>
              <a:rPr lang="en-US" sz="1600" dirty="0" smtClean="0"/>
              <a:t>Website	October 7, 2014</a:t>
            </a:r>
          </a:p>
          <a:p>
            <a:pPr>
              <a:tabLst>
                <a:tab pos="8402638" algn="r"/>
              </a:tabLst>
            </a:pPr>
            <a:r>
              <a:rPr lang="en-US" sz="1600" dirty="0"/>
              <a:t>LaSalle Solutions Recognized by Cisco for Excellence in </a:t>
            </a:r>
            <a:r>
              <a:rPr lang="en-US" sz="1600" dirty="0" smtClean="0"/>
              <a:t>Customer Satisfaction	July 31, 2014</a:t>
            </a:r>
          </a:p>
          <a:p>
            <a:pPr>
              <a:tabLst>
                <a:tab pos="8402638" algn="r"/>
              </a:tabLst>
            </a:pPr>
            <a:r>
              <a:rPr lang="en-US" sz="1600" dirty="0"/>
              <a:t>LaSalle Solutions Named to the Monitor 100 </a:t>
            </a:r>
            <a:r>
              <a:rPr lang="en-US" sz="1600" dirty="0" smtClean="0"/>
              <a:t>List	July 16, 2014</a:t>
            </a:r>
          </a:p>
          <a:p>
            <a:pPr>
              <a:tabLst>
                <a:tab pos="8402638" algn="r"/>
              </a:tabLst>
            </a:pPr>
            <a:r>
              <a:rPr lang="en-US" sz="1600" dirty="0"/>
              <a:t>LaSalle Solutions Named to CRN’s 2014 Solution Provider 500 </a:t>
            </a:r>
            <a:r>
              <a:rPr lang="en-US" sz="1600" dirty="0" smtClean="0"/>
              <a:t>List	July 10, 2014</a:t>
            </a:r>
          </a:p>
          <a:p>
            <a:pPr>
              <a:tabLst>
                <a:tab pos="8402638" algn="r"/>
              </a:tabLst>
            </a:pPr>
            <a:r>
              <a:rPr lang="en-US" sz="1600" dirty="0"/>
              <a:t>LaSalle Solutions to Showcase LAMP at Cisco Live </a:t>
            </a:r>
            <a:r>
              <a:rPr lang="en-US" sz="1600" dirty="0" smtClean="0"/>
              <a:t>2014	May 19, 2014</a:t>
            </a:r>
          </a:p>
          <a:p>
            <a:pPr>
              <a:tabLst>
                <a:tab pos="8402638" algn="r"/>
              </a:tabLst>
            </a:pPr>
            <a:r>
              <a:rPr lang="en-US" sz="1600" dirty="0"/>
              <a:t>LaSalle Solutions Recognized as Cisco </a:t>
            </a:r>
            <a:r>
              <a:rPr lang="en-US" sz="1600" dirty="0" err="1"/>
              <a:t>EnergyWise</a:t>
            </a:r>
            <a:r>
              <a:rPr lang="en-US" sz="1600" dirty="0"/>
              <a:t> Suite </a:t>
            </a:r>
            <a:r>
              <a:rPr lang="en-US" sz="1600" dirty="0" smtClean="0"/>
              <a:t>ATP Partner	May 15, 2014</a:t>
            </a:r>
          </a:p>
          <a:p>
            <a:pPr>
              <a:tabLst>
                <a:tab pos="8402638" algn="r"/>
              </a:tabLst>
            </a:pPr>
            <a:r>
              <a:rPr lang="en-US" sz="1600" dirty="0"/>
              <a:t>LaSalle Solutions Recertifies for Advanced Specializations from </a:t>
            </a:r>
            <a:r>
              <a:rPr lang="en-US" sz="1600" dirty="0" smtClean="0"/>
              <a:t>Cisco	April 23, 2014</a:t>
            </a:r>
            <a:endParaRPr lang="en-US" sz="1600" dirty="0"/>
          </a:p>
          <a:p>
            <a:pPr>
              <a:tabLst>
                <a:tab pos="8402638" algn="r"/>
              </a:tabLst>
            </a:pPr>
            <a:r>
              <a:rPr lang="en-US" sz="1600" dirty="0" smtClean="0"/>
              <a:t>LaSalle </a:t>
            </a:r>
            <a:r>
              <a:rPr lang="en-US" sz="1600" dirty="0"/>
              <a:t>Solutions Wins Cisco Services US Partner of the Year </a:t>
            </a:r>
            <a:r>
              <a:rPr lang="en-US" sz="1600" dirty="0" smtClean="0"/>
              <a:t>Award	April 1,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D99C4-DDE0-4654-A1A0-A14A12CD27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791199"/>
            <a:ext cx="8619386" cy="309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>
                <a:tab pos="8347075" algn="r"/>
              </a:tabLst>
              <a:defRPr/>
            </a:pPr>
            <a:r>
              <a:rPr kumimoji="0" lang="en-US" sz="12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Go to </a:t>
            </a:r>
            <a:r>
              <a:rPr kumimoji="0" lang="en-US" sz="12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  <a:hlinkClick r:id="rId2"/>
              </a:rPr>
              <a:t>www.elasalle.com/news</a:t>
            </a:r>
            <a:r>
              <a:rPr kumimoji="0" lang="en-US" sz="12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to read</a:t>
            </a:r>
            <a:r>
              <a:rPr kumimoji="0" lang="en-US" sz="1200" b="0" i="0" u="none" strike="noStrike" kern="1200" cap="none" spc="-8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all </a:t>
            </a:r>
            <a:r>
              <a:rPr lang="en-US" sz="1200" spc="-80" dirty="0" smtClean="0">
                <a:cs typeface="Times New Roman"/>
              </a:rPr>
              <a:t>LaSalle Solutions News</a:t>
            </a:r>
            <a:endParaRPr kumimoji="0" lang="en-US" sz="1200" b="0" i="1" u="none" strike="noStrike" kern="1200" cap="none" spc="-8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5791200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LaSalleinthenews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4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3" y="1600899"/>
            <a:ext cx="8127757" cy="4196825"/>
          </a:xfrm>
        </p:spPr>
        <p:txBody>
          <a:bodyPr>
            <a:noAutofit/>
          </a:bodyPr>
          <a:lstStyle/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Cisco </a:t>
            </a:r>
            <a:r>
              <a:rPr lang="en-US" sz="20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Services Partner of the Year, US - 2014</a:t>
            </a:r>
            <a:endParaRPr lang="en-US" sz="2000" dirty="0">
              <a:cs typeface="Arial" pitchFamily="34" charset="0"/>
            </a:endParaRPr>
          </a:p>
          <a:p>
            <a:pPr marL="461963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Cisco one of 30 partners to be Gold Certified with </a:t>
            </a:r>
            <a:b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Master Collaboration &amp; Master Security Specializations</a:t>
            </a:r>
          </a:p>
          <a:p>
            <a:pPr marL="461963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Cisco </a:t>
            </a:r>
            <a:r>
              <a:rPr lang="en-US" sz="20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Customer Satisfaction Excellence Award 39 consecutive quarters: as of October 2014</a:t>
            </a:r>
            <a:endParaRPr lang="en-US" sz="2000" dirty="0">
              <a:cs typeface="Arial" pitchFamily="34" charset="0"/>
            </a:endParaRPr>
          </a:p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Cisco </a:t>
            </a:r>
            <a:r>
              <a:rPr lang="en-US" sz="20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Central Region </a:t>
            </a: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Services </a:t>
            </a:r>
            <a:r>
              <a:rPr lang="en-US" sz="20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Partner of </a:t>
            </a: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Year – 2008, 2011, 2012 and </a:t>
            </a: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2013</a:t>
            </a:r>
          </a:p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TMC 2014infoTECH Spotlight Data Center Excellence Award</a:t>
            </a:r>
            <a:endParaRPr lang="en-US" sz="2000" dirty="0">
              <a:cs typeface="Arial" pitchFamily="34" charset="0"/>
            </a:endParaRPr>
          </a:p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Ranked </a:t>
            </a:r>
            <a:r>
              <a:rPr lang="en-US" sz="20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on the CRN </a:t>
            </a: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Solution </a:t>
            </a:r>
            <a:r>
              <a:rPr lang="en-US" sz="20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Provider 500 </a:t>
            </a: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List – 2012, 2013, 2014</a:t>
            </a:r>
          </a:p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Channel Partners 360 Award 2013</a:t>
            </a:r>
          </a:p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000" dirty="0" smtClean="0">
                <a:solidFill>
                  <a:srgbClr val="666666"/>
                </a:solidFill>
                <a:cs typeface="Times New Roman" pitchFamily="18" charset="0"/>
              </a:rPr>
              <a:t>Ranked on the Monitor 100 </a:t>
            </a:r>
            <a:r>
              <a:rPr lang="en-US" sz="2000" dirty="0">
                <a:solidFill>
                  <a:srgbClr val="666666"/>
                </a:solidFill>
                <a:cs typeface="Times New Roman" pitchFamily="18" charset="0"/>
              </a:rPr>
              <a:t>Top Equipment Finance and Leasing Companies in the United </a:t>
            </a:r>
            <a:r>
              <a:rPr lang="en-US" sz="2000" dirty="0" smtClean="0">
                <a:solidFill>
                  <a:srgbClr val="666666"/>
                </a:solidFill>
                <a:cs typeface="Times New Roman" pitchFamily="18" charset="0"/>
              </a:rPr>
              <a:t>States 2012 - 2014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0C-29BC-8343-992E-AB333A90651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20" y="867507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6073415"/>
            <a:ext cx="8619386" cy="309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>
                <a:tab pos="8347075" algn="r"/>
              </a:tabLst>
              <a:defRPr/>
            </a:pPr>
            <a:r>
              <a:rPr kumimoji="0" lang="en-US" sz="12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Go to </a:t>
            </a:r>
            <a:r>
              <a:rPr kumimoji="0" lang="en-US" sz="12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  <a:hlinkClick r:id="rId3" tooltip="recognition"/>
              </a:rPr>
              <a:t>www.elasalle.com/recognition</a:t>
            </a:r>
            <a:r>
              <a:rPr kumimoji="0" lang="en-US" sz="12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to see</a:t>
            </a:r>
            <a:r>
              <a:rPr kumimoji="0" lang="en-US" sz="1200" b="0" i="0" u="none" strike="noStrike" kern="1200" cap="none" spc="-8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all </a:t>
            </a:r>
            <a:r>
              <a:rPr lang="en-US" sz="1200" spc="-80" dirty="0" smtClean="0">
                <a:cs typeface="Times New Roman"/>
              </a:rPr>
              <a:t>LaSalle Solutions Recognition &amp; Awards</a:t>
            </a:r>
            <a:endParaRPr kumimoji="0" lang="en-US" sz="1200" b="0" i="1" u="none" strike="noStrike" kern="1200" cap="none" spc="-8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457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Cisco Engineering </a:t>
            </a:r>
            <a:r>
              <a:rPr lang="en-US" dirty="0" smtClean="0"/>
              <a:t>Accreditations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783220" y="1559681"/>
            <a:ext cx="4038600" cy="254961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>
                <a:solidFill>
                  <a:srgbClr val="EF4035"/>
                </a:solidFill>
                <a:ea typeface="Calibri" pitchFamily="34" charset="0"/>
                <a:cs typeface="Times New Roman" pitchFamily="18" charset="0"/>
                <a:hlinkClick r:id="rId2" tooltip="LaSalle Solutions Certifications &amp; Specializations"/>
              </a:rPr>
              <a:t>Certifications/Specializations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Master Unified Communications </a:t>
            </a:r>
            <a:r>
              <a:rPr lang="en-US" sz="23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Specialization</a:t>
            </a:r>
          </a:p>
          <a:p>
            <a:pPr lvl="1"/>
            <a:r>
              <a:rPr lang="en-US" sz="23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Advanced </a:t>
            </a:r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Borderless Network Architecture </a:t>
            </a:r>
            <a:r>
              <a:rPr lang="en-US" sz="23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Specialization</a:t>
            </a:r>
            <a:endParaRPr lang="en-US" sz="2300" dirty="0" smtClean="0">
              <a:cs typeface="Arial" pitchFamily="34" charset="0"/>
            </a:endParaRPr>
          </a:p>
          <a:p>
            <a:pPr lvl="1"/>
            <a:r>
              <a:rPr lang="en-US" sz="23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Advanced </a:t>
            </a:r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Collaboration Architecture </a:t>
            </a:r>
            <a:r>
              <a:rPr lang="en-US" sz="23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Specialization</a:t>
            </a:r>
            <a:endParaRPr lang="en-US" sz="2300" dirty="0" smtClean="0">
              <a:cs typeface="Arial" pitchFamily="34" charset="0"/>
            </a:endParaRPr>
          </a:p>
          <a:p>
            <a:pPr lvl="1"/>
            <a:r>
              <a:rPr lang="en-US" sz="23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Advanced </a:t>
            </a:r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Data Center Architecture </a:t>
            </a:r>
            <a:r>
              <a:rPr lang="en-US" sz="2300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Specialization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35298" y="1584871"/>
            <a:ext cx="4499409" cy="462864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rgbClr val="EF4035"/>
                </a:solidFill>
                <a:ea typeface="Calibri" pitchFamily="34" charset="0"/>
                <a:cs typeface="Times New Roman" pitchFamily="18" charset="0"/>
                <a:hlinkClick r:id="rId2" tooltip="LaSalle Solutions Authorizations"/>
              </a:rPr>
              <a:t>Authorizations 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Master Unified Communications Specialization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Accelerated TelePresence Try and Buy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Cisco Capital Financing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Cisco Certified Refurbished Equipment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Cisco TelePresence Video SMB Program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Customer Satisfaction Excellence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GPN Resale Host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Global Resale Agent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Indirect Service Discount Promo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Registered Developer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Regular Try and Buy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UCS Capacity Assurance - Try and Buy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ATP - Cisco TelePresence Video Advanced</a:t>
            </a:r>
          </a:p>
          <a:p>
            <a:pPr lvl="1"/>
            <a:r>
              <a:rPr lang="en-US" sz="2300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ATP - Identity Services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0C-29BC-8343-992E-AB333A90651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22" y="5189385"/>
            <a:ext cx="1024128" cy="1024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477" y="5189385"/>
            <a:ext cx="1024128" cy="1024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477" y="4006670"/>
            <a:ext cx="1024128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3" y="1600899"/>
            <a:ext cx="8127757" cy="3352101"/>
          </a:xfrm>
        </p:spPr>
        <p:txBody>
          <a:bodyPr>
            <a:normAutofit/>
          </a:bodyPr>
          <a:lstStyle/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Cisco </a:t>
            </a:r>
            <a:r>
              <a:rPr lang="en-US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Central Region </a:t>
            </a:r>
            <a: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Services </a:t>
            </a:r>
            <a:r>
              <a:rPr lang="en-US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Partner of </a:t>
            </a:r>
            <a: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</a:br>
            <a: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Year – 2008, 2011, 2012 and 2013</a:t>
            </a:r>
            <a:endParaRPr lang="en-US" sz="800" dirty="0">
              <a:cs typeface="Arial" pitchFamily="34" charset="0"/>
            </a:endParaRPr>
          </a:p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Cisco Customer Satisfaction Excellence Award </a:t>
            </a:r>
            <a: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39 </a:t>
            </a:r>
            <a:r>
              <a:rPr lang="en-US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consecutive quarters: </a:t>
            </a:r>
            <a: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as </a:t>
            </a:r>
            <a:r>
              <a:rPr lang="en-US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of </a:t>
            </a:r>
            <a: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October 2014</a:t>
            </a:r>
            <a:endParaRPr lang="en-US" sz="800" dirty="0">
              <a:cs typeface="Arial" pitchFamily="34" charset="0"/>
            </a:endParaRPr>
          </a:p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Ranked on the CRN </a:t>
            </a:r>
            <a: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Solution </a:t>
            </a:r>
            <a:r>
              <a:rPr lang="en-US" dirty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Provider 500 </a:t>
            </a:r>
            <a:r>
              <a:rPr lang="en-US" dirty="0" smtClean="0">
                <a:solidFill>
                  <a:srgbClr val="666666"/>
                </a:solidFill>
                <a:ea typeface="Calibri" pitchFamily="34" charset="0"/>
                <a:cs typeface="Times New Roman" pitchFamily="18" charset="0"/>
              </a:rPr>
              <a:t>List – 2012, 2013, 2014</a:t>
            </a:r>
          </a:p>
          <a:p>
            <a:pPr marL="458788" indent="-458788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itchFamily="34" charset="0"/>
                <a:cs typeface="Times New Roman" pitchFamily="18" charset="0"/>
              </a:rPr>
              <a:t>TMC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Excellence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infoTECH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Spotlight Award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461963" lvl="0" indent="-461963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dirty="0" smtClean="0">
                <a:solidFill>
                  <a:srgbClr val="666666"/>
                </a:solidFill>
                <a:cs typeface="Times New Roman" pitchFamily="18" charset="0"/>
              </a:rPr>
              <a:t>Ranked on the Monitor 100 </a:t>
            </a:r>
            <a:r>
              <a:rPr lang="en-US" dirty="0">
                <a:solidFill>
                  <a:srgbClr val="666666"/>
                </a:solidFill>
                <a:cs typeface="Times New Roman" pitchFamily="18" charset="0"/>
              </a:rPr>
              <a:t>Top Equipment Finance </a:t>
            </a:r>
            <a:r>
              <a:rPr lang="en-US" dirty="0" smtClean="0">
                <a:solidFill>
                  <a:srgbClr val="666666"/>
                </a:solidFill>
                <a:cs typeface="Times New Roman" pitchFamily="18" charset="0"/>
              </a:rPr>
              <a:t>and </a:t>
            </a:r>
            <a:r>
              <a:rPr lang="en-US" dirty="0">
                <a:solidFill>
                  <a:srgbClr val="666666"/>
                </a:solidFill>
                <a:cs typeface="Times New Roman" pitchFamily="18" charset="0"/>
              </a:rPr>
              <a:t>Leasing Companies </a:t>
            </a:r>
            <a:r>
              <a:rPr lang="en-US" dirty="0" smtClean="0">
                <a:solidFill>
                  <a:srgbClr val="666666"/>
                </a:solidFill>
                <a:cs typeface="Times New Roman" pitchFamily="18" charset="0"/>
              </a:rPr>
              <a:t>2012 - 2014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0B0C-29BC-8343-992E-AB333A90651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20" y="867507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791199"/>
            <a:ext cx="8619386" cy="309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>
                <a:tab pos="8347075" algn="r"/>
              </a:tabLst>
              <a:defRPr/>
            </a:pPr>
            <a:r>
              <a:rPr kumimoji="0" lang="en-US" sz="12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Go to </a:t>
            </a:r>
            <a:r>
              <a:rPr kumimoji="0" lang="en-US" sz="12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  <a:hlinkClick r:id="rId3" tooltip="recognition"/>
              </a:rPr>
              <a:t>www.elasalle.com/recognition</a:t>
            </a:r>
            <a:r>
              <a:rPr kumimoji="0" lang="en-US" sz="12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to see</a:t>
            </a:r>
            <a:r>
              <a:rPr kumimoji="0" lang="en-US" sz="1200" b="0" i="0" u="none" strike="noStrike" kern="1200" cap="none" spc="-8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all </a:t>
            </a:r>
            <a:r>
              <a:rPr lang="en-US" sz="1200" spc="-80" dirty="0" smtClean="0">
                <a:cs typeface="Times New Roman"/>
              </a:rPr>
              <a:t>LaSalle Solutions Recognition &amp; Awards</a:t>
            </a:r>
            <a:endParaRPr kumimoji="0" lang="en-US" sz="1200" b="0" i="1" u="none" strike="noStrike" kern="1200" cap="none" spc="-8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5029200"/>
            <a:ext cx="78486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b="1" dirty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One of 30 </a:t>
            </a:r>
            <a:r>
              <a:rPr lang="en-US" dirty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Cisco Partners that are Gold Partner </a:t>
            </a: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with </a:t>
            </a:r>
            <a:r>
              <a:rPr lang="en-US" dirty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both Master Collaboration &amp; </a:t>
            </a:r>
            <a:r>
              <a:rPr lang="en-US" dirty="0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Master </a:t>
            </a:r>
            <a:r>
              <a:rPr lang="en-US" dirty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Security Specializations</a:t>
            </a:r>
            <a:endParaRPr lang="en-US" sz="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8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2015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914401" y="1792901"/>
            <a:ext cx="4876800" cy="4226899"/>
          </a:xfrm>
        </p:spPr>
        <p:txBody>
          <a:bodyPr>
            <a:normAutofit/>
          </a:bodyPr>
          <a:lstStyle/>
          <a:p>
            <a:r>
              <a:rPr lang="en-US" dirty="0" smtClean="0"/>
              <a:t>Awareness</a:t>
            </a:r>
          </a:p>
          <a:p>
            <a:pPr lvl="1"/>
            <a:r>
              <a:rPr lang="en-US" dirty="0" smtClean="0"/>
              <a:t>Increased Thought Leadership Communications</a:t>
            </a:r>
          </a:p>
          <a:p>
            <a:pPr lvl="1"/>
            <a:r>
              <a:rPr lang="en-US" dirty="0" smtClean="0"/>
              <a:t>Increased use of appropriate social marketing tools</a:t>
            </a:r>
          </a:p>
          <a:p>
            <a:pPr lvl="1"/>
            <a:r>
              <a:rPr lang="en-US" dirty="0" smtClean="0"/>
              <a:t>Increased visibility</a:t>
            </a:r>
          </a:p>
          <a:p>
            <a:r>
              <a:rPr lang="en-US" dirty="0" smtClean="0"/>
              <a:t>Growth</a:t>
            </a:r>
          </a:p>
          <a:p>
            <a:pPr lvl="1"/>
            <a:r>
              <a:rPr lang="en-US" dirty="0" smtClean="0"/>
              <a:t>Leads for sales</a:t>
            </a:r>
            <a:endParaRPr lang="en-US" dirty="0"/>
          </a:p>
        </p:txBody>
      </p:sp>
      <p:pic>
        <p:nvPicPr>
          <p:cNvPr id="7" name="Picture 2" descr="G:\2013\images\Ad images\LaSalle 200x200 graph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81400"/>
            <a:ext cx="25400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143000"/>
            <a:ext cx="24384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905000"/>
            <a:ext cx="2244571" cy="1372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44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Salle2015Template_120514">
  <a:themeElements>
    <a:clrScheme name="LaSalle Colors">
      <a:dk1>
        <a:sysClr val="windowText" lastClr="000000"/>
      </a:dk1>
      <a:lt1>
        <a:sysClr val="window" lastClr="FFFFFF"/>
      </a:lt1>
      <a:dk2>
        <a:srgbClr val="7A0B00"/>
      </a:dk2>
      <a:lt2>
        <a:srgbClr val="CCCCCC"/>
      </a:lt2>
      <a:accent1>
        <a:srgbClr val="FF3333"/>
      </a:accent1>
      <a:accent2>
        <a:srgbClr val="660000"/>
      </a:accent2>
      <a:accent3>
        <a:srgbClr val="000000"/>
      </a:accent3>
      <a:accent4>
        <a:srgbClr val="333333"/>
      </a:accent4>
      <a:accent5>
        <a:srgbClr val="666666"/>
      </a:accent5>
      <a:accent6>
        <a:srgbClr val="999999"/>
      </a:accent6>
      <a:hlink>
        <a:srgbClr val="F22F23"/>
      </a:hlink>
      <a:folHlink>
        <a:srgbClr val="FF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09B7AB-6D4F-45DE-BE54-BEF364C3A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LaSalle2015Template_120514.thmx</Template>
  <TotalTime>0</TotalTime>
  <Words>1265</Words>
  <Application>Microsoft Macintosh PowerPoint</Application>
  <PresentationFormat>On-screen Show (4:3)</PresentationFormat>
  <Paragraphs>338</Paragraphs>
  <Slides>22</Slides>
  <Notes>16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LaSalle2015Template_120514</vt:lpstr>
      <vt:lpstr>Marketing</vt:lpstr>
      <vt:lpstr>Positioning</vt:lpstr>
      <vt:lpstr>Positioning: The LaSalle Difference</vt:lpstr>
      <vt:lpstr>Customer Driven</vt:lpstr>
      <vt:lpstr>In The News</vt:lpstr>
      <vt:lpstr>Recognition</vt:lpstr>
      <vt:lpstr>Cisco Engineering Accreditations</vt:lpstr>
      <vt:lpstr>Cisco Recognition</vt:lpstr>
      <vt:lpstr>Goals for 2015</vt:lpstr>
      <vt:lpstr>Targets, Channels and Vehicles</vt:lpstr>
      <vt:lpstr>Programs</vt:lpstr>
      <vt:lpstr>Awareness</vt:lpstr>
      <vt:lpstr>Lead Generation</vt:lpstr>
      <vt:lpstr>LaSalle at the Races</vt:lpstr>
      <vt:lpstr>Marketing Resource Request (MRR)</vt:lpstr>
      <vt:lpstr>When to initiate a Marketing Resource Request (MRR)</vt:lpstr>
      <vt:lpstr>Keep in Mind: Marketing Resource Request (MRR)</vt:lpstr>
      <vt:lpstr>What you will need: MRR</vt:lpstr>
      <vt:lpstr>What to Expect after submitting a MRR?</vt:lpstr>
      <vt:lpstr>2015 Marketing Programs</vt:lpstr>
      <vt:lpstr>2014 Sales and Technical Documentation</vt:lpstr>
      <vt:lpstr>2014 Documentation Standardization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2014-02-20T15:49:03Z</dcterms:created>
  <dcterms:modified xsi:type="dcterms:W3CDTF">2015-01-14T16:21:15Z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