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64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2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5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39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6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7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6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21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3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2F4C-2170-4944-B666-989ED2A59281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DF34-3C40-471D-AA35-715500DC1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6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Freeform: Shap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9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Workshop: Software Engineering for Connected Vehicle Platforms </a:t>
            </a:r>
            <a:endParaRPr lang="de-DE" sz="4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3925382"/>
            <a:ext cx="9795641" cy="757538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Ievgen</a:t>
            </a:r>
            <a:r>
              <a:rPr lang="de-DE" sz="2000" dirty="0"/>
              <a:t> </a:t>
            </a:r>
            <a:r>
              <a:rPr lang="de-DE" sz="2000" dirty="0" err="1"/>
              <a:t>Strepkov</a:t>
            </a:r>
            <a:r>
              <a:rPr lang="de-DE" sz="2000" dirty="0"/>
              <a:t>, Peter Sommerhoff, Stefan Vasiljevic, Alexander Kölsch, Christoph Richter</a:t>
            </a:r>
          </a:p>
        </p:txBody>
      </p:sp>
    </p:spTree>
    <p:extLst>
      <p:ext uri="{BB962C8B-B14F-4D97-AF65-F5344CB8AC3E}">
        <p14:creationId xmlns:p14="http://schemas.microsoft.com/office/powerpoint/2010/main" val="146734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rafik 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9" y="1798638"/>
            <a:ext cx="11655425" cy="43367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- Trailer</a:t>
            </a:r>
          </a:p>
        </p:txBody>
      </p:sp>
      <p:sp>
        <p:nvSpPr>
          <p:cNvPr id="115" name="Legende: mit gebogener Linie ohne Rahmen 114"/>
          <p:cNvSpPr/>
          <p:nvPr/>
        </p:nvSpPr>
        <p:spPr>
          <a:xfrm>
            <a:off x="9449708" y="1930796"/>
            <a:ext cx="1544409" cy="569516"/>
          </a:xfrm>
          <a:prstGeom prst="callout2">
            <a:avLst>
              <a:gd name="adj1" fmla="val 101802"/>
              <a:gd name="adj2" fmla="val 95594"/>
              <a:gd name="adj3" fmla="val 392948"/>
              <a:gd name="adj4" fmla="val 159081"/>
              <a:gd name="adj5" fmla="val 389687"/>
              <a:gd name="adj6" fmla="val 66895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GPS / accelerometer</a:t>
            </a:r>
          </a:p>
        </p:txBody>
      </p:sp>
      <p:grpSp>
        <p:nvGrpSpPr>
          <p:cNvPr id="234" name="Gruppieren 233"/>
          <p:cNvGrpSpPr/>
          <p:nvPr/>
        </p:nvGrpSpPr>
        <p:grpSpPr>
          <a:xfrm>
            <a:off x="11087100" y="4713286"/>
            <a:ext cx="1104900" cy="1411289"/>
            <a:chOff x="11030404" y="4640261"/>
            <a:chExt cx="1104900" cy="1411289"/>
          </a:xfrm>
        </p:grpSpPr>
        <p:cxnSp>
          <p:nvCxnSpPr>
            <p:cNvPr id="235" name="Gerade Verbindung mit Pfeil 337"/>
            <p:cNvCxnSpPr/>
            <p:nvPr/>
          </p:nvCxnSpPr>
          <p:spPr>
            <a:xfrm rot="16200000" flipH="1">
              <a:off x="10848181" y="4834730"/>
              <a:ext cx="1001713" cy="612775"/>
            </a:xfrm>
            <a:prstGeom prst="bentConnector3">
              <a:avLst>
                <a:gd name="adj1" fmla="val 992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/>
            <p:cNvSpPr txBox="1"/>
            <p:nvPr/>
          </p:nvSpPr>
          <p:spPr>
            <a:xfrm>
              <a:off x="11030404" y="577455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see 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84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rafik 2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4" y="1522128"/>
            <a:ext cx="11431110" cy="46956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– Car / Truck</a:t>
            </a:r>
          </a:p>
        </p:txBody>
      </p:sp>
      <p:grpSp>
        <p:nvGrpSpPr>
          <p:cNvPr id="294" name="Gruppieren 293"/>
          <p:cNvGrpSpPr/>
          <p:nvPr/>
        </p:nvGrpSpPr>
        <p:grpSpPr>
          <a:xfrm>
            <a:off x="2314936" y="1456552"/>
            <a:ext cx="1319515" cy="319862"/>
            <a:chOff x="2314937" y="1456552"/>
            <a:chExt cx="1290578" cy="319862"/>
          </a:xfrm>
        </p:grpSpPr>
        <p:sp>
          <p:nvSpPr>
            <p:cNvPr id="231" name="Textfeld 230"/>
            <p:cNvSpPr txBox="1"/>
            <p:nvPr/>
          </p:nvSpPr>
          <p:spPr>
            <a:xfrm>
              <a:off x="2500615" y="145655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from trailer</a:t>
              </a:r>
            </a:p>
          </p:txBody>
        </p:sp>
        <p:cxnSp>
          <p:nvCxnSpPr>
            <p:cNvPr id="293" name="Gerade Verbindung mit Pfeil 292"/>
            <p:cNvCxnSpPr/>
            <p:nvPr/>
          </p:nvCxnSpPr>
          <p:spPr>
            <a:xfrm>
              <a:off x="2314937" y="1776414"/>
              <a:ext cx="12847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Legende: mit gebogener Linie ohne Rahmen 295"/>
          <p:cNvSpPr/>
          <p:nvPr/>
        </p:nvSpPr>
        <p:spPr>
          <a:xfrm>
            <a:off x="7890825" y="1595051"/>
            <a:ext cx="1544409" cy="569516"/>
          </a:xfrm>
          <a:prstGeom prst="callout2">
            <a:avLst>
              <a:gd name="adj1" fmla="val 34766"/>
              <a:gd name="adj2" fmla="val -8711"/>
              <a:gd name="adj3" fmla="val 36798"/>
              <a:gd name="adj4" fmla="val -98731"/>
              <a:gd name="adj5" fmla="val 79089"/>
              <a:gd name="adj6" fmla="val -227332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GPS / accelerometer</a:t>
            </a:r>
          </a:p>
        </p:txBody>
      </p:sp>
    </p:spTree>
    <p:extLst>
      <p:ext uri="{BB962C8B-B14F-4D97-AF65-F5344CB8AC3E}">
        <p14:creationId xmlns:p14="http://schemas.microsoft.com/office/powerpoint/2010/main" val="259291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4" y="1522128"/>
            <a:ext cx="11431110" cy="46956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– Car / Truck</a:t>
            </a:r>
          </a:p>
        </p:txBody>
      </p:sp>
      <p:sp>
        <p:nvSpPr>
          <p:cNvPr id="296" name="Legende: mit gebogener Linie ohne Rahmen 295"/>
          <p:cNvSpPr/>
          <p:nvPr/>
        </p:nvSpPr>
        <p:spPr>
          <a:xfrm>
            <a:off x="7890825" y="2092762"/>
            <a:ext cx="651291" cy="181363"/>
          </a:xfrm>
          <a:prstGeom prst="callout2">
            <a:avLst>
              <a:gd name="adj1" fmla="val 34766"/>
              <a:gd name="adj2" fmla="val -8711"/>
              <a:gd name="adj3" fmla="val 34765"/>
              <a:gd name="adj4" fmla="val -39524"/>
              <a:gd name="adj5" fmla="val 312128"/>
              <a:gd name="adj6" fmla="val -223386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FMS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314936" y="1456552"/>
            <a:ext cx="1319515" cy="319862"/>
            <a:chOff x="2314937" y="1456552"/>
            <a:chExt cx="1290578" cy="319862"/>
          </a:xfrm>
        </p:grpSpPr>
        <p:sp>
          <p:nvSpPr>
            <p:cNvPr id="10" name="Textfeld 9"/>
            <p:cNvSpPr txBox="1"/>
            <p:nvPr/>
          </p:nvSpPr>
          <p:spPr>
            <a:xfrm>
              <a:off x="2500615" y="145655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from trailer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2314937" y="1776414"/>
              <a:ext cx="12847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21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– Car / Truck</a:t>
            </a:r>
          </a:p>
        </p:txBody>
      </p:sp>
      <p:sp>
        <p:nvSpPr>
          <p:cNvPr id="296" name="Legende: mit gebogener Linie ohne Rahmen 295"/>
          <p:cNvSpPr/>
          <p:nvPr/>
        </p:nvSpPr>
        <p:spPr>
          <a:xfrm>
            <a:off x="9372384" y="2667247"/>
            <a:ext cx="651291" cy="181363"/>
          </a:xfrm>
          <a:prstGeom prst="callout2">
            <a:avLst>
              <a:gd name="adj1" fmla="val 34766"/>
              <a:gd name="adj2" fmla="val -8711"/>
              <a:gd name="adj3" fmla="val 34765"/>
              <a:gd name="adj4" fmla="val -39524"/>
              <a:gd name="adj5" fmla="val 344039"/>
              <a:gd name="adj6" fmla="val -223386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FMS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4" y="1522128"/>
            <a:ext cx="11431110" cy="4695680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2314936" y="1456552"/>
            <a:ext cx="1319515" cy="319862"/>
            <a:chOff x="2314937" y="1456552"/>
            <a:chExt cx="1290578" cy="319862"/>
          </a:xfrm>
        </p:grpSpPr>
        <p:sp>
          <p:nvSpPr>
            <p:cNvPr id="10" name="Textfeld 9"/>
            <p:cNvSpPr txBox="1"/>
            <p:nvPr/>
          </p:nvSpPr>
          <p:spPr>
            <a:xfrm>
              <a:off x="2500615" y="145655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from trailer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2314937" y="1776414"/>
              <a:ext cx="12847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00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4" y="1522128"/>
            <a:ext cx="11431110" cy="46956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– Car / Truck</a:t>
            </a:r>
          </a:p>
        </p:txBody>
      </p:sp>
      <p:sp>
        <p:nvSpPr>
          <p:cNvPr id="296" name="Legende: mit gebogener Linie ohne Rahmen 295"/>
          <p:cNvSpPr/>
          <p:nvPr/>
        </p:nvSpPr>
        <p:spPr>
          <a:xfrm>
            <a:off x="9372384" y="2569581"/>
            <a:ext cx="1010107" cy="279030"/>
          </a:xfrm>
          <a:prstGeom prst="callout2">
            <a:avLst>
              <a:gd name="adj1" fmla="val 117730"/>
              <a:gd name="adj2" fmla="val 53167"/>
              <a:gd name="adj3" fmla="val 337582"/>
              <a:gd name="adj4" fmla="val 55584"/>
              <a:gd name="adj5" fmla="val 431151"/>
              <a:gd name="adj6" fmla="val 51627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optional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314936" y="1456552"/>
            <a:ext cx="1319515" cy="319862"/>
            <a:chOff x="2314937" y="1456552"/>
            <a:chExt cx="1290578" cy="319862"/>
          </a:xfrm>
        </p:grpSpPr>
        <p:sp>
          <p:nvSpPr>
            <p:cNvPr id="10" name="Textfeld 9"/>
            <p:cNvSpPr txBox="1"/>
            <p:nvPr/>
          </p:nvSpPr>
          <p:spPr>
            <a:xfrm>
              <a:off x="2500615" y="145655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from trailer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2314937" y="1776414"/>
              <a:ext cx="12847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40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4" y="1522128"/>
            <a:ext cx="11431110" cy="46956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– Car / Truck</a:t>
            </a:r>
          </a:p>
        </p:txBody>
      </p:sp>
      <p:sp>
        <p:nvSpPr>
          <p:cNvPr id="296" name="Legende: mit gebogener Linie ohne Rahmen 295"/>
          <p:cNvSpPr/>
          <p:nvPr/>
        </p:nvSpPr>
        <p:spPr>
          <a:xfrm>
            <a:off x="9239694" y="2569581"/>
            <a:ext cx="1446028" cy="279030"/>
          </a:xfrm>
          <a:prstGeom prst="callout2">
            <a:avLst>
              <a:gd name="adj1" fmla="val 113582"/>
              <a:gd name="adj2" fmla="val 15353"/>
              <a:gd name="adj3" fmla="val 453249"/>
              <a:gd name="adj4" fmla="val -58270"/>
              <a:gd name="adj5" fmla="val 729820"/>
              <a:gd name="adj6" fmla="val -214219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FMS / Portal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314936" y="1456552"/>
            <a:ext cx="1319515" cy="319862"/>
            <a:chOff x="2314937" y="1456552"/>
            <a:chExt cx="1290578" cy="319862"/>
          </a:xfrm>
        </p:grpSpPr>
        <p:sp>
          <p:nvSpPr>
            <p:cNvPr id="10" name="Textfeld 9"/>
            <p:cNvSpPr txBox="1"/>
            <p:nvPr/>
          </p:nvSpPr>
          <p:spPr>
            <a:xfrm>
              <a:off x="2500615" y="145655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from trailer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2314937" y="1776414"/>
              <a:ext cx="12847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9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94" y="1825625"/>
            <a:ext cx="8720012" cy="4351338"/>
          </a:xfrm>
        </p:spPr>
      </p:pic>
    </p:spTree>
    <p:extLst>
      <p:ext uri="{BB962C8B-B14F-4D97-AF65-F5344CB8AC3E}">
        <p14:creationId xmlns:p14="http://schemas.microsoft.com/office/powerpoint/2010/main" val="210214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Movement Detection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Accelerometer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92911" cy="3684588"/>
          </a:xfrm>
        </p:spPr>
        <p:txBody>
          <a:bodyPr/>
          <a:lstStyle/>
          <a:p>
            <a:r>
              <a:rPr lang="en-GB" dirty="0"/>
              <a:t>Moved if:</a:t>
            </a:r>
          </a:p>
          <a:p>
            <a:pPr lvl="1"/>
            <a:r>
              <a:rPr lang="en-GB" dirty="0"/>
              <a:t>acceleration &gt; 0.05m/s² averaged over past 500ms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GPS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>
          <a:xfrm>
            <a:off x="6493396" y="2505075"/>
            <a:ext cx="4861991" cy="3684588"/>
          </a:xfrm>
        </p:spPr>
        <p:txBody>
          <a:bodyPr/>
          <a:lstStyle/>
          <a:p>
            <a:r>
              <a:rPr lang="en-GB" dirty="0"/>
              <a:t>Moved if: </a:t>
            </a:r>
          </a:p>
          <a:p>
            <a:pPr lvl="1"/>
            <a:r>
              <a:rPr lang="en-GB" dirty="0"/>
              <a:t>GPS position change is greater than the GPS accuracy compared to the last 60s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85471" y="2822060"/>
            <a:ext cx="81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440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0" name="Group 46"/>
          <p:cNvGrpSpPr>
            <a:grpSpLocks noChangeAspect="1"/>
          </p:cNvGrpSpPr>
          <p:nvPr/>
        </p:nvGrpSpPr>
        <p:grpSpPr bwMode="auto">
          <a:xfrm>
            <a:off x="666750" y="1979613"/>
            <a:ext cx="10096500" cy="4067175"/>
            <a:chOff x="420" y="1247"/>
            <a:chExt cx="6360" cy="2562"/>
          </a:xfrm>
        </p:grpSpPr>
        <p:sp>
          <p:nvSpPr>
            <p:cNvPr id="4121" name="AutoShape 45"/>
            <p:cNvSpPr>
              <a:spLocks noChangeAspect="1" noChangeArrowheads="1" noTextEdit="1"/>
            </p:cNvSpPr>
            <p:nvPr/>
          </p:nvSpPr>
          <p:spPr bwMode="auto">
            <a:xfrm>
              <a:off x="420" y="1261"/>
              <a:ext cx="6360" cy="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2" name="Rectangle 47"/>
            <p:cNvSpPr>
              <a:spLocks noChangeArrowheads="1"/>
            </p:cNvSpPr>
            <p:nvPr/>
          </p:nvSpPr>
          <p:spPr bwMode="auto">
            <a:xfrm>
              <a:off x="2410" y="1247"/>
              <a:ext cx="4355" cy="25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123" name="Rectangle 48"/>
            <p:cNvSpPr>
              <a:spLocks noChangeArrowheads="1"/>
            </p:cNvSpPr>
            <p:nvPr/>
          </p:nvSpPr>
          <p:spPr bwMode="auto">
            <a:xfrm>
              <a:off x="2410" y="1287"/>
              <a:ext cx="4355" cy="250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4" name="Rectangle 49"/>
            <p:cNvSpPr>
              <a:spLocks noChangeArrowheads="1"/>
            </p:cNvSpPr>
            <p:nvPr/>
          </p:nvSpPr>
          <p:spPr bwMode="auto">
            <a:xfrm>
              <a:off x="2471" y="1315"/>
              <a:ext cx="132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Theft Detection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5" name="Oval 50"/>
            <p:cNvSpPr>
              <a:spLocks noChangeArrowheads="1"/>
            </p:cNvSpPr>
            <p:nvPr/>
          </p:nvSpPr>
          <p:spPr bwMode="auto">
            <a:xfrm>
              <a:off x="2918" y="1858"/>
              <a:ext cx="1161" cy="34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126" name="Oval 51"/>
            <p:cNvSpPr>
              <a:spLocks noChangeArrowheads="1"/>
            </p:cNvSpPr>
            <p:nvPr/>
          </p:nvSpPr>
          <p:spPr bwMode="auto">
            <a:xfrm>
              <a:off x="2918" y="1858"/>
              <a:ext cx="1161" cy="349"/>
            </a:xfrm>
            <a:prstGeom prst="ellipse">
              <a:avLst/>
            </a:prstGeom>
            <a:solidFill>
              <a:srgbClr val="00B0F0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7" name="Rectangle 52"/>
            <p:cNvSpPr>
              <a:spLocks noChangeArrowheads="1"/>
            </p:cNvSpPr>
            <p:nvPr/>
          </p:nvSpPr>
          <p:spPr bwMode="auto">
            <a:xfrm>
              <a:off x="3224" y="1954"/>
              <a:ext cx="65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Car / Truck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8" name="Oval 53"/>
            <p:cNvSpPr>
              <a:spLocks noChangeArrowheads="1"/>
            </p:cNvSpPr>
            <p:nvPr/>
          </p:nvSpPr>
          <p:spPr bwMode="auto">
            <a:xfrm>
              <a:off x="2918" y="3037"/>
              <a:ext cx="1161" cy="34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9" name="Oval 54"/>
            <p:cNvSpPr>
              <a:spLocks noChangeArrowheads="1"/>
            </p:cNvSpPr>
            <p:nvPr/>
          </p:nvSpPr>
          <p:spPr bwMode="auto">
            <a:xfrm>
              <a:off x="2918" y="3037"/>
              <a:ext cx="1161" cy="349"/>
            </a:xfrm>
            <a:prstGeom prst="ellipse">
              <a:avLst/>
            </a:prstGeom>
            <a:solidFill>
              <a:srgbClr val="00B0F0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0" name="Rectangle 55"/>
            <p:cNvSpPr>
              <a:spLocks noChangeArrowheads="1"/>
            </p:cNvSpPr>
            <p:nvPr/>
          </p:nvSpPr>
          <p:spPr bwMode="auto">
            <a:xfrm>
              <a:off x="3339" y="3132"/>
              <a:ext cx="41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Trailer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1" name="Freeform 56"/>
            <p:cNvSpPr>
              <a:spLocks noEditPoints="1"/>
            </p:cNvSpPr>
            <p:nvPr/>
          </p:nvSpPr>
          <p:spPr bwMode="auto">
            <a:xfrm>
              <a:off x="523" y="2120"/>
              <a:ext cx="348" cy="728"/>
            </a:xfrm>
            <a:custGeom>
              <a:avLst/>
              <a:gdLst>
                <a:gd name="T0" fmla="*/ 146 w 726"/>
                <a:gd name="T1" fmla="*/ 1512 h 1512"/>
                <a:gd name="T2" fmla="*/ 146 w 726"/>
                <a:gd name="T3" fmla="*/ 756 h 1512"/>
                <a:gd name="T4" fmla="*/ 146 w 726"/>
                <a:gd name="T5" fmla="*/ 1058 h 1512"/>
                <a:gd name="T6" fmla="*/ 0 w 726"/>
                <a:gd name="T7" fmla="*/ 1058 h 1512"/>
                <a:gd name="T8" fmla="*/ 0 w 726"/>
                <a:gd name="T9" fmla="*/ 453 h 1512"/>
                <a:gd name="T10" fmla="*/ 73 w 726"/>
                <a:gd name="T11" fmla="*/ 378 h 1512"/>
                <a:gd name="T12" fmla="*/ 653 w 726"/>
                <a:gd name="T13" fmla="*/ 378 h 1512"/>
                <a:gd name="T14" fmla="*/ 726 w 726"/>
                <a:gd name="T15" fmla="*/ 453 h 1512"/>
                <a:gd name="T16" fmla="*/ 726 w 726"/>
                <a:gd name="T17" fmla="*/ 1058 h 1512"/>
                <a:gd name="T18" fmla="*/ 581 w 726"/>
                <a:gd name="T19" fmla="*/ 1058 h 1512"/>
                <a:gd name="T20" fmla="*/ 581 w 726"/>
                <a:gd name="T21" fmla="*/ 756 h 1512"/>
                <a:gd name="T22" fmla="*/ 581 w 726"/>
                <a:gd name="T23" fmla="*/ 1512 h 1512"/>
                <a:gd name="T24" fmla="*/ 363 w 726"/>
                <a:gd name="T25" fmla="*/ 1512 h 1512"/>
                <a:gd name="T26" fmla="*/ 363 w 726"/>
                <a:gd name="T27" fmla="*/ 907 h 1512"/>
                <a:gd name="T28" fmla="*/ 363 w 726"/>
                <a:gd name="T29" fmla="*/ 1512 h 1512"/>
                <a:gd name="T30" fmla="*/ 146 w 726"/>
                <a:gd name="T31" fmla="*/ 1512 h 1512"/>
                <a:gd name="T32" fmla="*/ 514 w 726"/>
                <a:gd name="T33" fmla="*/ 151 h 1512"/>
                <a:gd name="T34" fmla="*/ 363 w 726"/>
                <a:gd name="T35" fmla="*/ 0 h 1512"/>
                <a:gd name="T36" fmla="*/ 212 w 726"/>
                <a:gd name="T37" fmla="*/ 151 h 1512"/>
                <a:gd name="T38" fmla="*/ 363 w 726"/>
                <a:gd name="T39" fmla="*/ 302 h 1512"/>
                <a:gd name="T40" fmla="*/ 514 w 726"/>
                <a:gd name="T41" fmla="*/ 151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6" h="1512">
                  <a:moveTo>
                    <a:pt x="146" y="1512"/>
                  </a:moveTo>
                  <a:lnTo>
                    <a:pt x="146" y="756"/>
                  </a:lnTo>
                  <a:lnTo>
                    <a:pt x="146" y="1058"/>
                  </a:lnTo>
                  <a:lnTo>
                    <a:pt x="0" y="1058"/>
                  </a:lnTo>
                  <a:lnTo>
                    <a:pt x="0" y="453"/>
                  </a:lnTo>
                  <a:lnTo>
                    <a:pt x="73" y="378"/>
                  </a:lnTo>
                  <a:lnTo>
                    <a:pt x="653" y="378"/>
                  </a:lnTo>
                  <a:lnTo>
                    <a:pt x="726" y="453"/>
                  </a:lnTo>
                  <a:lnTo>
                    <a:pt x="726" y="1058"/>
                  </a:lnTo>
                  <a:lnTo>
                    <a:pt x="581" y="1058"/>
                  </a:lnTo>
                  <a:lnTo>
                    <a:pt x="581" y="756"/>
                  </a:lnTo>
                  <a:lnTo>
                    <a:pt x="581" y="1512"/>
                  </a:lnTo>
                  <a:lnTo>
                    <a:pt x="363" y="1512"/>
                  </a:lnTo>
                  <a:lnTo>
                    <a:pt x="363" y="907"/>
                  </a:lnTo>
                  <a:lnTo>
                    <a:pt x="363" y="1512"/>
                  </a:lnTo>
                  <a:lnTo>
                    <a:pt x="146" y="1512"/>
                  </a:lnTo>
                  <a:close/>
                  <a:moveTo>
                    <a:pt x="514" y="151"/>
                  </a:moveTo>
                  <a:cubicBezTo>
                    <a:pt x="514" y="67"/>
                    <a:pt x="447" y="0"/>
                    <a:pt x="363" y="0"/>
                  </a:cubicBezTo>
                  <a:cubicBezTo>
                    <a:pt x="280" y="0"/>
                    <a:pt x="212" y="67"/>
                    <a:pt x="212" y="151"/>
                  </a:cubicBezTo>
                  <a:cubicBezTo>
                    <a:pt x="212" y="234"/>
                    <a:pt x="280" y="302"/>
                    <a:pt x="363" y="302"/>
                  </a:cubicBezTo>
                  <a:cubicBezTo>
                    <a:pt x="447" y="302"/>
                    <a:pt x="514" y="234"/>
                    <a:pt x="514" y="151"/>
                  </a:cubicBez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132" name="Freeform 57"/>
            <p:cNvSpPr>
              <a:spLocks noEditPoints="1"/>
            </p:cNvSpPr>
            <p:nvPr/>
          </p:nvSpPr>
          <p:spPr bwMode="auto">
            <a:xfrm>
              <a:off x="523" y="2120"/>
              <a:ext cx="348" cy="728"/>
            </a:xfrm>
            <a:custGeom>
              <a:avLst/>
              <a:gdLst>
                <a:gd name="T0" fmla="*/ 146 w 726"/>
                <a:gd name="T1" fmla="*/ 1512 h 1512"/>
                <a:gd name="T2" fmla="*/ 146 w 726"/>
                <a:gd name="T3" fmla="*/ 756 h 1512"/>
                <a:gd name="T4" fmla="*/ 146 w 726"/>
                <a:gd name="T5" fmla="*/ 1058 h 1512"/>
                <a:gd name="T6" fmla="*/ 0 w 726"/>
                <a:gd name="T7" fmla="*/ 1058 h 1512"/>
                <a:gd name="T8" fmla="*/ 0 w 726"/>
                <a:gd name="T9" fmla="*/ 453 h 1512"/>
                <a:gd name="T10" fmla="*/ 73 w 726"/>
                <a:gd name="T11" fmla="*/ 378 h 1512"/>
                <a:gd name="T12" fmla="*/ 653 w 726"/>
                <a:gd name="T13" fmla="*/ 378 h 1512"/>
                <a:gd name="T14" fmla="*/ 726 w 726"/>
                <a:gd name="T15" fmla="*/ 453 h 1512"/>
                <a:gd name="T16" fmla="*/ 726 w 726"/>
                <a:gd name="T17" fmla="*/ 1058 h 1512"/>
                <a:gd name="T18" fmla="*/ 581 w 726"/>
                <a:gd name="T19" fmla="*/ 1058 h 1512"/>
                <a:gd name="T20" fmla="*/ 581 w 726"/>
                <a:gd name="T21" fmla="*/ 756 h 1512"/>
                <a:gd name="T22" fmla="*/ 581 w 726"/>
                <a:gd name="T23" fmla="*/ 1512 h 1512"/>
                <a:gd name="T24" fmla="*/ 363 w 726"/>
                <a:gd name="T25" fmla="*/ 1512 h 1512"/>
                <a:gd name="T26" fmla="*/ 363 w 726"/>
                <a:gd name="T27" fmla="*/ 907 h 1512"/>
                <a:gd name="T28" fmla="*/ 363 w 726"/>
                <a:gd name="T29" fmla="*/ 1512 h 1512"/>
                <a:gd name="T30" fmla="*/ 146 w 726"/>
                <a:gd name="T31" fmla="*/ 1512 h 1512"/>
                <a:gd name="T32" fmla="*/ 514 w 726"/>
                <a:gd name="T33" fmla="*/ 151 h 1512"/>
                <a:gd name="T34" fmla="*/ 363 w 726"/>
                <a:gd name="T35" fmla="*/ 0 h 1512"/>
                <a:gd name="T36" fmla="*/ 212 w 726"/>
                <a:gd name="T37" fmla="*/ 151 h 1512"/>
                <a:gd name="T38" fmla="*/ 363 w 726"/>
                <a:gd name="T39" fmla="*/ 302 h 1512"/>
                <a:gd name="T40" fmla="*/ 514 w 726"/>
                <a:gd name="T41" fmla="*/ 151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6" h="1512">
                  <a:moveTo>
                    <a:pt x="146" y="1512"/>
                  </a:moveTo>
                  <a:lnTo>
                    <a:pt x="146" y="756"/>
                  </a:lnTo>
                  <a:lnTo>
                    <a:pt x="146" y="1058"/>
                  </a:lnTo>
                  <a:lnTo>
                    <a:pt x="0" y="1058"/>
                  </a:lnTo>
                  <a:lnTo>
                    <a:pt x="0" y="453"/>
                  </a:lnTo>
                  <a:lnTo>
                    <a:pt x="73" y="378"/>
                  </a:lnTo>
                  <a:lnTo>
                    <a:pt x="653" y="378"/>
                  </a:lnTo>
                  <a:lnTo>
                    <a:pt x="726" y="453"/>
                  </a:lnTo>
                  <a:lnTo>
                    <a:pt x="726" y="1058"/>
                  </a:lnTo>
                  <a:lnTo>
                    <a:pt x="581" y="1058"/>
                  </a:lnTo>
                  <a:lnTo>
                    <a:pt x="581" y="756"/>
                  </a:lnTo>
                  <a:lnTo>
                    <a:pt x="581" y="1512"/>
                  </a:lnTo>
                  <a:lnTo>
                    <a:pt x="363" y="1512"/>
                  </a:lnTo>
                  <a:lnTo>
                    <a:pt x="363" y="907"/>
                  </a:lnTo>
                  <a:lnTo>
                    <a:pt x="363" y="1512"/>
                  </a:lnTo>
                  <a:lnTo>
                    <a:pt x="146" y="1512"/>
                  </a:lnTo>
                  <a:close/>
                  <a:moveTo>
                    <a:pt x="514" y="151"/>
                  </a:moveTo>
                  <a:cubicBezTo>
                    <a:pt x="514" y="67"/>
                    <a:pt x="447" y="0"/>
                    <a:pt x="363" y="0"/>
                  </a:cubicBezTo>
                  <a:cubicBezTo>
                    <a:pt x="280" y="0"/>
                    <a:pt x="212" y="67"/>
                    <a:pt x="212" y="151"/>
                  </a:cubicBezTo>
                  <a:cubicBezTo>
                    <a:pt x="212" y="234"/>
                    <a:pt x="280" y="302"/>
                    <a:pt x="363" y="302"/>
                  </a:cubicBezTo>
                  <a:cubicBezTo>
                    <a:pt x="447" y="302"/>
                    <a:pt x="514" y="234"/>
                    <a:pt x="514" y="151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3" name="Rectangle 58"/>
            <p:cNvSpPr>
              <a:spLocks noChangeArrowheads="1"/>
            </p:cNvSpPr>
            <p:nvPr/>
          </p:nvSpPr>
          <p:spPr bwMode="auto">
            <a:xfrm>
              <a:off x="528" y="2878"/>
              <a:ext cx="46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User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4" name="Line 59"/>
            <p:cNvSpPr>
              <a:spLocks noChangeShapeType="1"/>
            </p:cNvSpPr>
            <p:nvPr/>
          </p:nvSpPr>
          <p:spPr bwMode="auto">
            <a:xfrm>
              <a:off x="871" y="2490"/>
              <a:ext cx="1539" cy="5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5" name="Rectangle 60"/>
            <p:cNvSpPr>
              <a:spLocks noChangeArrowheads="1"/>
            </p:cNvSpPr>
            <p:nvPr/>
          </p:nvSpPr>
          <p:spPr bwMode="auto">
            <a:xfrm>
              <a:off x="1119" y="2254"/>
              <a:ext cx="1045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6" name="Rectangle 61"/>
            <p:cNvSpPr>
              <a:spLocks noChangeArrowheads="1"/>
            </p:cNvSpPr>
            <p:nvPr/>
          </p:nvSpPr>
          <p:spPr bwMode="auto">
            <a:xfrm>
              <a:off x="1119" y="2247"/>
              <a:ext cx="11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check via Portal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– Theft Detection</a:t>
            </a:r>
          </a:p>
        </p:txBody>
      </p:sp>
      <p:sp>
        <p:nvSpPr>
          <p:cNvPr id="4137" name="Legende: Linie 4136"/>
          <p:cNvSpPr/>
          <p:nvPr/>
        </p:nvSpPr>
        <p:spPr>
          <a:xfrm>
            <a:off x="7062788" y="2197864"/>
            <a:ext cx="3565002" cy="1786762"/>
          </a:xfrm>
          <a:prstGeom prst="borderCallout1">
            <a:avLst>
              <a:gd name="adj1" fmla="val 19398"/>
              <a:gd name="adj2" fmla="val -541"/>
              <a:gd name="adj3" fmla="val 40594"/>
              <a:gd name="adj4" fmla="val -139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FMS available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has engine 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4" name="Legende: Linie 73"/>
          <p:cNvSpPr/>
          <p:nvPr/>
        </p:nvSpPr>
        <p:spPr>
          <a:xfrm>
            <a:off x="7062788" y="4078670"/>
            <a:ext cx="3565002" cy="1786762"/>
          </a:xfrm>
          <a:prstGeom prst="borderCallout1">
            <a:avLst>
              <a:gd name="adj1" fmla="val 19398"/>
              <a:gd name="adj2" fmla="val -541"/>
              <a:gd name="adj3" fmla="val 40594"/>
              <a:gd name="adj4" fmla="val -139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can be connected to a truck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stand alone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few data if not connected to truck</a:t>
            </a:r>
          </a:p>
        </p:txBody>
      </p:sp>
    </p:spTree>
    <p:extLst>
      <p:ext uri="{BB962C8B-B14F-4D97-AF65-F5344CB8AC3E}">
        <p14:creationId xmlns:p14="http://schemas.microsoft.com/office/powerpoint/2010/main" val="8235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Theft Detection Algorithm - Decision Tree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2" y="2891488"/>
            <a:ext cx="11105535" cy="26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</a:t>
            </a:r>
            <a:r>
              <a:rPr lang="de-DE" dirty="0"/>
              <a:t> </a:t>
            </a:r>
            <a:r>
              <a:rPr lang="en-GB" dirty="0"/>
              <a:t>Tree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61" y="2551800"/>
            <a:ext cx="8930479" cy="3186848"/>
          </a:xfrm>
          <a:prstGeom prst="rect">
            <a:avLst/>
          </a:prstGeom>
        </p:spPr>
      </p:pic>
      <p:sp>
        <p:nvSpPr>
          <p:cNvPr id="41" name="Legende: mit gebogener Linie ohne Rahmen 40"/>
          <p:cNvSpPr/>
          <p:nvPr/>
        </p:nvSpPr>
        <p:spPr>
          <a:xfrm>
            <a:off x="8136618" y="1218915"/>
            <a:ext cx="1988457" cy="1218407"/>
          </a:xfrm>
          <a:prstGeom prst="callout2">
            <a:avLst>
              <a:gd name="adj1" fmla="val 52105"/>
              <a:gd name="adj2" fmla="val -9063"/>
              <a:gd name="adj3" fmla="val 52105"/>
              <a:gd name="adj4" fmla="val -17397"/>
              <a:gd name="adj5" fmla="val 112500"/>
              <a:gd name="adj6" fmla="val -46667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predefined depends on use case</a:t>
            </a:r>
          </a:p>
        </p:txBody>
      </p:sp>
    </p:spTree>
    <p:extLst>
      <p:ext uri="{BB962C8B-B14F-4D97-AF65-F5344CB8AC3E}">
        <p14:creationId xmlns:p14="http://schemas.microsoft.com/office/powerpoint/2010/main" val="238127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rafik 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9" y="1798638"/>
            <a:ext cx="11655425" cy="43367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- Trailer</a:t>
            </a:r>
          </a:p>
        </p:txBody>
      </p:sp>
      <p:sp>
        <p:nvSpPr>
          <p:cNvPr id="226" name="Legende: mit gebogener Linie ohne Rahmen 225"/>
          <p:cNvSpPr/>
          <p:nvPr/>
        </p:nvSpPr>
        <p:spPr>
          <a:xfrm>
            <a:off x="3261066" y="2479392"/>
            <a:ext cx="1779359" cy="669528"/>
          </a:xfrm>
          <a:prstGeom prst="callout2">
            <a:avLst>
              <a:gd name="adj1" fmla="val 9274"/>
              <a:gd name="adj2" fmla="val 48806"/>
              <a:gd name="adj3" fmla="val -7789"/>
              <a:gd name="adj4" fmla="val 48089"/>
              <a:gd name="adj5" fmla="val -24980"/>
              <a:gd name="adj6" fmla="val 64170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external power connection</a:t>
            </a:r>
          </a:p>
        </p:txBody>
      </p:sp>
      <p:grpSp>
        <p:nvGrpSpPr>
          <p:cNvPr id="342" name="Gruppieren 341"/>
          <p:cNvGrpSpPr/>
          <p:nvPr/>
        </p:nvGrpSpPr>
        <p:grpSpPr>
          <a:xfrm>
            <a:off x="11087100" y="4713286"/>
            <a:ext cx="1104900" cy="1411289"/>
            <a:chOff x="11030404" y="4640261"/>
            <a:chExt cx="1104900" cy="1411289"/>
          </a:xfrm>
        </p:grpSpPr>
        <p:cxnSp>
          <p:nvCxnSpPr>
            <p:cNvPr id="338" name="Gerade Verbindung mit Pfeil 337"/>
            <p:cNvCxnSpPr/>
            <p:nvPr/>
          </p:nvCxnSpPr>
          <p:spPr>
            <a:xfrm rot="16200000" flipH="1">
              <a:off x="10848181" y="4834730"/>
              <a:ext cx="1001713" cy="612775"/>
            </a:xfrm>
            <a:prstGeom prst="bentConnector3">
              <a:avLst>
                <a:gd name="adj1" fmla="val 992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feld 340"/>
            <p:cNvSpPr txBox="1"/>
            <p:nvPr/>
          </p:nvSpPr>
          <p:spPr>
            <a:xfrm>
              <a:off x="11030404" y="577455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see 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57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rafik 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9" y="1798638"/>
            <a:ext cx="11655425" cy="4336782"/>
          </a:xfrm>
          <a:prstGeom prst="rect">
            <a:avLst/>
          </a:prstGeom>
        </p:spPr>
      </p:pic>
      <p:grpSp>
        <p:nvGrpSpPr>
          <p:cNvPr id="230" name="Gruppieren 229"/>
          <p:cNvGrpSpPr/>
          <p:nvPr/>
        </p:nvGrpSpPr>
        <p:grpSpPr>
          <a:xfrm>
            <a:off x="11087100" y="4713286"/>
            <a:ext cx="1104900" cy="1411289"/>
            <a:chOff x="11030404" y="4640261"/>
            <a:chExt cx="1104900" cy="1411289"/>
          </a:xfrm>
        </p:grpSpPr>
        <p:cxnSp>
          <p:nvCxnSpPr>
            <p:cNvPr id="231" name="Gerade Verbindung mit Pfeil 337"/>
            <p:cNvCxnSpPr/>
            <p:nvPr/>
          </p:nvCxnSpPr>
          <p:spPr>
            <a:xfrm rot="16200000" flipH="1">
              <a:off x="10848181" y="4834730"/>
              <a:ext cx="1001713" cy="612775"/>
            </a:xfrm>
            <a:prstGeom prst="bentConnector3">
              <a:avLst>
                <a:gd name="adj1" fmla="val 992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feld 231"/>
            <p:cNvSpPr txBox="1"/>
            <p:nvPr/>
          </p:nvSpPr>
          <p:spPr>
            <a:xfrm>
              <a:off x="11030404" y="577455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see car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- Trailer</a:t>
            </a:r>
          </a:p>
        </p:txBody>
      </p:sp>
      <p:sp>
        <p:nvSpPr>
          <p:cNvPr id="226" name="Legende: mit gebogener Linie ohne Rahmen 225"/>
          <p:cNvSpPr/>
          <p:nvPr/>
        </p:nvSpPr>
        <p:spPr>
          <a:xfrm>
            <a:off x="3260953" y="2654696"/>
            <a:ext cx="1291998" cy="491729"/>
          </a:xfrm>
          <a:prstGeom prst="callout2">
            <a:avLst>
              <a:gd name="adj1" fmla="val 57122"/>
              <a:gd name="adj2" fmla="val -4963"/>
              <a:gd name="adj3" fmla="val 57122"/>
              <a:gd name="adj4" fmla="val -17790"/>
              <a:gd name="adj5" fmla="val 87314"/>
              <a:gd name="adj6" fmla="val -116646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geo fencing</a:t>
            </a:r>
          </a:p>
        </p:txBody>
      </p:sp>
    </p:spTree>
    <p:extLst>
      <p:ext uri="{BB962C8B-B14F-4D97-AF65-F5344CB8AC3E}">
        <p14:creationId xmlns:p14="http://schemas.microsoft.com/office/powerpoint/2010/main" val="44333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rafik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9" y="1798638"/>
            <a:ext cx="11655425" cy="43367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- Trailer</a:t>
            </a:r>
          </a:p>
        </p:txBody>
      </p:sp>
      <p:sp>
        <p:nvSpPr>
          <p:cNvPr id="226" name="Legende: mit gebogener Linie ohne Rahmen 225"/>
          <p:cNvSpPr/>
          <p:nvPr/>
        </p:nvSpPr>
        <p:spPr>
          <a:xfrm>
            <a:off x="3260952" y="2654696"/>
            <a:ext cx="1544409" cy="569516"/>
          </a:xfrm>
          <a:prstGeom prst="callout2">
            <a:avLst>
              <a:gd name="adj1" fmla="val 111996"/>
              <a:gd name="adj2" fmla="val 38506"/>
              <a:gd name="adj3" fmla="val 162805"/>
              <a:gd name="adj4" fmla="val 15936"/>
              <a:gd name="adj5" fmla="val 170546"/>
              <a:gd name="adj6" fmla="val -61703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GPS / accelerometer</a:t>
            </a:r>
          </a:p>
        </p:txBody>
      </p:sp>
      <p:grpSp>
        <p:nvGrpSpPr>
          <p:cNvPr id="233" name="Gruppieren 232"/>
          <p:cNvGrpSpPr/>
          <p:nvPr/>
        </p:nvGrpSpPr>
        <p:grpSpPr>
          <a:xfrm>
            <a:off x="11087100" y="4713286"/>
            <a:ext cx="1104900" cy="1411289"/>
            <a:chOff x="11030404" y="4640261"/>
            <a:chExt cx="1104900" cy="1411289"/>
          </a:xfrm>
        </p:grpSpPr>
        <p:cxnSp>
          <p:nvCxnSpPr>
            <p:cNvPr id="234" name="Gerade Verbindung mit Pfeil 337"/>
            <p:cNvCxnSpPr/>
            <p:nvPr/>
          </p:nvCxnSpPr>
          <p:spPr>
            <a:xfrm rot="16200000" flipH="1">
              <a:off x="10848181" y="4834730"/>
              <a:ext cx="1001713" cy="612775"/>
            </a:xfrm>
            <a:prstGeom prst="bentConnector3">
              <a:avLst>
                <a:gd name="adj1" fmla="val 992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feld 234"/>
            <p:cNvSpPr txBox="1"/>
            <p:nvPr/>
          </p:nvSpPr>
          <p:spPr>
            <a:xfrm>
              <a:off x="11030404" y="577455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see 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7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- Trailer</a:t>
            </a:r>
          </a:p>
        </p:txBody>
      </p:sp>
      <p:sp>
        <p:nvSpPr>
          <p:cNvPr id="226" name="Legende: mit gebogener Linie ohne Rahmen 225"/>
          <p:cNvSpPr/>
          <p:nvPr/>
        </p:nvSpPr>
        <p:spPr>
          <a:xfrm>
            <a:off x="8974367" y="2018704"/>
            <a:ext cx="1544409" cy="569516"/>
          </a:xfrm>
          <a:prstGeom prst="callout2">
            <a:avLst>
              <a:gd name="adj1" fmla="val 57122"/>
              <a:gd name="adj2" fmla="val -4963"/>
              <a:gd name="adj3" fmla="val 57122"/>
              <a:gd name="adj4" fmla="val -17790"/>
              <a:gd name="adj5" fmla="val 167965"/>
              <a:gd name="adj6" fmla="val -49640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FMS data available</a:t>
            </a:r>
          </a:p>
        </p:txBody>
      </p:sp>
      <p:pic>
        <p:nvPicPr>
          <p:cNvPr id="228" name="Grafik 2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9" y="1798638"/>
            <a:ext cx="11655425" cy="4336782"/>
          </a:xfrm>
          <a:prstGeom prst="rect">
            <a:avLst/>
          </a:prstGeom>
        </p:spPr>
      </p:pic>
      <p:grpSp>
        <p:nvGrpSpPr>
          <p:cNvPr id="229" name="Gruppieren 228"/>
          <p:cNvGrpSpPr/>
          <p:nvPr/>
        </p:nvGrpSpPr>
        <p:grpSpPr>
          <a:xfrm>
            <a:off x="11087100" y="4713286"/>
            <a:ext cx="1104900" cy="1411289"/>
            <a:chOff x="11030404" y="4640261"/>
            <a:chExt cx="1104900" cy="1411289"/>
          </a:xfrm>
        </p:grpSpPr>
        <p:cxnSp>
          <p:nvCxnSpPr>
            <p:cNvPr id="230" name="Gerade Verbindung mit Pfeil 337"/>
            <p:cNvCxnSpPr/>
            <p:nvPr/>
          </p:nvCxnSpPr>
          <p:spPr>
            <a:xfrm rot="16200000" flipH="1">
              <a:off x="10848181" y="4834730"/>
              <a:ext cx="1001713" cy="612775"/>
            </a:xfrm>
            <a:prstGeom prst="bentConnector3">
              <a:avLst>
                <a:gd name="adj1" fmla="val 992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feld 230"/>
            <p:cNvSpPr txBox="1"/>
            <p:nvPr/>
          </p:nvSpPr>
          <p:spPr>
            <a:xfrm>
              <a:off x="11030404" y="577455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see 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21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rafik 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9" y="1798638"/>
            <a:ext cx="11655425" cy="43367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- Trailer</a:t>
            </a:r>
          </a:p>
        </p:txBody>
      </p:sp>
      <p:sp>
        <p:nvSpPr>
          <p:cNvPr id="114" name="Legende: mit gebogener Linie ohne Rahmen 113"/>
          <p:cNvSpPr/>
          <p:nvPr/>
        </p:nvSpPr>
        <p:spPr>
          <a:xfrm>
            <a:off x="3260952" y="2654696"/>
            <a:ext cx="1544409" cy="569516"/>
          </a:xfrm>
          <a:prstGeom prst="callout2">
            <a:avLst>
              <a:gd name="adj1" fmla="val 99286"/>
              <a:gd name="adj2" fmla="val 98427"/>
              <a:gd name="adj3" fmla="val 157515"/>
              <a:gd name="adj4" fmla="val 110224"/>
              <a:gd name="adj5" fmla="val 169450"/>
              <a:gd name="adj6" fmla="val 170118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GPS / accelerometer</a:t>
            </a:r>
          </a:p>
        </p:txBody>
      </p:sp>
      <p:grpSp>
        <p:nvGrpSpPr>
          <p:cNvPr id="230" name="Gruppieren 229"/>
          <p:cNvGrpSpPr/>
          <p:nvPr/>
        </p:nvGrpSpPr>
        <p:grpSpPr>
          <a:xfrm>
            <a:off x="11087100" y="4713286"/>
            <a:ext cx="1104900" cy="1411289"/>
            <a:chOff x="11030404" y="4640261"/>
            <a:chExt cx="1104900" cy="1411289"/>
          </a:xfrm>
        </p:grpSpPr>
        <p:cxnSp>
          <p:nvCxnSpPr>
            <p:cNvPr id="231" name="Gerade Verbindung mit Pfeil 337"/>
            <p:cNvCxnSpPr/>
            <p:nvPr/>
          </p:nvCxnSpPr>
          <p:spPr>
            <a:xfrm rot="16200000" flipH="1">
              <a:off x="10848181" y="4834730"/>
              <a:ext cx="1001713" cy="612775"/>
            </a:xfrm>
            <a:prstGeom prst="bentConnector3">
              <a:avLst>
                <a:gd name="adj1" fmla="val 992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feld 231"/>
            <p:cNvSpPr txBox="1"/>
            <p:nvPr/>
          </p:nvSpPr>
          <p:spPr>
            <a:xfrm>
              <a:off x="11030404" y="577455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see 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07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58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Workshop: Software Engineering for Connected Vehicle Platforms </vt:lpstr>
      <vt:lpstr>Use case – Theft Detection</vt:lpstr>
      <vt:lpstr>Theft Detection Algorithm - Decision Tree</vt:lpstr>
      <vt:lpstr>Decision Tree</vt:lpstr>
      <vt:lpstr>Decision Tree - Trailer</vt:lpstr>
      <vt:lpstr>Decision Tree - Trailer</vt:lpstr>
      <vt:lpstr>Decision Tree - Trailer</vt:lpstr>
      <vt:lpstr>Decision Tree - Trailer</vt:lpstr>
      <vt:lpstr>Decision Tree - Trailer</vt:lpstr>
      <vt:lpstr>Decision Tree - Trailer</vt:lpstr>
      <vt:lpstr>Decision Tree – Car / Truck</vt:lpstr>
      <vt:lpstr>Decision Tree – Car / Truck</vt:lpstr>
      <vt:lpstr>Decision Tree – Car / Truck</vt:lpstr>
      <vt:lpstr>Decision Tree – Car / Truck</vt:lpstr>
      <vt:lpstr>Decision Tree – Car / Truck</vt:lpstr>
      <vt:lpstr>Application Architecture</vt:lpstr>
      <vt:lpstr>Movement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Richter</dc:creator>
  <cp:lastModifiedBy>Christoph Richter</cp:lastModifiedBy>
  <cp:revision>35</cp:revision>
  <dcterms:created xsi:type="dcterms:W3CDTF">2017-02-09T09:12:12Z</dcterms:created>
  <dcterms:modified xsi:type="dcterms:W3CDTF">2017-02-09T13:30:06Z</dcterms:modified>
</cp:coreProperties>
</file>