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9" r:id="rId5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98"/>
    <p:restoredTop sz="97248"/>
  </p:normalViewPr>
  <p:slideViewPr>
    <p:cSldViewPr snapToGrid="0">
      <p:cViewPr varScale="1">
        <p:scale>
          <a:sx n="48" d="100"/>
          <a:sy n="48" d="100"/>
        </p:scale>
        <p:origin x="3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27CCC-EABF-7344-B282-51C4D7B637CB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A9629-1487-3049-9E84-8E45001A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01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A9629-1487-3049-9E84-8E45001A7E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2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6F59-7C39-A543-9396-5C6F93DE872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A03-B3EB-1C4F-A7C4-CEBF6BF7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5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6F59-7C39-A543-9396-5C6F93DE872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A03-B3EB-1C4F-A7C4-CEBF6BF7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9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6F59-7C39-A543-9396-5C6F93DE872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A03-B3EB-1C4F-A7C4-CEBF6BF7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6F59-7C39-A543-9396-5C6F93DE872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A03-B3EB-1C4F-A7C4-CEBF6BF7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6F59-7C39-A543-9396-5C6F93DE872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A03-B3EB-1C4F-A7C4-CEBF6BF7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7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6F59-7C39-A543-9396-5C6F93DE872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A03-B3EB-1C4F-A7C4-CEBF6BF7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7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6F59-7C39-A543-9396-5C6F93DE872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A03-B3EB-1C4F-A7C4-CEBF6BF7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8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6F59-7C39-A543-9396-5C6F93DE872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A03-B3EB-1C4F-A7C4-CEBF6BF7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9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6F59-7C39-A543-9396-5C6F93DE872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A03-B3EB-1C4F-A7C4-CEBF6BF7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6F59-7C39-A543-9396-5C6F93DE872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A03-B3EB-1C4F-A7C4-CEBF6BF7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2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6F59-7C39-A543-9396-5C6F93DE872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A03-B3EB-1C4F-A7C4-CEBF6BF7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5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6F59-7C39-A543-9396-5C6F93DE872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4A03-B3EB-1C4F-A7C4-CEBF6BF7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C64F8FB-4706-DC15-6F4A-E77757EB9777}"/>
              </a:ext>
            </a:extLst>
          </p:cNvPr>
          <p:cNvGrpSpPr/>
          <p:nvPr/>
        </p:nvGrpSpPr>
        <p:grpSpPr>
          <a:xfrm>
            <a:off x="281661" y="4803155"/>
            <a:ext cx="17103047" cy="8524240"/>
            <a:chOff x="281661" y="4803155"/>
            <a:chExt cx="17103047" cy="85242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4CD383-C9A4-6ED5-E3D4-5746471E7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22" y="9399399"/>
              <a:ext cx="1643463" cy="821732"/>
            </a:xfrm>
            <a:prstGeom prst="rect">
              <a:avLst/>
            </a:prstGeom>
          </p:spPr>
        </p:pic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6750D2B2-B847-FA62-AB44-FE9476253FCB}"/>
                </a:ext>
              </a:extLst>
            </p:cNvPr>
            <p:cNvSpPr/>
            <p:nvPr/>
          </p:nvSpPr>
          <p:spPr>
            <a:xfrm>
              <a:off x="3258948" y="9304989"/>
              <a:ext cx="1184938" cy="940508"/>
            </a:xfrm>
            <a:prstGeom prst="roundRect">
              <a:avLst>
                <a:gd name="adj" fmla="val 911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FCN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CAM4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6CF797-676C-7388-4F42-8334B8F93D5C}"/>
                </a:ext>
              </a:extLst>
            </p:cNvPr>
            <p:cNvSpPr txBox="1"/>
            <p:nvPr/>
          </p:nvSpPr>
          <p:spPr>
            <a:xfrm>
              <a:off x="886884" y="9087326"/>
              <a:ext cx="1279517" cy="62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CAM4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4E194C6-EBD5-2958-6596-3D01C9977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69" y="10987071"/>
              <a:ext cx="1643463" cy="82173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BBA6D9D-001E-E5DB-9BFB-C41BA0575D7D}"/>
                </a:ext>
              </a:extLst>
            </p:cNvPr>
            <p:cNvSpPr txBox="1"/>
            <p:nvPr/>
          </p:nvSpPr>
          <p:spPr>
            <a:xfrm>
              <a:off x="797820" y="10681579"/>
              <a:ext cx="1487908" cy="62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SPCAM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28F8563C-0B8C-7E9A-AD35-A3B84E19C77A}"/>
                </a:ext>
              </a:extLst>
            </p:cNvPr>
            <p:cNvSpPr/>
            <p:nvPr/>
          </p:nvSpPr>
          <p:spPr>
            <a:xfrm>
              <a:off x="3258948" y="10853158"/>
              <a:ext cx="1184938" cy="940508"/>
            </a:xfrm>
            <a:prstGeom prst="roundRect">
              <a:avLst>
                <a:gd name="adj" fmla="val 911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FCN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SPCAM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A2C3AB2-5301-44C9-2F54-F036810A488C}"/>
                </a:ext>
              </a:extLst>
            </p:cNvPr>
            <p:cNvSpPr/>
            <p:nvPr/>
          </p:nvSpPr>
          <p:spPr>
            <a:xfrm>
              <a:off x="2570869" y="9465685"/>
              <a:ext cx="263254" cy="6191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4DD2100-0C73-67C6-343C-806B2B18512C}"/>
                    </a:ext>
                  </a:extLst>
                </p:cNvPr>
                <p:cNvSpPr/>
                <p:nvPr/>
              </p:nvSpPr>
              <p:spPr>
                <a:xfrm>
                  <a:off x="4868711" y="9465684"/>
                  <a:ext cx="263254" cy="61911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4DD2100-0C73-67C6-343C-806B2B1851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711" y="9465684"/>
                  <a:ext cx="263254" cy="619115"/>
                </a:xfrm>
                <a:prstGeom prst="rect">
                  <a:avLst/>
                </a:prstGeom>
                <a:blipFill>
                  <a:blip r:embed="rId4"/>
                  <a:stretch>
                    <a:fillRect l="-4545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7552CB7-31F6-61F3-ADA7-C2F5653E298C}"/>
                </a:ext>
              </a:extLst>
            </p:cNvPr>
            <p:cNvCxnSpPr>
              <a:cxnSpLocks/>
            </p:cNvCxnSpPr>
            <p:nvPr/>
          </p:nvCxnSpPr>
          <p:spPr>
            <a:xfrm>
              <a:off x="2991629" y="9775241"/>
              <a:ext cx="1820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6B0E77B-5A61-6DD5-B14F-5628B05B3E04}"/>
                </a:ext>
              </a:extLst>
            </p:cNvPr>
            <p:cNvCxnSpPr>
              <a:cxnSpLocks/>
            </p:cNvCxnSpPr>
            <p:nvPr/>
          </p:nvCxnSpPr>
          <p:spPr>
            <a:xfrm>
              <a:off x="4535582" y="9776323"/>
              <a:ext cx="1820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DA68296-78AE-DEC6-C33A-55769805250F}"/>
                </a:ext>
              </a:extLst>
            </p:cNvPr>
            <p:cNvSpPr/>
            <p:nvPr/>
          </p:nvSpPr>
          <p:spPr>
            <a:xfrm>
              <a:off x="2547991" y="11031324"/>
              <a:ext cx="263254" cy="6191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70B2D0DE-115F-B020-63FA-DC50ABB43B45}"/>
                    </a:ext>
                  </a:extLst>
                </p:cNvPr>
                <p:cNvSpPr/>
                <p:nvPr/>
              </p:nvSpPr>
              <p:spPr>
                <a:xfrm>
                  <a:off x="4845833" y="11031323"/>
                  <a:ext cx="263254" cy="61911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70B2D0DE-115F-B020-63FA-DC50ABB43B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5833" y="11031323"/>
                  <a:ext cx="263254" cy="619115"/>
                </a:xfrm>
                <a:prstGeom prst="rect">
                  <a:avLst/>
                </a:prstGeom>
                <a:blipFill>
                  <a:blip r:embed="rId5"/>
                  <a:stretch>
                    <a:fillRect l="-4545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FB52AC1-DD38-CAA2-E6B5-1371DE9CAF14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51" y="11340880"/>
              <a:ext cx="1820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011C219-F5FC-9F8E-D05E-22B37C9B5A1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704" y="11341962"/>
              <a:ext cx="1820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079ECE2B-9F9D-568B-5B64-7F04DD63EF6D}"/>
                </a:ext>
              </a:extLst>
            </p:cNvPr>
            <p:cNvSpPr/>
            <p:nvPr/>
          </p:nvSpPr>
          <p:spPr>
            <a:xfrm>
              <a:off x="2314072" y="9082620"/>
              <a:ext cx="3072892" cy="1317418"/>
            </a:xfrm>
            <a:prstGeom prst="roundRect">
              <a:avLst>
                <a:gd name="adj" fmla="val 8192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734A2836-2AE2-C5DC-C2B0-A5A2A3021386}"/>
                </a:ext>
              </a:extLst>
            </p:cNvPr>
            <p:cNvSpPr/>
            <p:nvPr/>
          </p:nvSpPr>
          <p:spPr>
            <a:xfrm>
              <a:off x="2314072" y="10606636"/>
              <a:ext cx="3072892" cy="1317418"/>
            </a:xfrm>
            <a:prstGeom prst="roundRect">
              <a:avLst>
                <a:gd name="adj" fmla="val 8192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CDD606FF-CA99-4EBA-C069-73CFA95E1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9531" y="6346808"/>
              <a:ext cx="1643463" cy="821732"/>
            </a:xfrm>
            <a:prstGeom prst="rect">
              <a:avLst/>
            </a:prstGeom>
          </p:spPr>
        </p:pic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E5775326-FD79-D01D-0111-A33DFB895F94}"/>
                </a:ext>
              </a:extLst>
            </p:cNvPr>
            <p:cNvSpPr/>
            <p:nvPr/>
          </p:nvSpPr>
          <p:spPr>
            <a:xfrm>
              <a:off x="10146726" y="7671982"/>
              <a:ext cx="1184938" cy="940508"/>
            </a:xfrm>
            <a:prstGeom prst="roundRect">
              <a:avLst>
                <a:gd name="adj" fmla="val 911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FCN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CAM4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31FD992-13E3-A1E7-F2DC-6A210099FA0C}"/>
                </a:ext>
              </a:extLst>
            </p:cNvPr>
            <p:cNvSpPr txBox="1"/>
            <p:nvPr/>
          </p:nvSpPr>
          <p:spPr>
            <a:xfrm>
              <a:off x="7830987" y="5983190"/>
              <a:ext cx="1279517" cy="62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CAM4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534D183A-0098-31F2-4D9D-A1597D653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6922" y="7797260"/>
              <a:ext cx="1643463" cy="821732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BC53D0D-629B-B59B-2DBF-C81C18352BFF}"/>
                </a:ext>
              </a:extLst>
            </p:cNvPr>
            <p:cNvSpPr txBox="1"/>
            <p:nvPr/>
          </p:nvSpPr>
          <p:spPr>
            <a:xfrm>
              <a:off x="7777286" y="7487317"/>
              <a:ext cx="1487908" cy="62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SPCAM</a:t>
              </a: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F0150066-720E-2859-28E5-BF6804A09DE9}"/>
                </a:ext>
              </a:extLst>
            </p:cNvPr>
            <p:cNvSpPr/>
            <p:nvPr/>
          </p:nvSpPr>
          <p:spPr>
            <a:xfrm>
              <a:off x="10135896" y="6251676"/>
              <a:ext cx="1184938" cy="940508"/>
            </a:xfrm>
            <a:prstGeom prst="roundRect">
              <a:avLst>
                <a:gd name="adj" fmla="val 911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FCN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SPCAM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A7854E2-97A0-84B5-7015-9B2BAD251AFE}"/>
                </a:ext>
              </a:extLst>
            </p:cNvPr>
            <p:cNvSpPr/>
            <p:nvPr/>
          </p:nvSpPr>
          <p:spPr>
            <a:xfrm>
              <a:off x="9447817" y="6412375"/>
              <a:ext cx="263254" cy="6191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C9AE52E-24A0-3AD3-AFA2-C37E2F4FC124}"/>
                </a:ext>
              </a:extLst>
            </p:cNvPr>
            <p:cNvCxnSpPr>
              <a:cxnSpLocks/>
            </p:cNvCxnSpPr>
            <p:nvPr/>
          </p:nvCxnSpPr>
          <p:spPr>
            <a:xfrm>
              <a:off x="9868577" y="6721931"/>
              <a:ext cx="1820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D75BFCC-D20F-4360-0BA0-E9DA80C30997}"/>
                </a:ext>
              </a:extLst>
            </p:cNvPr>
            <p:cNvCxnSpPr>
              <a:cxnSpLocks/>
            </p:cNvCxnSpPr>
            <p:nvPr/>
          </p:nvCxnSpPr>
          <p:spPr>
            <a:xfrm>
              <a:off x="11412530" y="6723013"/>
              <a:ext cx="1820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A2CADC5-A831-6B88-786F-94D020090217}"/>
                </a:ext>
              </a:extLst>
            </p:cNvPr>
            <p:cNvSpPr/>
            <p:nvPr/>
          </p:nvSpPr>
          <p:spPr>
            <a:xfrm>
              <a:off x="9424939" y="7856650"/>
              <a:ext cx="263254" cy="6191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BBC07A8-F1D3-58EF-E036-11976E1B7161}"/>
                </a:ext>
              </a:extLst>
            </p:cNvPr>
            <p:cNvCxnSpPr>
              <a:cxnSpLocks/>
            </p:cNvCxnSpPr>
            <p:nvPr/>
          </p:nvCxnSpPr>
          <p:spPr>
            <a:xfrm>
              <a:off x="9845699" y="8166206"/>
              <a:ext cx="1820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9872F7C-A284-9763-78EE-0D5A69014C74}"/>
                </a:ext>
              </a:extLst>
            </p:cNvPr>
            <p:cNvCxnSpPr>
              <a:cxnSpLocks/>
            </p:cNvCxnSpPr>
            <p:nvPr/>
          </p:nvCxnSpPr>
          <p:spPr>
            <a:xfrm>
              <a:off x="11389652" y="8167288"/>
              <a:ext cx="1820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3161B084-9DF1-0534-DBD5-D7932D57F673}"/>
                </a:ext>
              </a:extLst>
            </p:cNvPr>
            <p:cNvSpPr/>
            <p:nvPr/>
          </p:nvSpPr>
          <p:spPr>
            <a:xfrm>
              <a:off x="9191020" y="6029310"/>
              <a:ext cx="3072892" cy="1317418"/>
            </a:xfrm>
            <a:prstGeom prst="roundRect">
              <a:avLst>
                <a:gd name="adj" fmla="val 8192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22B6F630-9238-2E45-36A0-2E2BDD18748A}"/>
                </a:ext>
              </a:extLst>
            </p:cNvPr>
            <p:cNvSpPr/>
            <p:nvPr/>
          </p:nvSpPr>
          <p:spPr>
            <a:xfrm>
              <a:off x="9191020" y="7431962"/>
              <a:ext cx="3072892" cy="1317418"/>
            </a:xfrm>
            <a:prstGeom prst="roundRect">
              <a:avLst>
                <a:gd name="adj" fmla="val 8192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344DC01-F77D-9B55-D994-3C8998C0F1C4}"/>
                </a:ext>
              </a:extLst>
            </p:cNvPr>
            <p:cNvCxnSpPr>
              <a:cxnSpLocks/>
            </p:cNvCxnSpPr>
            <p:nvPr/>
          </p:nvCxnSpPr>
          <p:spPr>
            <a:xfrm>
              <a:off x="6565054" y="5393696"/>
              <a:ext cx="0" cy="793369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E9ACE12-3572-E19C-B825-194B83A33DE0}"/>
                </a:ext>
              </a:extLst>
            </p:cNvPr>
            <p:cNvSpPr txBox="1"/>
            <p:nvPr/>
          </p:nvSpPr>
          <p:spPr>
            <a:xfrm>
              <a:off x="407825" y="4816107"/>
              <a:ext cx="5239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Pre-train Base Models on Each Datasets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F68603D-30E0-0E7D-139B-032B2726D9EE}"/>
                </a:ext>
              </a:extLst>
            </p:cNvPr>
            <p:cNvSpPr txBox="1"/>
            <p:nvPr/>
          </p:nvSpPr>
          <p:spPr>
            <a:xfrm>
              <a:off x="7742154" y="4803155"/>
              <a:ext cx="44559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Benchmark Model Generalization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BD9413B-025F-433A-13A7-2199F8E65F14}"/>
                </a:ext>
              </a:extLst>
            </p:cNvPr>
            <p:cNvSpPr txBox="1"/>
            <p:nvPr/>
          </p:nvSpPr>
          <p:spPr>
            <a:xfrm>
              <a:off x="7816646" y="9223117"/>
              <a:ext cx="40621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Measure Model Disagreement</a:t>
              </a: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5BE3F7A7-542D-09D5-8A4C-5E818D18726F}"/>
                </a:ext>
              </a:extLst>
            </p:cNvPr>
            <p:cNvSpPr/>
            <p:nvPr/>
          </p:nvSpPr>
          <p:spPr>
            <a:xfrm>
              <a:off x="625855" y="8453328"/>
              <a:ext cx="5014095" cy="629792"/>
            </a:xfrm>
            <a:custGeom>
              <a:avLst/>
              <a:gdLst>
                <a:gd name="connsiteX0" fmla="*/ 0 w 4866290"/>
                <a:gd name="connsiteY0" fmla="*/ 0 h 388883"/>
                <a:gd name="connsiteX1" fmla="*/ 1660634 w 4866290"/>
                <a:gd name="connsiteY1" fmla="*/ 388883 h 388883"/>
                <a:gd name="connsiteX2" fmla="*/ 4550979 w 4866290"/>
                <a:gd name="connsiteY2" fmla="*/ 388883 h 388883"/>
                <a:gd name="connsiteX3" fmla="*/ 4866290 w 4866290"/>
                <a:gd name="connsiteY3" fmla="*/ 10511 h 388883"/>
                <a:gd name="connsiteX4" fmla="*/ 0 w 4866290"/>
                <a:gd name="connsiteY4" fmla="*/ 0 h 38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6290" h="388883">
                  <a:moveTo>
                    <a:pt x="0" y="0"/>
                  </a:moveTo>
                  <a:lnTo>
                    <a:pt x="1660634" y="388883"/>
                  </a:lnTo>
                  <a:lnTo>
                    <a:pt x="4550979" y="388883"/>
                  </a:lnTo>
                  <a:lnTo>
                    <a:pt x="4866290" y="10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7112AF3-C17D-1EF8-09C0-6F629629BC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3052" y="8999343"/>
              <a:ext cx="6390168" cy="271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6E7E8B48-B2AF-CE68-5E1F-B0BE875EEB66}"/>
                </a:ext>
              </a:extLst>
            </p:cNvPr>
            <p:cNvGrpSpPr/>
            <p:nvPr/>
          </p:nvGrpSpPr>
          <p:grpSpPr>
            <a:xfrm>
              <a:off x="281661" y="6070178"/>
              <a:ext cx="5635786" cy="2374524"/>
              <a:chOff x="2198266" y="6383369"/>
              <a:chExt cx="5635786" cy="2374524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2E420479-1153-1958-2D4F-EF9435532C74}"/>
                  </a:ext>
                </a:extLst>
              </p:cNvPr>
              <p:cNvGrpSpPr/>
              <p:nvPr/>
            </p:nvGrpSpPr>
            <p:grpSpPr>
              <a:xfrm>
                <a:off x="2198266" y="6383369"/>
                <a:ext cx="5635786" cy="2374524"/>
                <a:chOff x="132186" y="1180426"/>
                <a:chExt cx="5635786" cy="2374524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72975823-FBB4-8A2B-6E31-6E29C15EAF4B}"/>
                    </a:ext>
                  </a:extLst>
                </p:cNvPr>
                <p:cNvGrpSpPr/>
                <p:nvPr/>
              </p:nvGrpSpPr>
              <p:grpSpPr>
                <a:xfrm>
                  <a:off x="1208748" y="1698000"/>
                  <a:ext cx="3457904" cy="1391370"/>
                  <a:chOff x="2485717" y="3810543"/>
                  <a:chExt cx="3457904" cy="1391370"/>
                </a:xfrm>
              </p:grpSpPr>
              <p:sp>
                <p:nvSpPr>
                  <p:cNvPr id="26" name="Rounded Rectangle 25">
                    <a:extLst>
                      <a:ext uri="{FF2B5EF4-FFF2-40B4-BE49-F238E27FC236}">
                        <a16:creationId xmlns:a16="http://schemas.microsoft.com/office/drawing/2014/main" id="{184B9A12-A421-DA6C-A7E0-B6F92C180F5B}"/>
                      </a:ext>
                    </a:extLst>
                  </p:cNvPr>
                  <p:cNvSpPr/>
                  <p:nvPr/>
                </p:nvSpPr>
                <p:spPr>
                  <a:xfrm>
                    <a:off x="2485717" y="3810543"/>
                    <a:ext cx="3457904" cy="1391370"/>
                  </a:xfrm>
                  <a:prstGeom prst="roundRect">
                    <a:avLst>
                      <a:gd name="adj" fmla="val 9113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3CF9145A-868C-4A55-4AE7-2A7872C7A792}"/>
                      </a:ext>
                    </a:extLst>
                  </p:cNvPr>
                  <p:cNvSpPr/>
                  <p:nvPr/>
                </p:nvSpPr>
                <p:spPr>
                  <a:xfrm flipH="1">
                    <a:off x="3115595" y="4024079"/>
                    <a:ext cx="2175641" cy="922222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185A4213-C00B-FA44-C19A-3709D0B9C409}"/>
                      </a:ext>
                    </a:extLst>
                  </p:cNvPr>
                  <p:cNvSpPr/>
                  <p:nvPr/>
                </p:nvSpPr>
                <p:spPr>
                  <a:xfrm>
                    <a:off x="2595340" y="4024079"/>
                    <a:ext cx="346841" cy="922222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Norm</a:t>
                    </a:r>
                  </a:p>
                </p:txBody>
              </p:sp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C7EF64DA-2655-53C3-B3B0-2EB28BEEFDF5}"/>
                      </a:ext>
                    </a:extLst>
                  </p:cNvPr>
                  <p:cNvSpPr/>
                  <p:nvPr/>
                </p:nvSpPr>
                <p:spPr>
                  <a:xfrm>
                    <a:off x="5464650" y="4020810"/>
                    <a:ext cx="346841" cy="922222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chemeClr val="tx1"/>
                        </a:solidFill>
                      </a:rPr>
                      <a:t>Denorm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9CCBA366-5752-D9C1-9E68-DB84C96CA85F}"/>
                      </a:ext>
                    </a:extLst>
                  </p:cNvPr>
                  <p:cNvSpPr/>
                  <p:nvPr/>
                </p:nvSpPr>
                <p:spPr>
                  <a:xfrm>
                    <a:off x="3220699" y="4098293"/>
                    <a:ext cx="434864" cy="7737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FC</a:t>
                    </a:r>
                  </a:p>
                </p:txBody>
              </p:sp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5DE652E4-078E-05C0-C7F1-18645C4590D7}"/>
                      </a:ext>
                    </a:extLst>
                  </p:cNvPr>
                  <p:cNvSpPr/>
                  <p:nvPr/>
                </p:nvSpPr>
                <p:spPr>
                  <a:xfrm>
                    <a:off x="4496392" y="4098293"/>
                    <a:ext cx="662151" cy="7737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Leaky</a:t>
                    </a:r>
                  </a:p>
                  <a:p>
                    <a:pPr algn="ctr"/>
                    <a:r>
                      <a:rPr lang="en-US" sz="1400" dirty="0" err="1">
                        <a:solidFill>
                          <a:schemeClr val="tx1"/>
                        </a:solidFill>
                      </a:rPr>
                      <a:t>Relu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C297D753-C70F-D6FB-158B-5FEAF9EAC04C}"/>
                      </a:ext>
                    </a:extLst>
                  </p:cNvPr>
                  <p:cNvSpPr/>
                  <p:nvPr/>
                </p:nvSpPr>
                <p:spPr>
                  <a:xfrm>
                    <a:off x="3739648" y="4098293"/>
                    <a:ext cx="662151" cy="7737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Batch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Norm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38F18A3-5EEB-764B-D01E-08CA22FEDB98}"/>
                      </a:ext>
                    </a:extLst>
                  </p:cNvPr>
                  <p:cNvSpPr txBox="1"/>
                  <p:nvPr/>
                </p:nvSpPr>
                <p:spPr>
                  <a:xfrm>
                    <a:off x="5121496" y="4808033"/>
                    <a:ext cx="35779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/>
                      <a:t>x7</a:t>
                    </a:r>
                    <a:endParaRPr lang="en-US" b="1" dirty="0"/>
                  </a:p>
                </p:txBody>
              </p: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65DFE8F0-A762-1E73-B2ED-B24C386774FA}"/>
                      </a:ext>
                    </a:extLst>
                  </p:cNvPr>
                  <p:cNvCxnSpPr>
                    <a:stCxn id="5" idx="3"/>
                    <a:endCxn id="7" idx="3"/>
                  </p:cNvCxnSpPr>
                  <p:nvPr/>
                </p:nvCxnSpPr>
                <p:spPr>
                  <a:xfrm>
                    <a:off x="2942181" y="4485190"/>
                    <a:ext cx="173414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AC6EECC4-8747-F04D-6C65-3A09DA55B95D}"/>
                      </a:ext>
                    </a:extLst>
                  </p:cNvPr>
                  <p:cNvCxnSpPr>
                    <a:cxnSpLocks/>
                    <a:stCxn id="7" idx="1"/>
                    <a:endCxn id="6" idx="1"/>
                  </p:cNvCxnSpPr>
                  <p:nvPr/>
                </p:nvCxnSpPr>
                <p:spPr>
                  <a:xfrm flipV="1">
                    <a:off x="5291236" y="4481921"/>
                    <a:ext cx="173414" cy="326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167CE730-0D34-41C6-C57A-AC1377A93C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8889" y="2400540"/>
                  <a:ext cx="18207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CA7175C-2550-D166-3CB1-B39C9610D5E5}"/>
                    </a:ext>
                  </a:extLst>
                </p:cNvPr>
                <p:cNvSpPr/>
                <p:nvPr/>
              </p:nvSpPr>
              <p:spPr>
                <a:xfrm>
                  <a:off x="5130731" y="1567552"/>
                  <a:ext cx="396862" cy="61911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tx1"/>
                      </a:solidFill>
                    </a:rPr>
                    <a:t>dQ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F1915B4-3219-2F61-57D5-51CE35C8ACD5}"/>
                    </a:ext>
                  </a:extLst>
                </p:cNvPr>
                <p:cNvSpPr/>
                <p:nvPr/>
              </p:nvSpPr>
              <p:spPr>
                <a:xfrm>
                  <a:off x="5130731" y="2187050"/>
                  <a:ext cx="396862" cy="61911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dT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D88D0F9-E29E-049F-A6C3-DC763DBFAC39}"/>
                    </a:ext>
                  </a:extLst>
                </p:cNvPr>
                <p:cNvSpPr/>
                <p:nvPr/>
              </p:nvSpPr>
              <p:spPr>
                <a:xfrm>
                  <a:off x="5333789" y="2748877"/>
                  <a:ext cx="66024" cy="42041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b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7931B1D-698C-0F83-7CA7-E1337E5271CB}"/>
                    </a:ext>
                  </a:extLst>
                </p:cNvPr>
                <p:cNvSpPr/>
                <p:nvPr/>
              </p:nvSpPr>
              <p:spPr>
                <a:xfrm>
                  <a:off x="5130731" y="3112002"/>
                  <a:ext cx="396862" cy="210206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DA9D847-848C-A575-CAB1-63D730BF76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205" y="2411479"/>
                  <a:ext cx="18207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32F59BD-9A72-460C-FF6D-BB79A65E1B93}"/>
                    </a:ext>
                  </a:extLst>
                </p:cNvPr>
                <p:cNvSpPr/>
                <p:nvPr/>
              </p:nvSpPr>
              <p:spPr>
                <a:xfrm>
                  <a:off x="397486" y="1549758"/>
                  <a:ext cx="396862" cy="61911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2FDE9A0-E129-A72A-F347-F4B057D22C3F}"/>
                    </a:ext>
                  </a:extLst>
                </p:cNvPr>
                <p:cNvSpPr/>
                <p:nvPr/>
              </p:nvSpPr>
              <p:spPr>
                <a:xfrm>
                  <a:off x="397486" y="2169256"/>
                  <a:ext cx="396862" cy="61911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3D401B9-410E-72A3-DEE3-FE23D45F9689}"/>
                    </a:ext>
                  </a:extLst>
                </p:cNvPr>
                <p:cNvSpPr/>
                <p:nvPr/>
              </p:nvSpPr>
              <p:spPr>
                <a:xfrm>
                  <a:off x="600544" y="2731083"/>
                  <a:ext cx="66024" cy="42041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b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F91761DB-8CAE-BDEB-C2EA-FF034054D611}"/>
                    </a:ext>
                  </a:extLst>
                </p:cNvPr>
                <p:cNvSpPr/>
                <p:nvPr/>
              </p:nvSpPr>
              <p:spPr>
                <a:xfrm>
                  <a:off x="397486" y="3094208"/>
                  <a:ext cx="396862" cy="210206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FFF46972-5716-E3BA-0C1B-C1D9D4D0A1A7}"/>
                    </a:ext>
                  </a:extLst>
                </p:cNvPr>
                <p:cNvSpPr/>
                <p:nvPr/>
              </p:nvSpPr>
              <p:spPr>
                <a:xfrm>
                  <a:off x="132186" y="1180426"/>
                  <a:ext cx="5635786" cy="2374524"/>
                </a:xfrm>
                <a:prstGeom prst="roundRect">
                  <a:avLst>
                    <a:gd name="adj" fmla="val 8192"/>
                  </a:avLst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Fully Connected Network (FCN)</a:t>
                  </a:r>
                  <a:endParaRPr lang="en-US" b="1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5F1A0224-C75D-8366-713C-D8B52536172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0455" y="6469953"/>
                    <a:ext cx="32979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5F1A0224-C75D-8366-713C-D8B5253617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455" y="6469953"/>
                    <a:ext cx="329792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7391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38F37-B9E6-4833-7106-8E3B0B41C34D}"/>
                      </a:ext>
                    </a:extLst>
                  </p:cNvPr>
                  <p:cNvSpPr txBox="1"/>
                  <p:nvPr/>
                </p:nvSpPr>
                <p:spPr>
                  <a:xfrm>
                    <a:off x="2497101" y="6467076"/>
                    <a:ext cx="32979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38F37-B9E6-4833-7106-8E3B0B41C3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7101" y="6467076"/>
                    <a:ext cx="32979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00A0F84-6EF5-F840-E804-5E3276D4D68C}"/>
                    </a:ext>
                  </a:extLst>
                </p:cNvPr>
                <p:cNvSpPr txBox="1"/>
                <p:nvPr/>
              </p:nvSpPr>
              <p:spPr>
                <a:xfrm>
                  <a:off x="1460119" y="10137974"/>
                  <a:ext cx="32979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00A0F84-6EF5-F840-E804-5E3276D4D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119" y="10137974"/>
                  <a:ext cx="329792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55556" b="-3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C4952B0-A384-CEFF-C611-F30D028CD04C}"/>
                    </a:ext>
                  </a:extLst>
                </p:cNvPr>
                <p:cNvSpPr txBox="1"/>
                <p:nvPr/>
              </p:nvSpPr>
              <p:spPr>
                <a:xfrm>
                  <a:off x="1451068" y="11710690"/>
                  <a:ext cx="32979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C4952B0-A384-CEFF-C611-F30D028CD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68" y="11710690"/>
                  <a:ext cx="329792" cy="276999"/>
                </a:xfrm>
                <a:prstGeom prst="rect">
                  <a:avLst/>
                </a:prstGeom>
                <a:blipFill>
                  <a:blip r:embed="rId9"/>
                  <a:stretch>
                    <a:fillRect r="-59259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9B7F9A0A-105C-5C29-5456-147BBFBD6EE8}"/>
                    </a:ext>
                  </a:extLst>
                </p:cNvPr>
                <p:cNvSpPr/>
                <p:nvPr/>
              </p:nvSpPr>
              <p:spPr>
                <a:xfrm>
                  <a:off x="11648959" y="6389745"/>
                  <a:ext cx="263254" cy="61911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9B7F9A0A-105C-5C29-5456-147BBFBD6E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8959" y="6389745"/>
                  <a:ext cx="263254" cy="619115"/>
                </a:xfrm>
                <a:prstGeom prst="rect">
                  <a:avLst/>
                </a:prstGeom>
                <a:blipFill>
                  <a:blip r:embed="rId10"/>
                  <a:stretch>
                    <a:fillRect l="-9524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DB255D6-2E95-23C1-DE07-185619C859BA}"/>
                    </a:ext>
                  </a:extLst>
                </p:cNvPr>
                <p:cNvSpPr/>
                <p:nvPr/>
              </p:nvSpPr>
              <p:spPr>
                <a:xfrm>
                  <a:off x="11676745" y="7858419"/>
                  <a:ext cx="263254" cy="61911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DB255D6-2E95-23C1-DE07-185619C859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6745" y="7858419"/>
                  <a:ext cx="263254" cy="619115"/>
                </a:xfrm>
                <a:prstGeom prst="rect">
                  <a:avLst/>
                </a:prstGeom>
                <a:blipFill>
                  <a:blip r:embed="rId11"/>
                  <a:stretch>
                    <a:fillRect l="-4545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8790F99-77E4-0F57-7E0D-0CBF554E89D5}"/>
                    </a:ext>
                  </a:extLst>
                </p:cNvPr>
                <p:cNvSpPr txBox="1"/>
                <p:nvPr/>
              </p:nvSpPr>
              <p:spPr>
                <a:xfrm>
                  <a:off x="2839484" y="8471075"/>
                  <a:ext cx="1986249" cy="4811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𝐹𝐶𝑁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8790F99-77E4-0F57-7E0D-0CBF554E89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9484" y="8471075"/>
                  <a:ext cx="1986249" cy="481157"/>
                </a:xfrm>
                <a:prstGeom prst="rect">
                  <a:avLst/>
                </a:prstGeom>
                <a:blipFill>
                  <a:blip r:embed="rId12"/>
                  <a:stretch>
                    <a:fillRect l="-3165" t="-12821" r="-5063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BC4498B7-47EC-D9F5-A9FF-8CD5A3D21BEA}"/>
                    </a:ext>
                  </a:extLst>
                </p:cNvPr>
                <p:cNvSpPr txBox="1"/>
                <p:nvPr/>
              </p:nvSpPr>
              <p:spPr>
                <a:xfrm>
                  <a:off x="9218222" y="5376005"/>
                  <a:ext cx="163180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BC4498B7-47EC-D9F5-A9FF-8CD5A3D21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222" y="5376005"/>
                  <a:ext cx="1631807" cy="400110"/>
                </a:xfrm>
                <a:prstGeom prst="rect">
                  <a:avLst/>
                </a:prstGeom>
                <a:blipFill>
                  <a:blip r:embed="rId13"/>
                  <a:stretch>
                    <a:fillRect t="-9091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BF5B9423-96DA-E733-3D84-129F5BD2C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0228" y="11247147"/>
              <a:ext cx="1643463" cy="821732"/>
            </a:xfrm>
            <a:prstGeom prst="rect">
              <a:avLst/>
            </a:prstGeom>
          </p:spPr>
        </p:pic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6A4F3C6B-DC07-3A91-53C7-7F32571210D7}"/>
                </a:ext>
              </a:extLst>
            </p:cNvPr>
            <p:cNvSpPr/>
            <p:nvPr/>
          </p:nvSpPr>
          <p:spPr>
            <a:xfrm>
              <a:off x="10055381" y="10529252"/>
              <a:ext cx="1184938" cy="940508"/>
            </a:xfrm>
            <a:prstGeom prst="roundRect">
              <a:avLst>
                <a:gd name="adj" fmla="val 911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FCN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CAM4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4BE8A62-D9DB-7CC3-F9B0-B14D2E902983}"/>
                </a:ext>
              </a:extLst>
            </p:cNvPr>
            <p:cNvSpPr txBox="1"/>
            <p:nvPr/>
          </p:nvSpPr>
          <p:spPr>
            <a:xfrm>
              <a:off x="7684690" y="10935074"/>
              <a:ext cx="1279517" cy="62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CAM4</a:t>
              </a:r>
            </a:p>
          </p:txBody>
        </p: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AC284B8E-F5C7-1F6A-89C4-A12ABA9B22D4}"/>
                </a:ext>
              </a:extLst>
            </p:cNvPr>
            <p:cNvSpPr/>
            <p:nvPr/>
          </p:nvSpPr>
          <p:spPr>
            <a:xfrm>
              <a:off x="10055381" y="12077421"/>
              <a:ext cx="1184938" cy="940508"/>
            </a:xfrm>
            <a:prstGeom prst="roundRect">
              <a:avLst>
                <a:gd name="adj" fmla="val 911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FCN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SPCAM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CD0FF8B-77A9-850F-A106-72653924DC6E}"/>
                </a:ext>
              </a:extLst>
            </p:cNvPr>
            <p:cNvSpPr/>
            <p:nvPr/>
          </p:nvSpPr>
          <p:spPr>
            <a:xfrm>
              <a:off x="9367302" y="10689948"/>
              <a:ext cx="263254" cy="6191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1D0E5CE0-F400-38C8-A280-2529FB618D48}"/>
                    </a:ext>
                  </a:extLst>
                </p:cNvPr>
                <p:cNvSpPr/>
                <p:nvPr/>
              </p:nvSpPr>
              <p:spPr>
                <a:xfrm>
                  <a:off x="11560029" y="10689947"/>
                  <a:ext cx="675365" cy="61911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𝑪𝑨𝑴</m:t>
                            </m:r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1D0E5CE0-F400-38C8-A280-2529FB618D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0029" y="10689947"/>
                  <a:ext cx="675365" cy="6191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65AF56DB-99EC-3698-5074-E820E39F8CE5}"/>
                </a:ext>
              </a:extLst>
            </p:cNvPr>
            <p:cNvCxnSpPr>
              <a:cxnSpLocks/>
            </p:cNvCxnSpPr>
            <p:nvPr/>
          </p:nvCxnSpPr>
          <p:spPr>
            <a:xfrm>
              <a:off x="9788062" y="10999504"/>
              <a:ext cx="1820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10B3E0B3-328D-B919-136D-7DFA3C5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11332015" y="11000586"/>
              <a:ext cx="1820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FA81D15D-6302-59DF-535F-5C4F0420D7F8}"/>
                </a:ext>
              </a:extLst>
            </p:cNvPr>
            <p:cNvCxnSpPr>
              <a:cxnSpLocks/>
            </p:cNvCxnSpPr>
            <p:nvPr/>
          </p:nvCxnSpPr>
          <p:spPr>
            <a:xfrm>
              <a:off x="9744974" y="12575746"/>
              <a:ext cx="1820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6733B35-41F3-4DC2-A752-AE7181FDA019}"/>
                </a:ext>
              </a:extLst>
            </p:cNvPr>
            <p:cNvCxnSpPr>
              <a:cxnSpLocks/>
            </p:cNvCxnSpPr>
            <p:nvPr/>
          </p:nvCxnSpPr>
          <p:spPr>
            <a:xfrm>
              <a:off x="11288927" y="12576828"/>
              <a:ext cx="1820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E5696A79-F019-075E-099A-D5DD4E778D10}"/>
                </a:ext>
              </a:extLst>
            </p:cNvPr>
            <p:cNvSpPr/>
            <p:nvPr/>
          </p:nvSpPr>
          <p:spPr>
            <a:xfrm>
              <a:off x="9110504" y="10306883"/>
              <a:ext cx="3275917" cy="1317418"/>
            </a:xfrm>
            <a:prstGeom prst="roundRect">
              <a:avLst>
                <a:gd name="adj" fmla="val 8192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46B5B5FD-172B-78AB-AC06-FE6E2D7CD84E}"/>
                </a:ext>
              </a:extLst>
            </p:cNvPr>
            <p:cNvSpPr/>
            <p:nvPr/>
          </p:nvSpPr>
          <p:spPr>
            <a:xfrm>
              <a:off x="9110504" y="11830899"/>
              <a:ext cx="3275913" cy="1317418"/>
            </a:xfrm>
            <a:prstGeom prst="roundRect">
              <a:avLst>
                <a:gd name="adj" fmla="val 8192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8E81048E-388F-C593-6E0B-209C793D4A6C}"/>
                    </a:ext>
                  </a:extLst>
                </p:cNvPr>
                <p:cNvSpPr txBox="1"/>
                <p:nvPr/>
              </p:nvSpPr>
              <p:spPr>
                <a:xfrm>
                  <a:off x="8257925" y="11985722"/>
                  <a:ext cx="32979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8E81048E-388F-C593-6E0B-209C793D4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7925" y="11985722"/>
                  <a:ext cx="329792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59259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F5676A6-7EAB-143E-5840-A5F88B1511E4}"/>
                </a:ext>
              </a:extLst>
            </p:cNvPr>
            <p:cNvSpPr/>
            <p:nvPr/>
          </p:nvSpPr>
          <p:spPr>
            <a:xfrm>
              <a:off x="9350386" y="12281391"/>
              <a:ext cx="263254" cy="6191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340D6F5F-002F-4525-84A9-8C3C153951A5}"/>
                    </a:ext>
                  </a:extLst>
                </p:cNvPr>
                <p:cNvSpPr/>
                <p:nvPr/>
              </p:nvSpPr>
              <p:spPr>
                <a:xfrm>
                  <a:off x="11560029" y="12281390"/>
                  <a:ext cx="675365" cy="61911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𝑺𝑷𝑪𝑨𝑴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340D6F5F-002F-4525-84A9-8C3C153951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0029" y="12281390"/>
                  <a:ext cx="675365" cy="619115"/>
                </a:xfrm>
                <a:prstGeom prst="rect">
                  <a:avLst/>
                </a:prstGeom>
                <a:blipFill>
                  <a:blip r:embed="rId16"/>
                  <a:stretch>
                    <a:fillRect l="-5556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88F93AD7-EC96-BD70-2C92-D038071C06DE}"/>
                    </a:ext>
                  </a:extLst>
                </p:cNvPr>
                <p:cNvSpPr txBox="1"/>
                <p:nvPr/>
              </p:nvSpPr>
              <p:spPr>
                <a:xfrm>
                  <a:off x="8788774" y="9644370"/>
                  <a:ext cx="317140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𝑪𝑨𝑴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𝑺𝑷𝑪𝑨𝑴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88F93AD7-EC96-BD70-2C92-D038071C0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774" y="9644370"/>
                  <a:ext cx="3171406" cy="400110"/>
                </a:xfrm>
                <a:prstGeom prst="rect">
                  <a:avLst/>
                </a:prstGeom>
                <a:blipFill>
                  <a:blip r:embed="rId17"/>
                  <a:stretch>
                    <a:fillRect t="-9091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EC69B24-5050-F6D6-A3A7-5A2D28F4768D}"/>
                </a:ext>
              </a:extLst>
            </p:cNvPr>
            <p:cNvSpPr/>
            <p:nvPr/>
          </p:nvSpPr>
          <p:spPr>
            <a:xfrm>
              <a:off x="15555110" y="6217765"/>
              <a:ext cx="1184938" cy="940508"/>
            </a:xfrm>
            <a:prstGeom prst="roundRect">
              <a:avLst>
                <a:gd name="adj" fmla="val 911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FCN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CAM4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4AF005C-1BFA-5507-F98F-0CA59464514E}"/>
                </a:ext>
              </a:extLst>
            </p:cNvPr>
            <p:cNvSpPr/>
            <p:nvPr/>
          </p:nvSpPr>
          <p:spPr>
            <a:xfrm>
              <a:off x="15582896" y="7858791"/>
              <a:ext cx="1184938" cy="940508"/>
            </a:xfrm>
            <a:prstGeom prst="roundRect">
              <a:avLst>
                <a:gd name="adj" fmla="val 9113"/>
              </a:avLst>
            </a:prstGeom>
            <a:gradFill flip="none" rotWithShape="1">
              <a:gsLst>
                <a:gs pos="71000">
                  <a:srgbClr val="DAE3F3"/>
                </a:gs>
                <a:gs pos="0">
                  <a:srgbClr val="DAE3F3"/>
                </a:gs>
                <a:gs pos="86000">
                  <a:srgbClr val="A6A6A6"/>
                </a:gs>
                <a:gs pos="100000">
                  <a:srgbClr val="A6A6A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FCN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B4CFD1B-252E-CB0C-C736-7C8849B551D6}"/>
                </a:ext>
              </a:extLst>
            </p:cNvPr>
            <p:cNvSpPr/>
            <p:nvPr/>
          </p:nvSpPr>
          <p:spPr>
            <a:xfrm>
              <a:off x="15555110" y="11995679"/>
              <a:ext cx="1184938" cy="940508"/>
            </a:xfrm>
            <a:prstGeom prst="roundRect">
              <a:avLst>
                <a:gd name="adj" fmla="val 911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FCN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SPCAM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482991C-2A18-436B-DBDC-773BFA48E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73079" y="9082620"/>
              <a:ext cx="1643463" cy="8217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AC6067D-02D0-593D-B6A9-429D3FDD26BB}"/>
                    </a:ext>
                  </a:extLst>
                </p:cNvPr>
                <p:cNvSpPr txBox="1"/>
                <p:nvPr/>
              </p:nvSpPr>
              <p:spPr>
                <a:xfrm>
                  <a:off x="14426478" y="9806239"/>
                  <a:ext cx="32979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AC6067D-02D0-593D-B6A9-429D3FDD2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6478" y="9806239"/>
                  <a:ext cx="329792" cy="276999"/>
                </a:xfrm>
                <a:prstGeom prst="rect">
                  <a:avLst/>
                </a:prstGeom>
                <a:blipFill>
                  <a:blip r:embed="rId18"/>
                  <a:stretch>
                    <a:fillRect r="-55556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350C245-1D62-6C4D-A5AE-4D06C6047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3220" y="5393696"/>
              <a:ext cx="0" cy="793369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C6315C-FD01-5853-C3B2-4EDC3C1ABABA}"/>
                </a:ext>
              </a:extLst>
            </p:cNvPr>
            <p:cNvSpPr txBox="1"/>
            <p:nvPr/>
          </p:nvSpPr>
          <p:spPr>
            <a:xfrm>
              <a:off x="13165860" y="4803155"/>
              <a:ext cx="42188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Fine-tune Pre-trained Model on</a:t>
              </a:r>
            </a:p>
            <a:p>
              <a:pPr algn="ctr"/>
              <a:r>
                <a:rPr lang="en-US" sz="2400" b="1" dirty="0"/>
                <a:t>Higher Fidelity Data 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E017A846-DFFD-B1DD-A3D0-D1A935AC4F10}"/>
                </a:ext>
              </a:extLst>
            </p:cNvPr>
            <p:cNvSpPr/>
            <p:nvPr/>
          </p:nvSpPr>
          <p:spPr>
            <a:xfrm>
              <a:off x="15555110" y="9120450"/>
              <a:ext cx="1184938" cy="940508"/>
            </a:xfrm>
            <a:prstGeom prst="roundRect">
              <a:avLst>
                <a:gd name="adj" fmla="val 9113"/>
              </a:avLst>
            </a:prstGeom>
            <a:gradFill flip="none" rotWithShape="1">
              <a:gsLst>
                <a:gs pos="44000">
                  <a:srgbClr val="DAE3F3"/>
                </a:gs>
                <a:gs pos="0">
                  <a:srgbClr val="DAE3F3"/>
                </a:gs>
                <a:gs pos="56000">
                  <a:srgbClr val="A6A6A6"/>
                </a:gs>
                <a:gs pos="100000">
                  <a:srgbClr val="A6A6A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FCN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FB6D160-6684-4569-4F37-61DF28B4D846}"/>
                </a:ext>
              </a:extLst>
            </p:cNvPr>
            <p:cNvSpPr/>
            <p:nvPr/>
          </p:nvSpPr>
          <p:spPr>
            <a:xfrm>
              <a:off x="15555110" y="10392861"/>
              <a:ext cx="1184938" cy="940508"/>
            </a:xfrm>
            <a:prstGeom prst="roundRect">
              <a:avLst>
                <a:gd name="adj" fmla="val 9113"/>
              </a:avLst>
            </a:prstGeom>
            <a:gradFill flip="none" rotWithShape="1">
              <a:gsLst>
                <a:gs pos="19000">
                  <a:srgbClr val="DAE3F3"/>
                </a:gs>
                <a:gs pos="0">
                  <a:srgbClr val="DAE3F3"/>
                </a:gs>
                <a:gs pos="30000">
                  <a:srgbClr val="A6A6A6"/>
                </a:gs>
                <a:gs pos="100000">
                  <a:srgbClr val="A6A6A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FCN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9A0978-4312-D59A-864A-EE50CDEE4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60012" y="6875502"/>
              <a:ext cx="0" cy="559043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B0723C-0247-72DC-73D9-555DAF3EFB9E}"/>
                </a:ext>
              </a:extLst>
            </p:cNvPr>
            <p:cNvSpPr txBox="1"/>
            <p:nvPr/>
          </p:nvSpPr>
          <p:spPr>
            <a:xfrm>
              <a:off x="13616058" y="5784553"/>
              <a:ext cx="2446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Pretrained Base Model</a:t>
              </a:r>
            </a:p>
            <a:p>
              <a:pPr algn="ctr"/>
              <a:r>
                <a:rPr lang="en-US" dirty="0"/>
                <a:t>on CAM4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EAD34F-599B-7847-77E8-2405ED446133}"/>
                </a:ext>
              </a:extLst>
            </p:cNvPr>
            <p:cNvSpPr txBox="1"/>
            <p:nvPr/>
          </p:nvSpPr>
          <p:spPr>
            <a:xfrm>
              <a:off x="13500019" y="7800020"/>
              <a:ext cx="13722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Base Models</a:t>
              </a:r>
            </a:p>
            <a:p>
              <a:pPr algn="ctr"/>
              <a:r>
                <a:rPr lang="en-US" dirty="0"/>
                <a:t>Fine-tuned on SPCAM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2572D9-4660-C4EA-E6C9-361CDF74FF5F}"/>
                </a:ext>
              </a:extLst>
            </p:cNvPr>
            <p:cNvSpPr txBox="1"/>
            <p:nvPr/>
          </p:nvSpPr>
          <p:spPr>
            <a:xfrm>
              <a:off x="13235399" y="10269431"/>
              <a:ext cx="18523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Increasing amount of SPCAM data used in fine-tuning 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8B03F6FB-5BF7-915C-A5AA-AD7CDE4E6A56}"/>
                </a:ext>
              </a:extLst>
            </p:cNvPr>
            <p:cNvSpPr/>
            <p:nvPr/>
          </p:nvSpPr>
          <p:spPr>
            <a:xfrm rot="10800000">
              <a:off x="14953439" y="7590242"/>
              <a:ext cx="661067" cy="4000923"/>
            </a:xfrm>
            <a:prstGeom prst="rightBrace">
              <a:avLst>
                <a:gd name="adj1" fmla="val 8333"/>
                <a:gd name="adj2" fmla="val 82295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AEFF100-BD14-4E7B-3A27-B673D2766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81232" y="6360238"/>
              <a:ext cx="1643463" cy="82173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33C55B-2A69-B59D-4421-7420B425030F}"/>
                </a:ext>
              </a:extLst>
            </p:cNvPr>
            <p:cNvSpPr txBox="1"/>
            <p:nvPr/>
          </p:nvSpPr>
          <p:spPr>
            <a:xfrm>
              <a:off x="13299830" y="11947988"/>
              <a:ext cx="18523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Upper Bound:</a:t>
              </a:r>
            </a:p>
            <a:p>
              <a:pPr algn="ctr"/>
              <a:r>
                <a:rPr lang="en-US" dirty="0"/>
                <a:t>Model trained on full SPCAM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69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F98A7D8D6FDA4FA2F5ADBAB56BD7FE" ma:contentTypeVersion="10" ma:contentTypeDescription="Create a new document." ma:contentTypeScope="" ma:versionID="2005e68fc2c15f1cfcd0dc848c4fa3f7">
  <xsd:schema xmlns:xsd="http://www.w3.org/2001/XMLSchema" xmlns:xs="http://www.w3.org/2001/XMLSchema" xmlns:p="http://schemas.microsoft.com/office/2006/metadata/properties" xmlns:ns2="c69e3ad4-0d4f-453d-8c58-5c09eb2b743e" xmlns:ns3="df6089af-2776-453c-8807-f290ef9a19d2" targetNamespace="http://schemas.microsoft.com/office/2006/metadata/properties" ma:root="true" ma:fieldsID="164dd598ff5ab0636601e2d218eef773" ns2:_="" ns3:_="">
    <xsd:import namespace="c69e3ad4-0d4f-453d-8c58-5c09eb2b743e"/>
    <xsd:import namespace="df6089af-2776-453c-8807-f290ef9a19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9e3ad4-0d4f-453d-8c58-5c09eb2b74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8cb6e0c-998e-458c-b97d-8ac502c6f8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089af-2776-453c-8807-f290ef9a19d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0d35489-9968-4378-a0f5-bd7a049324db}" ma:internalName="TaxCatchAll" ma:showField="CatchAllData" ma:web="df6089af-2776-453c-8807-f290ef9a19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69e3ad4-0d4f-453d-8c58-5c09eb2b743e">
      <Terms xmlns="http://schemas.microsoft.com/office/infopath/2007/PartnerControls"/>
    </lcf76f155ced4ddcb4097134ff3c332f>
    <TaxCatchAll xmlns="df6089af-2776-453c-8807-f290ef9a19d2" xsi:nil="true"/>
  </documentManagement>
</p:properties>
</file>

<file path=customXml/itemProps1.xml><?xml version="1.0" encoding="utf-8"?>
<ds:datastoreItem xmlns:ds="http://schemas.openxmlformats.org/officeDocument/2006/customXml" ds:itemID="{ED07B3B7-E6EE-4D64-8690-68CAFAAF38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9e3ad4-0d4f-453d-8c58-5c09eb2b743e"/>
    <ds:schemaRef ds:uri="df6089af-2776-453c-8807-f290ef9a1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49C98B-36B3-4A2A-BCC6-5DB006F40E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2F4B02-F9AD-499D-ABA8-641107CED873}">
  <ds:schemaRefs>
    <ds:schemaRef ds:uri="http://schemas.microsoft.com/office/2006/metadata/properties"/>
    <ds:schemaRef ds:uri="http://www.w3.org/XML/1998/namespace"/>
    <ds:schemaRef ds:uri="http://purl.org/dc/dcmitype/"/>
    <ds:schemaRef ds:uri="df6089af-2776-453c-8807-f290ef9a19d2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69e3ad4-0d4f-453d-8c58-5c09eb2b743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513</TotalTime>
  <Words>122</Words>
  <Application>Microsoft Macintosh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Trapeznikov, Kirill</dc:creator>
  <cp:lastModifiedBy>Trapeznikov, Kirill</cp:lastModifiedBy>
  <cp:revision>3</cp:revision>
  <dcterms:created xsi:type="dcterms:W3CDTF">2023-05-31T18:16:16Z</dcterms:created>
  <dcterms:modified xsi:type="dcterms:W3CDTF">2024-04-17T19:22:12Z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0x010100C1F98A7D8D6FDA4FA2F5ADBAB56BD7FE</vt:lpwstr>
  </property>
  <property fmtid="{D5CDD505-2E9C-101B-9397-08002B2CF9AE}" pid="3" name="MediaServiceImageTags">
    <vt:lpwstr/>
  </property>
</Properties>
</file>