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50D3683C-C6E0-4BC5-942D-2D46D32B147B}">
          <p14:sldIdLst>
            <p14:sldId id="256"/>
            <p14:sldId id="257"/>
          </p14:sldIdLst>
        </p14:section>
        <p14:section name="Text Mining" id="{7F84A778-A9D7-4E40-9FCC-3671B524C2D2}">
          <p14:sldIdLst>
            <p14:sldId id="258"/>
            <p14:sldId id="259"/>
            <p14:sldId id="260"/>
          </p14:sldIdLst>
        </p14:section>
        <p14:section name="Prétraitement" id="{05C06D32-42C2-42C9-BDF2-5237C2245D21}">
          <p14:sldIdLst>
            <p14:sldId id="261"/>
            <p14:sldId id="262"/>
            <p14:sldId id="263"/>
          </p14:sldIdLst>
        </p14:section>
        <p14:section name="Multinomial NB" id="{2AD8D3E6-55E7-43D6-A6D0-BAA962BDF029}">
          <p14:sldIdLst>
            <p14:sldId id="264"/>
            <p14:sldId id="265"/>
          </p14:sldIdLst>
        </p14:section>
        <p14:section name="Support Vector Machine" id="{33DE262F-557A-4E55-A104-0898A4A0BCF1}">
          <p14:sldIdLst>
            <p14:sldId id="266"/>
            <p14:sldId id="268"/>
            <p14:sldId id="269"/>
          </p14:sldIdLst>
        </p14:section>
        <p14:section name="Comparaison" id="{9506A43B-39A6-45D6-876B-CB308F73EBCF}">
          <p14:sldIdLst>
            <p14:sldId id="270"/>
          </p14:sldIdLst>
        </p14:section>
        <p14:section name="résultats" id="{0AF80CAE-BA6B-4D45-A1BB-E169C66A473D}">
          <p14:sldIdLst>
            <p14:sldId id="271"/>
          </p14:sldIdLst>
        </p14:section>
        <p14:section name="conclusion" id="{E5791790-2505-4887-B8B9-E79E673E2C6F}">
          <p14:sldIdLst>
            <p14:sldId id="272"/>
          </p14:sldIdLst>
        </p14:section>
        <p14:section name="questions" id="{3EC5C7E2-C771-4092-8BC9-924449ABE1D6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25" autoAdjust="0"/>
    <p:restoredTop sz="96357" autoAdjust="0"/>
  </p:normalViewPr>
  <p:slideViewPr>
    <p:cSldViewPr snapToGrid="0">
      <p:cViewPr varScale="1">
        <p:scale>
          <a:sx n="93" d="100"/>
          <a:sy n="93" d="100"/>
        </p:scale>
        <p:origin x="96" y="45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aseline="0" dirty="0">
                <a:latin typeface="Roboto" panose="02000000000000000000" pitchFamily="2" charset="0"/>
                <a:ea typeface="Roboto" panose="02000000000000000000" pitchFamily="2" charset="0"/>
              </a:rPr>
              <a:t>Conséquence du prétraitement Ngram sur la précision du modèle </a:t>
            </a:r>
            <a:r>
              <a:rPr lang="fr-FR" sz="1800" baseline="0" dirty="0" err="1">
                <a:latin typeface="Roboto" panose="02000000000000000000" pitchFamily="2" charset="0"/>
                <a:ea typeface="Roboto" panose="02000000000000000000" pitchFamily="2" charset="0"/>
              </a:rPr>
              <a:t>multinomialNB</a:t>
            </a:r>
            <a:endParaRPr lang="fr-FR" sz="1800" dirty="0"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with Ngram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0.79</c:v>
                </c:pt>
                <c:pt idx="1">
                  <c:v>0.59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CD-44C0-841E-6440179EB3D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without Ngram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Feuil1!$C$2:$C$4</c:f>
              <c:numCache>
                <c:formatCode>General</c:formatCode>
                <c:ptCount val="3"/>
                <c:pt idx="0">
                  <c:v>0.73</c:v>
                </c:pt>
                <c:pt idx="1">
                  <c:v>0.56000000000000005</c:v>
                </c:pt>
                <c:pt idx="2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CD-44C0-841E-6440179EB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19631"/>
        <c:axId val="2081756399"/>
      </c:barChart>
      <c:catAx>
        <c:axId val="62619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Nombre de classes cibles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1756399"/>
        <c:crosses val="autoZero"/>
        <c:auto val="1"/>
        <c:lblAlgn val="ctr"/>
        <c:lblOffset val="100"/>
        <c:noMultiLvlLbl val="0"/>
      </c:catAx>
      <c:valAx>
        <c:axId val="2081756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Précision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61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>
                <a:solidFill>
                  <a:schemeClr val="accent4"/>
                </a:solidFill>
              </a:rPr>
              <a:t>F1-score</a:t>
            </a:r>
            <a:r>
              <a:rPr lang="fr-FR" dirty="0"/>
              <a:t> en fonction du </a:t>
            </a:r>
            <a:r>
              <a:rPr lang="fr-FR" dirty="0">
                <a:solidFill>
                  <a:schemeClr val="accent2"/>
                </a:solidFill>
              </a:rPr>
              <a:t>type d’astuce du noyau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Raw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Linear</c:v>
                </c:pt>
                <c:pt idx="1">
                  <c:v>RBF</c:v>
                </c:pt>
                <c:pt idx="2">
                  <c:v>poly</c:v>
                </c:pt>
                <c:pt idx="3">
                  <c:v>sigmoïd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0.48</c:v>
                </c:pt>
                <c:pt idx="1">
                  <c:v>0.44</c:v>
                </c:pt>
                <c:pt idx="2">
                  <c:v>0.44</c:v>
                </c:pt>
                <c:pt idx="3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6-4261-AAA1-F5F5F920119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Preprocessed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Linear</c:v>
                </c:pt>
                <c:pt idx="1">
                  <c:v>RBF</c:v>
                </c:pt>
                <c:pt idx="2">
                  <c:v>poly</c:v>
                </c:pt>
                <c:pt idx="3">
                  <c:v>sigmoïd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0.56000000000000005</c:v>
                </c:pt>
                <c:pt idx="1">
                  <c:v>0.47</c:v>
                </c:pt>
                <c:pt idx="2">
                  <c:v>0.49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16-4261-AAA1-F5F5F920119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8"/>
        <c:axId val="62622959"/>
        <c:axId val="2094255423"/>
      </c:barChart>
      <c:catAx>
        <c:axId val="6262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4255423"/>
        <c:crosses val="autoZero"/>
        <c:auto val="1"/>
        <c:lblAlgn val="ctr"/>
        <c:lblOffset val="100"/>
        <c:noMultiLvlLbl val="0"/>
      </c:catAx>
      <c:valAx>
        <c:axId val="209425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62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Indices</a:t>
            </a:r>
            <a:r>
              <a:rPr lang="fr-FR" baseline="0" dirty="0"/>
              <a:t> de performance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2 : [-1, 1]</c:v>
                </c:pt>
                <c:pt idx="1">
                  <c:v>3 : [-1, 0, 1]</c:v>
                </c:pt>
                <c:pt idx="2">
                  <c:v>5 : [1, 2, 3, 4, 5]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0.81</c:v>
                </c:pt>
                <c:pt idx="1">
                  <c:v>0.63</c:v>
                </c:pt>
                <c:pt idx="2">
                  <c:v>0.52500000000000002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E-479E-BA14-8DDB30436525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2 : [-1, 1]</c:v>
                </c:pt>
                <c:pt idx="1">
                  <c:v>3 : [-1, 0, 1]</c:v>
                </c:pt>
                <c:pt idx="2">
                  <c:v>5 : [1, 2, 3, 4, 5]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0.82</c:v>
                </c:pt>
                <c:pt idx="1">
                  <c:v>0.64</c:v>
                </c:pt>
                <c:pt idx="2">
                  <c:v>0.54200000000000004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7E-479E-BA14-8DDB30436525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2 : [-1, 1]</c:v>
                </c:pt>
                <c:pt idx="1">
                  <c:v>3 : [-1, 0, 1]</c:v>
                </c:pt>
                <c:pt idx="2">
                  <c:v>5 : [1, 2, 3, 4, 5]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0.8</c:v>
                </c:pt>
                <c:pt idx="1">
                  <c:v>0.63</c:v>
                </c:pt>
                <c:pt idx="2">
                  <c:v>0.52500000000000002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7E-479E-BA14-8DDB30436525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2 : [-1, 1]</c:v>
                </c:pt>
                <c:pt idx="1">
                  <c:v>3 : [-1, 0, 1]</c:v>
                </c:pt>
                <c:pt idx="2">
                  <c:v>5 : [1, 2, 3, 4, 5]</c:v>
                </c:pt>
              </c:strCache>
            </c:strRef>
          </c:cat>
          <c:val>
            <c:numRef>
              <c:f>Feuil1!$E$2:$E$4</c:f>
              <c:numCache>
                <c:formatCode>General</c:formatCode>
                <c:ptCount val="3"/>
                <c:pt idx="0">
                  <c:v>0.79</c:v>
                </c:pt>
                <c:pt idx="1">
                  <c:v>0.63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7E-479E-BA14-8DDB30436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5959184"/>
        <c:axId val="1225059424"/>
      </c:barChart>
      <c:catAx>
        <c:axId val="1225959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Nombre</a:t>
                </a:r>
                <a:r>
                  <a:rPr lang="fr-FR" baseline="0" dirty="0"/>
                  <a:t> de classes cibles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5059424"/>
        <c:crosses val="autoZero"/>
        <c:auto val="1"/>
        <c:lblAlgn val="ctr"/>
        <c:lblOffset val="100"/>
        <c:noMultiLvlLbl val="0"/>
      </c:catAx>
      <c:valAx>
        <c:axId val="122505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595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Indices</a:t>
            </a:r>
            <a:r>
              <a:rPr lang="fr-FR" baseline="0" dirty="0"/>
              <a:t> de performance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2 : [-1, 1]</c:v>
                </c:pt>
                <c:pt idx="1">
                  <c:v>3 : [-1, 0, 1]</c:v>
                </c:pt>
                <c:pt idx="2">
                  <c:v>5 : [1, 2, 3, 4, 5]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0.73</c:v>
                </c:pt>
                <c:pt idx="1">
                  <c:v>0.59</c:v>
                </c:pt>
                <c:pt idx="2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7-4229-96B8-76407C82017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2 : [-1, 1]</c:v>
                </c:pt>
                <c:pt idx="1">
                  <c:v>3 : [-1, 0, 1]</c:v>
                </c:pt>
                <c:pt idx="2">
                  <c:v>5 : [1, 2, 3, 4, 5]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0.75</c:v>
                </c:pt>
                <c:pt idx="1">
                  <c:v>0.64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7-4229-96B8-76407C82017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2 : [-1, 1]</c:v>
                </c:pt>
                <c:pt idx="1">
                  <c:v>3 : [-1, 0, 1]</c:v>
                </c:pt>
                <c:pt idx="2">
                  <c:v>5 : [1, 2, 3, 4, 5]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0.71</c:v>
                </c:pt>
                <c:pt idx="1">
                  <c:v>0.61</c:v>
                </c:pt>
                <c:pt idx="2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07-4229-96B8-76407C820172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2 : [-1, 1]</c:v>
                </c:pt>
                <c:pt idx="1">
                  <c:v>3 : [-1, 0, 1]</c:v>
                </c:pt>
                <c:pt idx="2">
                  <c:v>5 : [1, 2, 3, 4, 5]</c:v>
                </c:pt>
              </c:strCache>
            </c:strRef>
          </c:cat>
          <c:val>
            <c:numRef>
              <c:f>Feuil1!$E$2:$E$4</c:f>
              <c:numCache>
                <c:formatCode>General</c:formatCode>
                <c:ptCount val="3"/>
                <c:pt idx="0">
                  <c:v>0.74</c:v>
                </c:pt>
                <c:pt idx="1">
                  <c:v>0.61</c:v>
                </c:pt>
                <c:pt idx="2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07-4229-96B8-76407C820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5959184"/>
        <c:axId val="1225059424"/>
      </c:barChart>
      <c:catAx>
        <c:axId val="1225959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Nombre</a:t>
                </a:r>
                <a:r>
                  <a:rPr lang="fr-FR" baseline="0" dirty="0"/>
                  <a:t> de classes cibles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5059424"/>
        <c:crosses val="autoZero"/>
        <c:auto val="1"/>
        <c:lblAlgn val="ctr"/>
        <c:lblOffset val="100"/>
        <c:noMultiLvlLbl val="0"/>
      </c:catAx>
      <c:valAx>
        <c:axId val="122505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595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8A65-8F0C-40B0-930F-26C13F8B9C2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A8188-B939-439F-8734-5BC152EAC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A8188-B939-439F-8734-5BC152EAC0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Spécialisation data mining, domaine de l’IA</a:t>
            </a:r>
          </a:p>
          <a:p>
            <a:pPr marL="171450" indent="-171450">
              <a:buFontTx/>
              <a:buChar char="-"/>
            </a:pPr>
            <a:r>
              <a:rPr lang="fr-FR" dirty="0"/>
              <a:t>Extraire connaissance de données textuelles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Text</a:t>
            </a:r>
            <a:r>
              <a:rPr lang="fr-FR" dirty="0"/>
              <a:t> clustering : grouper textes similaires</a:t>
            </a:r>
          </a:p>
          <a:p>
            <a:pPr marL="171450" indent="-171450">
              <a:buFontTx/>
              <a:buChar char="-"/>
            </a:pPr>
            <a:r>
              <a:rPr lang="fr-FR" dirty="0"/>
              <a:t>Information retrieval : récupérer docs pertinents à une requête</a:t>
            </a:r>
          </a:p>
          <a:p>
            <a:pPr marL="171450" indent="-171450">
              <a:buFontTx/>
              <a:buChar char="-"/>
            </a:pPr>
            <a:r>
              <a:rPr lang="fr-FR" dirty="0"/>
              <a:t>Information extraction : </a:t>
            </a:r>
            <a:r>
              <a:rPr lang="fr-FR" dirty="0" err="1"/>
              <a:t>extraires</a:t>
            </a:r>
            <a:r>
              <a:rPr lang="fr-FR" dirty="0"/>
              <a:t> des entités d’un doc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A8188-B939-439F-8734-5BC152EAC0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96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A8188-B939-439F-8734-5BC152EAC0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49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2DB-3143-4325-A4E6-AA3AC499ADC7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D1AC-B079-4573-A8DF-A0E680361AE1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1E83-DAA0-45EB-B0A5-A198D3FC27CF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757E-1337-4827-BAEF-71ECD383A43E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1903-55B2-4435-BD11-0143263F5089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794A-BCBC-4F96-99C9-0ED4DB5C7900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BFA-0E36-4912-8732-CC216A3C7286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6E3-F9A4-4C0B-894A-6A70D37D975A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174D-F1A8-4DA2-AA59-52CCAB633B98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F128-7DC6-4C92-809C-55AFD38928C1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995B-3431-4CA5-BCBF-0703C60672C2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A12C-0242-4D24-9E0B-3E2BC84A869A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AA96-7DAB-4AB2-ABF0-C995BAF9E6EB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68D657E-6BC2-4581-A812-EBCCD72FFC51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0FFDF5F-9D7A-4B8D-9CCD-BB62A9C9AF23}" type="datetime1">
              <a:rPr lang="en-US" smtClean="0"/>
              <a:t>12/3/2018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ABEE8-88CF-488E-8383-02AF91370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Multinomial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Naive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Bayes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B33DDC-5950-4B82-8447-319949B62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 comparative avec Support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Vector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Machine (SVM)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6E3E984-79D1-46CC-B596-C9DC90C8033E}"/>
              </a:ext>
            </a:extLst>
          </p:cNvPr>
          <p:cNvSpPr txBox="1">
            <a:spLocks/>
          </p:cNvSpPr>
          <p:nvPr/>
        </p:nvSpPr>
        <p:spPr>
          <a:xfrm>
            <a:off x="8053431" y="6423026"/>
            <a:ext cx="424436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Demon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Antoine &amp; Cosson Georges</a:t>
            </a:r>
          </a:p>
        </p:txBody>
      </p:sp>
    </p:spTree>
    <p:extLst>
      <p:ext uri="{BB962C8B-B14F-4D97-AF65-F5344CB8AC3E}">
        <p14:creationId xmlns:p14="http://schemas.microsoft.com/office/powerpoint/2010/main" val="398249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3A5CD-A09D-4FF0-8154-C0C3A8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1741250"/>
            <a:ext cx="4852988" cy="60343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Optimisation avec Ngram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6F2C98-520F-471D-8708-9A6A4704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551" y="4173166"/>
            <a:ext cx="5395342" cy="1425236"/>
          </a:xfrm>
        </p:spPr>
        <p:txBody>
          <a:bodyPr anchor="ctr">
            <a:normAutofit/>
          </a:bodyPr>
          <a:lstStyle/>
          <a:p>
            <a:pPr algn="ctr"/>
            <a:r>
              <a:rPr lang="fr-FR" sz="20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+3 points de précision 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avec Ngram</a:t>
            </a:r>
          </a:p>
          <a:p>
            <a:pPr algn="ctr"/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pour n’importe quel nombre de classes cibles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78C0BB-D816-460D-94BD-7DEC253C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4110" y="607153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23F77024-7986-4D5A-9D57-59B841945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570986"/>
              </p:ext>
            </p:extLst>
          </p:nvPr>
        </p:nvGraphicFramePr>
        <p:xfrm>
          <a:off x="6096000" y="1193107"/>
          <a:ext cx="5850265" cy="466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510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0DD77-E23E-43C0-AB2B-6899BD4D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à Vecteur de Support (SVM)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C1E74B-083D-41BF-ACCA-29738900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28" y="2219341"/>
            <a:ext cx="3946080" cy="426226"/>
          </a:xfrm>
        </p:spPr>
        <p:txBody>
          <a:bodyPr/>
          <a:lstStyle/>
          <a:p>
            <a:r>
              <a:rPr lang="fr-FR" dirty="0">
                <a:ea typeface="Roboto" panose="02000000000000000000" pitchFamily="2" charset="0"/>
              </a:rPr>
              <a:t>Concept de </a:t>
            </a:r>
            <a:r>
              <a:rPr lang="fr-FR" dirty="0">
                <a:solidFill>
                  <a:schemeClr val="accent4"/>
                </a:solidFill>
                <a:ea typeface="Roboto" panose="02000000000000000000" pitchFamily="2" charset="0"/>
              </a:rPr>
              <a:t>marge maximale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1C9050-DC61-42A8-AC0E-1CD8A3A25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87345" y="2219341"/>
            <a:ext cx="2664096" cy="426227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Astuce du noyau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ACDBE-F72E-4DEB-AF10-F9446A24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5098" y="6243049"/>
            <a:ext cx="505039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Espace réservé du contenu 7" descr="https://upload.wikimedia.org/wikipedia/commons/thumb/8/8a/Separatrice_lineaire_avec_marges.svg/400px-Separatrice_lineaire_avec_marges.svg.png">
            <a:extLst>
              <a:ext uri="{FF2B5EF4-FFF2-40B4-BE49-F238E27FC236}">
                <a16:creationId xmlns:a16="http://schemas.microsoft.com/office/drawing/2014/main" id="{91891F98-43B5-48A7-9AAD-C162861B3FE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6" y="2751137"/>
            <a:ext cx="5615225" cy="34919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C5BB530-134D-4C73-A800-E7200AEDC2A5}"/>
              </a:ext>
            </a:extLst>
          </p:cNvPr>
          <p:cNvSpPr txBox="1"/>
          <p:nvPr/>
        </p:nvSpPr>
        <p:spPr>
          <a:xfrm>
            <a:off x="1152424" y="6303090"/>
            <a:ext cx="3791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Source</a:t>
            </a:r>
            <a:r>
              <a:rPr lang="fr-FR" sz="800" dirty="0">
                <a:latin typeface="Roboto" panose="02000000000000000000" pitchFamily="2" charset="0"/>
                <a:ea typeface="Roboto" panose="02000000000000000000" pitchFamily="2" charset="0"/>
              </a:rPr>
              <a:t> : https://fr.wikipedia.org/wiki/Machine_%C3%A0_vecteurs_de_support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80E017-2283-4DFC-BA79-0D63C70473B3}"/>
              </a:ext>
            </a:extLst>
          </p:cNvPr>
          <p:cNvSpPr txBox="1"/>
          <p:nvPr/>
        </p:nvSpPr>
        <p:spPr>
          <a:xfrm>
            <a:off x="6919279" y="6303090"/>
            <a:ext cx="4400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Source</a:t>
            </a:r>
            <a:r>
              <a:rPr lang="fr-FR" sz="800" dirty="0">
                <a:latin typeface="Roboto" panose="02000000000000000000" pitchFamily="2" charset="0"/>
                <a:ea typeface="Roboto" panose="02000000000000000000" pitchFamily="2" charset="0"/>
              </a:rPr>
              <a:t> : https://datascience.stackexchange.com/questions/17536/kernel-trick-explanation</a:t>
            </a:r>
          </a:p>
        </p:txBody>
      </p:sp>
      <p:pic>
        <p:nvPicPr>
          <p:cNvPr id="1026" name="Picture 2" descr="RÃ©sultats de recherche d'images pour Â«Â kernel trick pngÂ Â»">
            <a:extLst>
              <a:ext uri="{FF2B5EF4-FFF2-40B4-BE49-F238E27FC236}">
                <a16:creationId xmlns:a16="http://schemas.microsoft.com/office/drawing/2014/main" id="{4FB12BCD-A3C2-49AC-AFAB-2F621A63F9D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21" y="2751137"/>
            <a:ext cx="5566144" cy="34919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97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850AE-452B-4BE9-885A-9CED862F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Représentation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tfidf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304A46-FE76-44D5-8ED1-E3BC8C41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texte 3">
                <a:extLst>
                  <a:ext uri="{FF2B5EF4-FFF2-40B4-BE49-F238E27FC236}">
                    <a16:creationId xmlns:a16="http://schemas.microsoft.com/office/drawing/2014/main" id="{6A8F0FD4-B89E-45DF-BE1B-40A8DC6754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4933" y="2548009"/>
                <a:ext cx="8382134" cy="696470"/>
              </a:xfrm>
              <a:prstGeom prst="rect">
                <a:avLst/>
              </a:prstGeom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𝑡𝑓𝑖</m:t>
                      </m:r>
                      <m:r>
                        <a:rPr lang="fr-FR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ⅆ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ⅈⅆ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Espace réservé du texte 3">
                <a:extLst>
                  <a:ext uri="{FF2B5EF4-FFF2-40B4-BE49-F238E27FC236}">
                    <a16:creationId xmlns:a16="http://schemas.microsoft.com/office/drawing/2014/main" id="{6A8F0FD4-B89E-45DF-BE1B-40A8DC67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33" y="2548009"/>
                <a:ext cx="8382134" cy="696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r="1440000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8B78076-E922-449B-B7B9-15AFDA148F00}"/>
                  </a:ext>
                </a:extLst>
              </p:cNvPr>
              <p:cNvSpPr txBox="1"/>
              <p:nvPr/>
            </p:nvSpPr>
            <p:spPr>
              <a:xfrm>
                <a:off x="457200" y="3509145"/>
                <a:ext cx="506811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8B78076-E922-449B-B7B9-15AFDA14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09145"/>
                <a:ext cx="5068111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6E7BD4B-D30A-4334-B6D5-5334445CEE0A}"/>
                  </a:ext>
                </a:extLst>
              </p:cNvPr>
              <p:cNvSpPr txBox="1"/>
              <p:nvPr/>
            </p:nvSpPr>
            <p:spPr>
              <a:xfrm>
                <a:off x="6965002" y="3531459"/>
                <a:ext cx="3929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ⅈⅆ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6E7BD4B-D30A-4334-B6D5-5334445CE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002" y="3531459"/>
                <a:ext cx="3929975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2AAC03A1-FF13-43AB-B798-BC7C47A1A825}"/>
              </a:ext>
            </a:extLst>
          </p:cNvPr>
          <p:cNvSpPr txBox="1"/>
          <p:nvPr/>
        </p:nvSpPr>
        <p:spPr>
          <a:xfrm>
            <a:off x="457200" y="4085457"/>
            <a:ext cx="506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4"/>
                </a:solidFill>
              </a:rPr>
              <a:t>Term</a:t>
            </a:r>
            <a:r>
              <a:rPr lang="fr-FR" dirty="0">
                <a:solidFill>
                  <a:schemeClr val="accent4"/>
                </a:solidFill>
              </a:rPr>
              <a:t> </a:t>
            </a:r>
            <a:r>
              <a:rPr lang="fr-FR" dirty="0" err="1">
                <a:solidFill>
                  <a:schemeClr val="accent4"/>
                </a:solidFill>
              </a:rPr>
              <a:t>frequency</a:t>
            </a:r>
            <a:r>
              <a:rPr lang="fr-FR" dirty="0">
                <a:solidFill>
                  <a:schemeClr val="accent4"/>
                </a:solidFill>
              </a:rPr>
              <a:t> </a:t>
            </a:r>
            <a:r>
              <a:rPr lang="fr-FR" dirty="0"/>
              <a:t>: nombre d’occurrences du terme dans le corpus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F0A4C8-8419-4189-B787-F2801B5A66F9}"/>
              </a:ext>
            </a:extLst>
          </p:cNvPr>
          <p:cNvSpPr txBox="1"/>
          <p:nvPr/>
        </p:nvSpPr>
        <p:spPr>
          <a:xfrm>
            <a:off x="6666689" y="4085457"/>
            <a:ext cx="506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Inversed</a:t>
            </a:r>
            <a:r>
              <a:rPr lang="fr-FR" dirty="0">
                <a:solidFill>
                  <a:schemeClr val="accent2"/>
                </a:solidFill>
              </a:rPr>
              <a:t> document </a:t>
            </a:r>
            <a:r>
              <a:rPr lang="fr-FR" dirty="0" err="1">
                <a:solidFill>
                  <a:schemeClr val="accent2"/>
                </a:solidFill>
              </a:rPr>
              <a:t>frequency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/>
              <a:t>: fréquence inverse du terme dans le document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FD211E-574F-47F2-9D5D-0FAFC2D672F9}"/>
              </a:ext>
            </a:extLst>
          </p:cNvPr>
          <p:cNvSpPr txBox="1"/>
          <p:nvPr/>
        </p:nvSpPr>
        <p:spPr>
          <a:xfrm>
            <a:off x="3482501" y="5691446"/>
            <a:ext cx="58365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Méthode de pondération, vise à donner un poids important aux termes les moins fréquents</a:t>
            </a:r>
          </a:p>
        </p:txBody>
      </p:sp>
    </p:spTree>
    <p:extLst>
      <p:ext uri="{BB962C8B-B14F-4D97-AF65-F5344CB8AC3E}">
        <p14:creationId xmlns:p14="http://schemas.microsoft.com/office/powerpoint/2010/main" val="72057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D67B7C-A989-4812-BF24-539E6A10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Espace réservé du contenu 7">
            <a:extLst>
              <a:ext uri="{FF2B5EF4-FFF2-40B4-BE49-F238E27FC236}">
                <a16:creationId xmlns:a16="http://schemas.microsoft.com/office/drawing/2014/main" id="{C3872261-E0EE-4D40-B198-D71D002D7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360099"/>
              </p:ext>
            </p:extLst>
          </p:nvPr>
        </p:nvGraphicFramePr>
        <p:xfrm>
          <a:off x="2602149" y="1443866"/>
          <a:ext cx="6987702" cy="5414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B7E4E80E-2B72-4BB6-BDF3-2411E9519DBB}"/>
              </a:ext>
            </a:extLst>
          </p:cNvPr>
          <p:cNvSpPr txBox="1"/>
          <p:nvPr/>
        </p:nvSpPr>
        <p:spPr>
          <a:xfrm>
            <a:off x="3190672" y="291830"/>
            <a:ext cx="5661498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Choix de l’astuce du noyau</a:t>
            </a:r>
            <a:endParaRPr lang="fr-FR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8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02109-E092-4E5A-A7BF-850AC5AA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2A8D-8CF1-418B-8A2D-E768194E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647" y="2463006"/>
            <a:ext cx="4252223" cy="576262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Multinomial </a:t>
            </a:r>
            <a:r>
              <a:rPr lang="fr-FR" dirty="0" err="1">
                <a:solidFill>
                  <a:schemeClr val="accent1"/>
                </a:solidFill>
              </a:rPr>
              <a:t>Naives</a:t>
            </a:r>
            <a:r>
              <a:rPr lang="fr-FR" dirty="0">
                <a:solidFill>
                  <a:schemeClr val="accent1"/>
                </a:solidFill>
              </a:rPr>
              <a:t>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712886D1-7DBE-4D8F-8D73-EE706C3AF58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97559" y="3705295"/>
                <a:ext cx="4824401" cy="1876280"/>
              </a:xfrm>
            </p:spPr>
            <p:txBody>
              <a:bodyPr/>
              <a:lstStyle/>
              <a:p>
                <a:r>
                  <a:rPr lang="fr-FR" dirty="0"/>
                  <a:t>Variables </a:t>
                </a:r>
                <a:r>
                  <a:rPr lang="fr-FR" dirty="0">
                    <a:solidFill>
                      <a:schemeClr val="accent1"/>
                    </a:solidFill>
                  </a:rPr>
                  <a:t>indépendantes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dirty="0"/>
                  <a:t>Algorithme </a:t>
                </a:r>
                <a:r>
                  <a:rPr lang="fr-FR" dirty="0">
                    <a:solidFill>
                      <a:schemeClr val="accent1"/>
                    </a:solidFill>
                  </a:rPr>
                  <a:t>probabiliste</a:t>
                </a:r>
              </a:p>
              <a:p>
                <a:r>
                  <a:rPr lang="fr-FR" dirty="0"/>
                  <a:t>Complexité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fr-FR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𝑁𝑑</m:t>
                          </m:r>
                        </m:e>
                      </m:d>
                      <m:r>
                        <a:rPr lang="fr-FR" sz="1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𝑎𝑣𝑒𝑐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i="1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fr-FR" sz="1800" dirty="0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712886D1-7DBE-4D8F-8D73-EE706C3AF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97559" y="3705295"/>
                <a:ext cx="4824401" cy="18762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11718D-3413-46E4-BB9A-9400D442E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463006"/>
            <a:ext cx="5194583" cy="576262"/>
          </a:xfrm>
        </p:spPr>
        <p:txBody>
          <a:bodyPr/>
          <a:lstStyle/>
          <a:p>
            <a:r>
              <a:rPr lang="fr-FR" sz="2200" dirty="0">
                <a:solidFill>
                  <a:schemeClr val="accent4"/>
                </a:solidFill>
              </a:rPr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1C5B90C5-BF54-49A6-BBB1-3834A756C0C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892091" y="3705295"/>
                <a:ext cx="5194583" cy="1754187"/>
              </a:xfrm>
            </p:spPr>
            <p:txBody>
              <a:bodyPr/>
              <a:lstStyle/>
              <a:p>
                <a:pPr>
                  <a:buClr>
                    <a:schemeClr val="accent4"/>
                  </a:buClr>
                </a:pPr>
                <a:r>
                  <a:rPr lang="fr-FR" dirty="0">
                    <a:solidFill>
                      <a:schemeClr val="accent4"/>
                    </a:solidFill>
                  </a:rPr>
                  <a:t>Corrélations</a:t>
                </a:r>
                <a:r>
                  <a:rPr lang="fr-FR" dirty="0"/>
                  <a:t> inter-variables</a:t>
                </a:r>
              </a:p>
              <a:p>
                <a:pPr>
                  <a:lnSpc>
                    <a:spcPct val="150000"/>
                  </a:lnSpc>
                  <a:buClr>
                    <a:schemeClr val="accent4"/>
                  </a:buClr>
                </a:pPr>
                <a:r>
                  <a:rPr lang="fr-FR" dirty="0"/>
                  <a:t>Algorithme </a:t>
                </a:r>
                <a:r>
                  <a:rPr lang="fr-FR" dirty="0">
                    <a:solidFill>
                      <a:schemeClr val="accent4"/>
                    </a:solidFill>
                  </a:rPr>
                  <a:t>géométrique</a:t>
                </a:r>
              </a:p>
              <a:p>
                <a:pPr>
                  <a:buClr>
                    <a:schemeClr val="accent4"/>
                  </a:buClr>
                </a:pPr>
                <a:r>
                  <a:rPr lang="fr-FR" dirty="0"/>
                  <a:t>Complexité </a:t>
                </a:r>
                <a:endParaRPr lang="fr-F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𝑁𝑅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𝑎𝑣𝑒𝑐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𝑛𝑜𝑚𝑏𝑟𝑒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𝑟𝑎𝑡𝑖𝑜𝑛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1C5B90C5-BF54-49A6-BBB1-3834A756C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892091" y="3705295"/>
                <a:ext cx="5194583" cy="17541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360BC9-BDC5-4D82-A789-CA109978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9942" y="6125509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231B2DE-6894-4DF5-838B-3B02C70071D4}"/>
              </a:ext>
            </a:extLst>
          </p:cNvPr>
          <p:cNvCxnSpPr>
            <a:cxnSpLocks/>
          </p:cNvCxnSpPr>
          <p:nvPr/>
        </p:nvCxnSpPr>
        <p:spPr>
          <a:xfrm>
            <a:off x="6095999" y="2197916"/>
            <a:ext cx="0" cy="3850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8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C2829-0BEF-493F-8080-661AE7AB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expérimentaux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1E70EC-E397-48DE-927C-3D5F31C4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21" y="2174875"/>
            <a:ext cx="5189857" cy="576262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MNB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9D9692-EAA6-4E88-B840-4CC916580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SVM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61ACA60E-2A1A-4824-8FCB-CCCF4C38F25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70280820"/>
              </p:ext>
            </p:extLst>
          </p:nvPr>
        </p:nvGraphicFramePr>
        <p:xfrm>
          <a:off x="6188074" y="2751137"/>
          <a:ext cx="5552411" cy="341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9DA14-0A0D-4E87-94A7-8D231F63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0920" y="6165512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1" name="Espace réservé du contenu 9">
            <a:extLst>
              <a:ext uri="{FF2B5EF4-FFF2-40B4-BE49-F238E27FC236}">
                <a16:creationId xmlns:a16="http://schemas.microsoft.com/office/drawing/2014/main" id="{57B8BC0A-E926-426B-86EA-2B8DE32FF9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0959415"/>
              </p:ext>
            </p:extLst>
          </p:nvPr>
        </p:nvGraphicFramePr>
        <p:xfrm>
          <a:off x="450850" y="2751138"/>
          <a:ext cx="5553075" cy="3414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677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67BA85-098E-45F0-96DC-71DBBB86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F5253F-3B8E-4196-8752-C8DD2298F1FE}"/>
              </a:ext>
            </a:extLst>
          </p:cNvPr>
          <p:cNvSpPr txBox="1"/>
          <p:nvPr/>
        </p:nvSpPr>
        <p:spPr>
          <a:xfrm>
            <a:off x="4597940" y="511260"/>
            <a:ext cx="299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1"/>
                </a:solidFill>
                <a:latin typeface="+mj-lt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A4DDED-1C87-4DBC-88DC-FE926721B0BA}"/>
              </a:ext>
            </a:extLst>
          </p:cNvPr>
          <p:cNvSpPr txBox="1"/>
          <p:nvPr/>
        </p:nvSpPr>
        <p:spPr>
          <a:xfrm>
            <a:off x="2500008" y="1896893"/>
            <a:ext cx="79572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Expérimentation : meilleurs résultats avec </a:t>
            </a:r>
            <a:r>
              <a:rPr lang="fr-FR" sz="20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SVM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Adéquation avec le </a:t>
            </a: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consensus scientifique</a:t>
            </a:r>
          </a:p>
          <a:p>
            <a:pPr lvl="1"/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Prétraitement par </a:t>
            </a:r>
            <a:r>
              <a:rPr lang="fr-FR" sz="20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ngrams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Gain de 3 points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Plus adapté à d’</a:t>
            </a:r>
            <a:r>
              <a:rPr lang="fr-FR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autres problématiques</a:t>
            </a:r>
          </a:p>
          <a:p>
            <a:pPr marL="742950" lvl="1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NB performe mieux dans la classification de </a:t>
            </a:r>
            <a:r>
              <a:rPr lang="fr-FR" sz="20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texte court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 que SVM</a:t>
            </a:r>
          </a:p>
          <a:p>
            <a:pPr marL="742950" lvl="1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L’</a:t>
            </a:r>
            <a:r>
              <a:rPr lang="fr-F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inverse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 est vrai</a:t>
            </a: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NB performe mieux quand le </a:t>
            </a: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d’entrées 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est </a:t>
            </a:r>
            <a:r>
              <a:rPr lang="fr-F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73E920-AE50-47C7-B2E2-4586F7FE8DBF}"/>
              </a:ext>
            </a:extLst>
          </p:cNvPr>
          <p:cNvSpPr txBox="1"/>
          <p:nvPr/>
        </p:nvSpPr>
        <p:spPr>
          <a:xfrm>
            <a:off x="1284052" y="5710136"/>
            <a:ext cx="9394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Sources</a:t>
            </a:r>
            <a:r>
              <a:rPr lang="fr-FR" sz="900" dirty="0"/>
              <a:t> :</a:t>
            </a:r>
          </a:p>
          <a:p>
            <a:endParaRPr lang="fr-FR" sz="900" dirty="0"/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900" dirty="0"/>
              <a:t>Wang, Sida, and Christopher D. Manning. "</a:t>
            </a:r>
            <a:r>
              <a:rPr lang="fr-FR" sz="900" dirty="0" err="1"/>
              <a:t>Baselines</a:t>
            </a:r>
            <a:r>
              <a:rPr lang="fr-FR" sz="900" dirty="0"/>
              <a:t> and </a:t>
            </a:r>
            <a:r>
              <a:rPr lang="fr-FR" sz="900" dirty="0" err="1"/>
              <a:t>bigrams</a:t>
            </a:r>
            <a:r>
              <a:rPr lang="fr-FR" sz="900" dirty="0"/>
              <a:t>: Simple, good sentiment and topic classification." </a:t>
            </a:r>
            <a:r>
              <a:rPr lang="fr-FR" sz="900" dirty="0" err="1"/>
              <a:t>Proceedings</a:t>
            </a:r>
            <a:r>
              <a:rPr lang="fr-FR" sz="900" dirty="0"/>
              <a:t> of the 50th </a:t>
            </a:r>
            <a:r>
              <a:rPr lang="fr-FR" sz="900" dirty="0" err="1"/>
              <a:t>Annual</a:t>
            </a:r>
            <a:r>
              <a:rPr lang="fr-FR" sz="900" dirty="0"/>
              <a:t> Meeting of the Association for </a:t>
            </a:r>
            <a:r>
              <a:rPr lang="fr-FR" sz="900" dirty="0" err="1"/>
              <a:t>Computational</a:t>
            </a:r>
            <a:r>
              <a:rPr lang="fr-FR" sz="900" dirty="0"/>
              <a:t> </a:t>
            </a:r>
            <a:r>
              <a:rPr lang="fr-FR" sz="900" dirty="0" err="1"/>
              <a:t>Linguistics</a:t>
            </a:r>
            <a:r>
              <a:rPr lang="fr-FR" sz="900" dirty="0"/>
              <a:t>: Short Papers-Volume 2. Association for </a:t>
            </a:r>
            <a:r>
              <a:rPr lang="fr-FR" sz="900" dirty="0" err="1"/>
              <a:t>Computational</a:t>
            </a:r>
            <a:r>
              <a:rPr lang="fr-FR" sz="900" dirty="0"/>
              <a:t> </a:t>
            </a:r>
            <a:r>
              <a:rPr lang="fr-FR" sz="900" dirty="0" err="1"/>
              <a:t>Linguistics</a:t>
            </a:r>
            <a:r>
              <a:rPr lang="fr-FR" sz="900" dirty="0"/>
              <a:t>, 2012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900" dirty="0"/>
              <a:t>NG, Andrew Y. et JORDAN, Michael I. On discriminative vs. </a:t>
            </a:r>
            <a:r>
              <a:rPr lang="fr-FR" sz="900" dirty="0" err="1"/>
              <a:t>generative</a:t>
            </a:r>
            <a:r>
              <a:rPr lang="fr-FR" sz="900" dirty="0"/>
              <a:t> </a:t>
            </a:r>
            <a:r>
              <a:rPr lang="fr-FR" sz="900" dirty="0" err="1"/>
              <a:t>classifiers</a:t>
            </a:r>
            <a:r>
              <a:rPr lang="fr-FR" sz="900" dirty="0"/>
              <a:t>: A </a:t>
            </a:r>
            <a:r>
              <a:rPr lang="fr-FR" sz="900" dirty="0" err="1"/>
              <a:t>comparison</a:t>
            </a:r>
            <a:r>
              <a:rPr lang="fr-FR" sz="900" dirty="0"/>
              <a:t> of </a:t>
            </a:r>
            <a:r>
              <a:rPr lang="fr-FR" sz="900" dirty="0" err="1"/>
              <a:t>logistic</a:t>
            </a:r>
            <a:r>
              <a:rPr lang="fr-FR" sz="900" dirty="0"/>
              <a:t> </a:t>
            </a:r>
            <a:r>
              <a:rPr lang="fr-FR" sz="900" dirty="0" err="1"/>
              <a:t>regression</a:t>
            </a:r>
            <a:r>
              <a:rPr lang="fr-FR" sz="900" dirty="0"/>
              <a:t> and </a:t>
            </a:r>
            <a:r>
              <a:rPr lang="fr-FR" sz="900" dirty="0" err="1"/>
              <a:t>naive</a:t>
            </a:r>
            <a:r>
              <a:rPr lang="fr-FR" sz="900" dirty="0"/>
              <a:t> bayes. </a:t>
            </a:r>
            <a:r>
              <a:rPr lang="fr-FR" sz="900" dirty="0" err="1"/>
              <a:t>Advances</a:t>
            </a:r>
            <a:r>
              <a:rPr lang="fr-FR" sz="900" dirty="0"/>
              <a:t> in neural information </a:t>
            </a:r>
            <a:r>
              <a:rPr lang="fr-FR" sz="900" dirty="0" err="1"/>
              <a:t>processing</a:t>
            </a:r>
            <a:r>
              <a:rPr lang="fr-FR" sz="900" dirty="0"/>
              <a:t> </a:t>
            </a:r>
            <a:r>
              <a:rPr lang="fr-FR" sz="900" dirty="0" err="1"/>
              <a:t>systems</a:t>
            </a:r>
            <a:r>
              <a:rPr lang="fr-FR" sz="900" dirty="0"/>
              <a:t>, 2002, p. 841-848.</a:t>
            </a:r>
          </a:p>
          <a:p>
            <a:pPr marL="171450" indent="-171450">
              <a:buFontTx/>
              <a:buChar char="-"/>
            </a:pP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92372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42093-EB68-4375-A86A-B3961EAB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583" y="3079701"/>
            <a:ext cx="2212962" cy="698597"/>
          </a:xfrm>
        </p:spPr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25624-19CB-4309-8DE2-A2C01EDF04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6000" y="2295728"/>
            <a:ext cx="4880300" cy="2285797"/>
          </a:xfrm>
        </p:spPr>
        <p:txBody>
          <a:bodyPr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 partir d’une critique de produit textuelle, en déduire la note numérique associée.</a:t>
            </a:r>
          </a:p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37AF8-6201-4118-A215-CAC5E57F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467B2A-A975-48FF-98B6-005F0EC4FADC}"/>
              </a:ext>
            </a:extLst>
          </p:cNvPr>
          <p:cNvSpPr txBox="1"/>
          <p:nvPr/>
        </p:nvSpPr>
        <p:spPr>
          <a:xfrm>
            <a:off x="6436609" y="3978613"/>
            <a:ext cx="431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Antoine </a:t>
            </a:r>
            <a:r>
              <a:rPr lang="fr-FR" dirty="0" err="1"/>
              <a:t>Demon</a:t>
            </a:r>
            <a:r>
              <a:rPr lang="fr-FR" dirty="0"/>
              <a:t> &amp; Georges Cosson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31AE01-6A72-47A4-AB1F-8F6DD493FB06}"/>
              </a:ext>
            </a:extLst>
          </p:cNvPr>
          <p:cNvSpPr txBox="1"/>
          <p:nvPr/>
        </p:nvSpPr>
        <p:spPr>
          <a:xfrm>
            <a:off x="9103679" y="6465172"/>
            <a:ext cx="330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UQAC – Data Mining 2018</a:t>
            </a:r>
          </a:p>
        </p:txBody>
      </p:sp>
    </p:spTree>
    <p:extLst>
      <p:ext uri="{BB962C8B-B14F-4D97-AF65-F5344CB8AC3E}">
        <p14:creationId xmlns:p14="http://schemas.microsoft.com/office/powerpoint/2010/main" val="11248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0A9FF-C113-434D-A98D-D9CBE905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229" y="330456"/>
            <a:ext cx="5007140" cy="970450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C7BB0-4E0D-4CA3-A1B6-24A50666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1989" y="2524676"/>
            <a:ext cx="7041237" cy="3636511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Fouille de texte</a:t>
            </a:r>
          </a:p>
          <a:p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Prétraitement des données</a:t>
            </a:r>
          </a:p>
          <a:p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Algorithme Multinomial 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Naive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 Bayes</a:t>
            </a:r>
          </a:p>
          <a:p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Algorithme Support </a:t>
            </a: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</a:rPr>
              <a:t>Vector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 Machine (SVM)</a:t>
            </a:r>
          </a:p>
          <a:p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Comparaison entre ces deux méthodes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56CF97-CF85-4881-B87C-D6A32169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3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649E8-C98D-454C-9277-3CDF2931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Fouille de 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27F736-7F03-4EDD-896E-033B84A8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850707"/>
            <a:ext cx="5189857" cy="57829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Description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66E42C-6E52-44EA-BCC7-5161A417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3421581"/>
            <a:ext cx="5189856" cy="211360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Domaine de l’IA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Application du Data Mining aux données textuelles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Traitements informatiques permettant d’extraire des connaissances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ACEB47-A673-43FA-8367-50F256846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850707"/>
            <a:ext cx="5194583" cy="57829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Applications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9FA276-10FF-4C69-BB46-430DAB69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3421580"/>
            <a:ext cx="5194583" cy="211360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clustering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Information Extraction</a:t>
            </a:r>
          </a:p>
          <a:p>
            <a:pPr lvl="1"/>
            <a:r>
              <a:rPr lang="fr-FR" u="sng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ex: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extraire des noms, dates, entités </a:t>
            </a:r>
          </a:p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Information retrieval</a:t>
            </a:r>
          </a:p>
          <a:p>
            <a:pPr lvl="1"/>
            <a:r>
              <a:rPr lang="fr-FR" u="sng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</a:t>
            </a:r>
            <a:r>
              <a:rPr lang="fr-FR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Google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5D0040-C33C-4B9D-951F-96619C36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4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ECD15-484A-4B88-9B81-C846D5E7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2" y="446088"/>
            <a:ext cx="3557572" cy="1618396"/>
          </a:xfrm>
        </p:spPr>
        <p:txBody>
          <a:bodyPr anchor="ctr"/>
          <a:lstStyle/>
          <a:p>
            <a:pPr algn="ctr"/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Problématique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C10E6A-AF3C-4457-9764-1957FEF5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726" y="2260740"/>
            <a:ext cx="5452844" cy="3600311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 partir d’une critique de produit textuelle, en déduire la note numérique associée.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45300C3-E022-4E86-B858-567872F9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6370"/>
            <a:ext cx="5452844" cy="38917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r>
              <a:rPr lang="fr-FR" sz="2000" dirty="0">
                <a:latin typeface="+mj-lt"/>
                <a:ea typeface="Roboto" panose="02000000000000000000" pitchFamily="2" charset="0"/>
              </a:rPr>
              <a:t>Permet d’obtenir une </a:t>
            </a:r>
            <a:r>
              <a:rPr lang="fr-FR" sz="2000" dirty="0">
                <a:solidFill>
                  <a:schemeClr val="accent4"/>
                </a:solidFill>
                <a:latin typeface="+mj-lt"/>
                <a:ea typeface="Roboto" panose="02000000000000000000" pitchFamily="2" charset="0"/>
              </a:rPr>
              <a:t>valeur ajoutée </a:t>
            </a:r>
            <a:r>
              <a:rPr lang="fr-FR" sz="2000" dirty="0">
                <a:latin typeface="+mj-lt"/>
                <a:ea typeface="Roboto" panose="02000000000000000000" pitchFamily="2" charset="0"/>
              </a:rPr>
              <a:t>à la critique</a:t>
            </a:r>
          </a:p>
          <a:p>
            <a:endParaRPr lang="fr-FR" sz="2000" dirty="0">
              <a:latin typeface="+mj-lt"/>
              <a:ea typeface="Roboto" panose="02000000000000000000" pitchFamily="2" charset="0"/>
            </a:endParaRPr>
          </a:p>
          <a:p>
            <a:r>
              <a:rPr lang="fr-FR" sz="2000" dirty="0">
                <a:latin typeface="+mj-lt"/>
                <a:ea typeface="Roboto" panose="02000000000000000000" pitchFamily="2" charset="0"/>
              </a:rPr>
              <a:t>Extrait une information </a:t>
            </a:r>
            <a:r>
              <a:rPr lang="fr-FR" sz="2000" dirty="0">
                <a:solidFill>
                  <a:schemeClr val="accent4"/>
                </a:solidFill>
                <a:latin typeface="+mj-lt"/>
                <a:ea typeface="Roboto" panose="02000000000000000000" pitchFamily="2" charset="0"/>
              </a:rPr>
              <a:t>réutilisable</a:t>
            </a:r>
          </a:p>
          <a:p>
            <a:endParaRPr lang="fr-FR" sz="2000" dirty="0">
              <a:latin typeface="+mj-lt"/>
              <a:ea typeface="Roboto" panose="02000000000000000000" pitchFamily="2" charset="0"/>
            </a:endParaRPr>
          </a:p>
          <a:p>
            <a:r>
              <a:rPr lang="fr-FR" sz="2000" dirty="0">
                <a:latin typeface="+mj-lt"/>
                <a:ea typeface="Roboto" panose="02000000000000000000" pitchFamily="2" charset="0"/>
              </a:rPr>
              <a:t>Aide à la </a:t>
            </a:r>
            <a:r>
              <a:rPr lang="fr-FR" sz="2000" dirty="0">
                <a:solidFill>
                  <a:schemeClr val="accent4"/>
                </a:solidFill>
                <a:latin typeface="+mj-lt"/>
                <a:ea typeface="Roboto" panose="02000000000000000000" pitchFamily="2" charset="0"/>
              </a:rPr>
              <a:t>prise de décision </a:t>
            </a:r>
            <a:r>
              <a:rPr lang="fr-FR" sz="2000" dirty="0">
                <a:latin typeface="+mj-lt"/>
                <a:ea typeface="Roboto" panose="02000000000000000000" pitchFamily="2" charset="0"/>
              </a:rPr>
              <a:t>commerciale (BI)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EA0751-9897-4A2A-9D70-82863D3A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3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6BD9D-EB3D-4A88-91A7-29C7D142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5" y="1149517"/>
            <a:ext cx="4852988" cy="935456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D75674-480D-4A08-BAF7-7DC57279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964" y="2147582"/>
            <a:ext cx="4354511" cy="3728242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600" dirty="0"/>
              <a:t>Critiques de produits Amazon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600" dirty="0"/>
              <a:t>Récoltées pendant 18 ans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600" dirty="0"/>
              <a:t>35 millions d’entrées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600" dirty="0"/>
              <a:t>Métadonnées, évaluations &amp; texte brut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6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600" dirty="0"/>
              <a:t>Choix d’un sous dataset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600" dirty="0"/>
              <a:t>Critiques de téléphones portables &amp; accessoires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600" dirty="0"/>
              <a:t> 9 variables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600" dirty="0"/>
              <a:t>200 000 entrées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399CA3-ABDC-4A31-AFF6-BA8B0E2F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5657" y="6167557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FC4E16-4FC7-43A8-BCA1-78DEF60212CD}"/>
              </a:ext>
            </a:extLst>
          </p:cNvPr>
          <p:cNvSpPr txBox="1"/>
          <p:nvPr/>
        </p:nvSpPr>
        <p:spPr>
          <a:xfrm>
            <a:off x="6593746" y="1329964"/>
            <a:ext cx="4852988" cy="45458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1" algn="ctr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fr-FR" sz="20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Variables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productId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identifiant unique Amazon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productTitle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nom du produit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productPrice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prix du produit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userId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identifiant unique de l’utilisateur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userProfileName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nom de l’utilisateur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reviewHelpfulness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proportion d’utilisateurs ayant trouvé la critique utile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overall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note attribuée au produit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reviewTime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heure et date où la critique a été émise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reviewText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 : 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critique textuelle</a:t>
            </a:r>
          </a:p>
        </p:txBody>
      </p:sp>
    </p:spTree>
    <p:extLst>
      <p:ext uri="{BB962C8B-B14F-4D97-AF65-F5344CB8AC3E}">
        <p14:creationId xmlns:p14="http://schemas.microsoft.com/office/powerpoint/2010/main" val="224728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6BF56-40A2-41DA-B395-A344F839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54" y="993389"/>
            <a:ext cx="10571998" cy="640411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Formatage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AA378-EA87-4BDE-A286-3E89AE1D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73" y="3397925"/>
            <a:ext cx="5640811" cy="1075889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{ "</a:t>
            </a:r>
            <a:r>
              <a:rPr lang="fr-FR" sz="1600" dirty="0" err="1">
                <a:solidFill>
                  <a:schemeClr val="tx1"/>
                </a:solidFill>
              </a:rPr>
              <a:t>reviewerId</a:t>
            </a:r>
            <a:r>
              <a:rPr lang="fr-FR" sz="1600" dirty="0">
                <a:solidFill>
                  <a:schemeClr val="tx1"/>
                </a:solidFill>
              </a:rPr>
              <a:t>" :  "A30TL5EWN6DFXT", …, "</a:t>
            </a:r>
            <a:r>
              <a:rPr lang="fr-FR" sz="1600" dirty="0" err="1">
                <a:solidFill>
                  <a:schemeClr val="tx1"/>
                </a:solidFill>
              </a:rPr>
              <a:t>overall</a:t>
            </a:r>
            <a:r>
              <a:rPr lang="fr-FR" sz="1600" dirty="0">
                <a:solidFill>
                  <a:schemeClr val="tx1"/>
                </a:solidFill>
              </a:rPr>
              <a:t>" : 4.0}\n </a:t>
            </a:r>
          </a:p>
          <a:p>
            <a:pPr marL="0" indent="0" algn="ctr">
              <a:buNone/>
            </a:pPr>
            <a:r>
              <a:rPr lang="fr-FR" sz="1600" dirty="0">
                <a:solidFill>
                  <a:schemeClr val="tx1"/>
                </a:solidFill>
              </a:rPr>
              <a:t>…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{ "</a:t>
            </a:r>
            <a:r>
              <a:rPr lang="fr-FR" sz="1600" dirty="0" err="1">
                <a:solidFill>
                  <a:schemeClr val="tx1"/>
                </a:solidFill>
              </a:rPr>
              <a:t>reviewerId</a:t>
            </a:r>
            <a:r>
              <a:rPr lang="fr-FR" sz="1600" dirty="0">
                <a:solidFill>
                  <a:schemeClr val="tx1"/>
                </a:solidFill>
              </a:rPr>
              <a:t>" :  "A30TL5EWN6DFXT", …, "</a:t>
            </a:r>
            <a:r>
              <a:rPr lang="fr-FR" sz="1600" dirty="0" err="1">
                <a:solidFill>
                  <a:schemeClr val="tx1"/>
                </a:solidFill>
              </a:rPr>
              <a:t>overall</a:t>
            </a:r>
            <a:r>
              <a:rPr lang="fr-FR" sz="1600" dirty="0">
                <a:solidFill>
                  <a:schemeClr val="tx1"/>
                </a:solidFill>
              </a:rPr>
              <a:t>" : 2.0}\n 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0E328F-0569-4D07-A9E0-2EB8F186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0573" y="618696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6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C24339-6582-43C1-913E-8D3DF0E60BA7}"/>
              </a:ext>
            </a:extLst>
          </p:cNvPr>
          <p:cNvSpPr txBox="1"/>
          <p:nvPr/>
        </p:nvSpPr>
        <p:spPr>
          <a:xfrm>
            <a:off x="1755482" y="4865081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200 000 entrées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A69EB92-A1E5-4E07-BFEC-DB84D66044CF}"/>
              </a:ext>
            </a:extLst>
          </p:cNvPr>
          <p:cNvSpPr txBox="1">
            <a:spLocks/>
          </p:cNvSpPr>
          <p:nvPr/>
        </p:nvSpPr>
        <p:spPr>
          <a:xfrm>
            <a:off x="6311318" y="3397925"/>
            <a:ext cx="5640811" cy="107588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reviewText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overall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\n</a:t>
            </a:r>
          </a:p>
          <a:p>
            <a:pPr marL="0" indent="0" algn="ctr">
              <a:buFont typeface="Wingdings 2" charset="2"/>
              <a:buNone/>
            </a:pP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  <a:p>
            <a:pPr marL="0" indent="0" algn="ctr">
              <a:buFont typeface="Wingdings 2" charset="2"/>
              <a:buNone/>
            </a:pP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review</a:t>
            </a:r>
            <a:r>
              <a:rPr lang="fr-F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5,0\n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794A6A-2FB6-49F7-8010-E0EEFF6BD2A0}"/>
              </a:ext>
            </a:extLst>
          </p:cNvPr>
          <p:cNvSpPr txBox="1"/>
          <p:nvPr/>
        </p:nvSpPr>
        <p:spPr>
          <a:xfrm>
            <a:off x="1755482" y="5399825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9 variables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760C629-8CFD-42F6-B7C0-9FDA53B6633D}"/>
              </a:ext>
            </a:extLst>
          </p:cNvPr>
          <p:cNvSpPr txBox="1"/>
          <p:nvPr/>
        </p:nvSpPr>
        <p:spPr>
          <a:xfrm>
            <a:off x="1755481" y="6033327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 JSON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32A1C11-89BE-49E2-88F3-0F5EC4BDFC33}"/>
              </a:ext>
            </a:extLst>
          </p:cNvPr>
          <p:cNvSpPr txBox="1"/>
          <p:nvPr/>
        </p:nvSpPr>
        <p:spPr>
          <a:xfrm>
            <a:off x="8275128" y="4865081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50 000 entrées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A52276C-5D9E-47BB-8D66-8206C63D3CED}"/>
              </a:ext>
            </a:extLst>
          </p:cNvPr>
          <p:cNvSpPr txBox="1"/>
          <p:nvPr/>
        </p:nvSpPr>
        <p:spPr>
          <a:xfrm>
            <a:off x="8275127" y="5399825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variables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297D657-C9F7-4321-9C4B-9C4C6A0C5AEC}"/>
              </a:ext>
            </a:extLst>
          </p:cNvPr>
          <p:cNvSpPr txBox="1"/>
          <p:nvPr/>
        </p:nvSpPr>
        <p:spPr>
          <a:xfrm>
            <a:off x="8275126" y="6033327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 CSV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80AF488-8C2F-434A-8DC2-32174367C538}"/>
              </a:ext>
            </a:extLst>
          </p:cNvPr>
          <p:cNvSpPr txBox="1"/>
          <p:nvPr/>
        </p:nvSpPr>
        <p:spPr>
          <a:xfrm>
            <a:off x="1755482" y="2490373"/>
            <a:ext cx="198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Avant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A1E284B-5897-4266-8392-51D358849AB1}"/>
              </a:ext>
            </a:extLst>
          </p:cNvPr>
          <p:cNvSpPr txBox="1"/>
          <p:nvPr/>
        </p:nvSpPr>
        <p:spPr>
          <a:xfrm>
            <a:off x="8137627" y="2387336"/>
            <a:ext cx="198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Après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2448A26-B278-4416-A4C3-4FA4C7125658}"/>
              </a:ext>
            </a:extLst>
          </p:cNvPr>
          <p:cNvSpPr txBox="1"/>
          <p:nvPr/>
        </p:nvSpPr>
        <p:spPr>
          <a:xfrm>
            <a:off x="5026403" y="6454101"/>
            <a:ext cx="21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Durée : 1 minute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0054BB5-7431-4B77-A131-2220534A337E}"/>
              </a:ext>
            </a:extLst>
          </p:cNvPr>
          <p:cNvSpPr txBox="1"/>
          <p:nvPr/>
        </p:nvSpPr>
        <p:spPr>
          <a:xfrm>
            <a:off x="302004" y="608727"/>
            <a:ext cx="2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Prétraitement 1/3</a:t>
            </a:r>
          </a:p>
        </p:txBody>
      </p:sp>
    </p:spTree>
    <p:extLst>
      <p:ext uri="{BB962C8B-B14F-4D97-AF65-F5344CB8AC3E}">
        <p14:creationId xmlns:p14="http://schemas.microsoft.com/office/powerpoint/2010/main" val="220561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2B9198E-5AD6-43FB-B060-444693028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216955"/>
              </p:ext>
            </p:extLst>
          </p:nvPr>
        </p:nvGraphicFramePr>
        <p:xfrm>
          <a:off x="810000" y="2532892"/>
          <a:ext cx="10553700" cy="3708400"/>
        </p:xfrm>
        <a:graphic>
          <a:graphicData uri="http://schemas.openxmlformats.org/drawingml/2006/table">
            <a:tbl>
              <a:tblPr firstRow="1" lastCol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103183182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862652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2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J’aime beaucoup ce </a:t>
                      </a:r>
                      <a:r>
                        <a:rPr lang="fr-FR" sz="1600" b="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livre.Il</a:t>
                      </a:r>
                      <a:r>
                        <a:rPr lang="fr-FR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est      passionnant &lt;3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Casse minuscule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j’aime beaucoup ce livre.il est      passionnant &lt;3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4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Gestion des espaces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j’ aime beaucoup ce livre. il est passionnant &lt;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02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Retrait de la ponctuation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 aime beaucoup ce livre il est passionnant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Tokenisation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 | aime | beaucoup | ce | livre | il | est | passionnant |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Retirer les chiffres / numéros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 | aime | beaucoup | ce | livre | il | est | passionnant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0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Retirer mots courts (&lt; 2 lettres)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aime | beaucoup | livre | passionnant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Retirer les stop-</a:t>
                      </a:r>
                      <a:r>
                        <a:rPr lang="fr-FR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words</a:t>
                      </a:r>
                      <a:endParaRPr lang="fr-FR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aime | livre | passionnant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Lemmatisation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aimer | livre | passion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5146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AC854E-77D8-4EB1-AB42-35A3BB3F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8390" y="615916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C060C52-73B0-441C-8F78-FBCC414D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54" y="993389"/>
            <a:ext cx="10571998" cy="640411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Pipeline de prétraitement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8AB27C-AC92-4AA2-8391-6A55C289DFE2}"/>
              </a:ext>
            </a:extLst>
          </p:cNvPr>
          <p:cNvSpPr txBox="1"/>
          <p:nvPr/>
        </p:nvSpPr>
        <p:spPr>
          <a:xfrm>
            <a:off x="302004" y="608727"/>
            <a:ext cx="2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Prétraitement 2/3</a:t>
            </a:r>
          </a:p>
        </p:txBody>
      </p:sp>
    </p:spTree>
    <p:extLst>
      <p:ext uri="{BB962C8B-B14F-4D97-AF65-F5344CB8AC3E}">
        <p14:creationId xmlns:p14="http://schemas.microsoft.com/office/powerpoint/2010/main" val="292469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91DEA9-3224-460E-B944-8C83022E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047402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5EAAB5-0ED9-40A4-87AC-5E05AD8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54" y="993389"/>
            <a:ext cx="10571998" cy="640411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Ngrams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21C9C0-6707-49CC-A1BE-6D97A8BD687E}"/>
              </a:ext>
            </a:extLst>
          </p:cNvPr>
          <p:cNvSpPr txBox="1"/>
          <p:nvPr/>
        </p:nvSpPr>
        <p:spPr>
          <a:xfrm>
            <a:off x="302004" y="608727"/>
            <a:ext cx="2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Prétraitement 3/3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2EA8F5-61D1-4928-82EA-4D6472CC88BC}"/>
              </a:ext>
            </a:extLst>
          </p:cNvPr>
          <p:cNvSpPr txBox="1"/>
          <p:nvPr/>
        </p:nvSpPr>
        <p:spPr>
          <a:xfrm>
            <a:off x="1693633" y="2294213"/>
            <a:ext cx="880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Sous-séquence de n éléments basée sur une séquence donnée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1ABC9E4-485D-4728-806D-540B07257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995" y="2991479"/>
            <a:ext cx="6154009" cy="3324689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58FEC25-CB91-4163-873F-5C11C0199856}"/>
              </a:ext>
            </a:extLst>
          </p:cNvPr>
          <p:cNvSpPr txBox="1"/>
          <p:nvPr/>
        </p:nvSpPr>
        <p:spPr>
          <a:xfrm>
            <a:off x="3698549" y="6538001"/>
            <a:ext cx="47949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Source</a:t>
            </a:r>
            <a:r>
              <a:rPr lang="fr-FR" sz="900" dirty="0"/>
              <a:t> : https://stackoverflow.com/questions/18193253/what-exactly-is-an-n-gram</a:t>
            </a:r>
          </a:p>
        </p:txBody>
      </p:sp>
    </p:spTree>
    <p:extLst>
      <p:ext uri="{BB962C8B-B14F-4D97-AF65-F5344CB8AC3E}">
        <p14:creationId xmlns:p14="http://schemas.microsoft.com/office/powerpoint/2010/main" val="17380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6100C-2D1C-405E-83C5-B71D9FE6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3187817"/>
            <a:ext cx="4382521" cy="520117"/>
          </a:xfrm>
        </p:spPr>
        <p:txBody>
          <a:bodyPr/>
          <a:lstStyle/>
          <a:p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Multinomial </a:t>
            </a:r>
            <a:r>
              <a:rPr lang="fr-FR" sz="2800" dirty="0" err="1">
                <a:latin typeface="Roboto" panose="02000000000000000000" pitchFamily="2" charset="0"/>
                <a:ea typeface="Roboto" panose="02000000000000000000" pitchFamily="2" charset="0"/>
              </a:rPr>
              <a:t>Naive</a:t>
            </a:r>
            <a:r>
              <a:rPr lang="fr-FR" sz="2800" dirty="0">
                <a:latin typeface="Roboto" panose="02000000000000000000" pitchFamily="2" charset="0"/>
                <a:ea typeface="Roboto" panose="02000000000000000000" pitchFamily="2" charset="0"/>
              </a:rPr>
              <a:t> Bayes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FF9838-84EE-42BA-A31A-C52400E5F9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00112"/>
            <a:ext cx="4880300" cy="229552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Classifieur probabiliste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Basé sur le théorème de Bayes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Classification supervisée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Calcule la probabilité de chaque entrée d’appartenir à chacune des classes cibles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F33AF-C943-4476-92E3-E9D3722B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65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651</TotalTime>
  <Words>849</Words>
  <Application>Microsoft Office PowerPoint</Application>
  <PresentationFormat>Grand écran</PresentationFormat>
  <Paragraphs>182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Courier New</vt:lpstr>
      <vt:lpstr>Roboto</vt:lpstr>
      <vt:lpstr>Wingdings</vt:lpstr>
      <vt:lpstr>Wingdings 2</vt:lpstr>
      <vt:lpstr>Concis</vt:lpstr>
      <vt:lpstr>Multinomial Naive Bayes</vt:lpstr>
      <vt:lpstr>Sommaire</vt:lpstr>
      <vt:lpstr>Fouille de texte</vt:lpstr>
      <vt:lpstr>Problématique</vt:lpstr>
      <vt:lpstr>Dataset</vt:lpstr>
      <vt:lpstr>Formatage du jeu de données</vt:lpstr>
      <vt:lpstr>Pipeline de prétraitement</vt:lpstr>
      <vt:lpstr>Ngrams</vt:lpstr>
      <vt:lpstr>Multinomial Naive Bayes</vt:lpstr>
      <vt:lpstr>Optimisation avec Ngram</vt:lpstr>
      <vt:lpstr>Machine à Vecteur de Support (SVM)</vt:lpstr>
      <vt:lpstr>Représentation tfidf</vt:lpstr>
      <vt:lpstr>Présentation PowerPoint</vt:lpstr>
      <vt:lpstr>Comparaison</vt:lpstr>
      <vt:lpstr>Résultats expérimentaux</vt:lpstr>
      <vt:lpstr>Présentation PowerPoint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Multinomial Naive Bayes</dc:title>
  <dc:creator>COSSON Georges</dc:creator>
  <cp:lastModifiedBy>COSSON Georges</cp:lastModifiedBy>
  <cp:revision>38</cp:revision>
  <dcterms:created xsi:type="dcterms:W3CDTF">2018-11-30T02:14:53Z</dcterms:created>
  <dcterms:modified xsi:type="dcterms:W3CDTF">2018-12-03T23:06:37Z</dcterms:modified>
</cp:coreProperties>
</file>