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2.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4" r:id="rId3"/>
    <p:sldId id="257" r:id="rId4"/>
    <p:sldId id="261" r:id="rId5"/>
    <p:sldId id="263" r:id="rId6"/>
    <p:sldId id="279" r:id="rId7"/>
    <p:sldId id="285" r:id="rId8"/>
    <p:sldId id="258" r:id="rId9"/>
    <p:sldId id="286" r:id="rId10"/>
    <p:sldId id="317" r:id="rId11"/>
    <p:sldId id="277" r:id="rId12"/>
    <p:sldId id="262" r:id="rId13"/>
    <p:sldId id="315" r:id="rId14"/>
    <p:sldId id="316" r:id="rId15"/>
    <p:sldId id="287" r:id="rId16"/>
    <p:sldId id="260" r:id="rId17"/>
    <p:sldId id="328" r:id="rId18"/>
    <p:sldId id="329" r:id="rId19"/>
    <p:sldId id="330" r:id="rId20"/>
    <p:sldId id="331" r:id="rId21"/>
    <p:sldId id="332" r:id="rId22"/>
    <p:sldId id="274"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9C"/>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4" autoAdjust="0"/>
    <p:restoredTop sz="94279" autoAdjust="0"/>
  </p:normalViewPr>
  <p:slideViewPr>
    <p:cSldViewPr showGuides="1">
      <p:cViewPr varScale="1">
        <p:scale>
          <a:sx n="53" d="100"/>
          <a:sy n="53" d="100"/>
        </p:scale>
        <p:origin x="48" y="368"/>
      </p:cViewPr>
      <p:guideLst>
        <p:guide orient="horz" pos="231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endParaRPr lang="zh-CN" altLang="en-US" sz="1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xml"/><Relationship Id="rId2" Type="http://schemas.microsoft.com/office/2007/relationships/hdphoto" Target="../media/image7.wdp"/><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9" Type="http://schemas.openxmlformats.org/officeDocument/2006/relationships/image" Target="../media/image19.jpeg"/><Relationship Id="rId8" Type="http://schemas.openxmlformats.org/officeDocument/2006/relationships/image" Target="../media/image18.jpeg"/><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4" Type="http://schemas.openxmlformats.org/officeDocument/2006/relationships/slideLayout" Target="../slideLayouts/slideLayout1.xml"/><Relationship Id="rId13" Type="http://schemas.openxmlformats.org/officeDocument/2006/relationships/image" Target="../media/image23.jpeg"/><Relationship Id="rId12" Type="http://schemas.openxmlformats.org/officeDocument/2006/relationships/image" Target="../media/image22.jpeg"/><Relationship Id="rId11" Type="http://schemas.openxmlformats.org/officeDocument/2006/relationships/image" Target="../media/image21.jpeg"/><Relationship Id="rId10" Type="http://schemas.openxmlformats.org/officeDocument/2006/relationships/image" Target="../media/image20.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1.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slideLayout" Target="../slideLayouts/slideLayout1.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5.xml"/><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4201553"/>
          </a:xfrm>
          <a:prstGeom prst="rect">
            <a:avLst/>
          </a:prstGeom>
          <a:solidFill>
            <a:srgbClr val="0E419C"/>
          </a:soli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695325" y="1269365"/>
            <a:ext cx="10622280" cy="2355215"/>
          </a:xfrm>
          <a:prstGeom prst="rect">
            <a:avLst/>
          </a:prstGeom>
          <a:noFill/>
        </p:spPr>
        <p:txBody>
          <a:bodyPr wrap="square" rtlCol="0">
            <a:noAutofit/>
          </a:bodyPr>
          <a:lstStyle/>
          <a:p>
            <a:pPr algn="ctr"/>
            <a:r>
              <a:rPr lang="zh-CN" altLang="en-US" sz="40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基于SARSA的深度强化学习在移动的边缘计算中的任务卸载和资源分配</a:t>
            </a:r>
            <a:endParaRPr lang="zh-CN" altLang="en-US" sz="40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endParaRPr>
          </a:p>
        </p:txBody>
      </p:sp>
      <p:grpSp>
        <p:nvGrpSpPr>
          <p:cNvPr id="13" name="组合 12"/>
          <p:cNvGrpSpPr/>
          <p:nvPr/>
        </p:nvGrpSpPr>
        <p:grpSpPr>
          <a:xfrm>
            <a:off x="407368" y="5507646"/>
            <a:ext cx="10328321" cy="369626"/>
            <a:chOff x="205850" y="5616012"/>
            <a:chExt cx="10328321" cy="369626"/>
          </a:xfrm>
        </p:grpSpPr>
        <p:grpSp>
          <p:nvGrpSpPr>
            <p:cNvPr id="14" name="组合 13"/>
            <p:cNvGrpSpPr/>
            <p:nvPr/>
          </p:nvGrpSpPr>
          <p:grpSpPr>
            <a:xfrm>
              <a:off x="766518" y="5616012"/>
              <a:ext cx="9767653" cy="368594"/>
              <a:chOff x="1156117" y="4996864"/>
              <a:chExt cx="9767653" cy="368594"/>
            </a:xfrm>
          </p:grpSpPr>
          <p:sp>
            <p:nvSpPr>
              <p:cNvPr id="18" name="文本框 17"/>
              <p:cNvSpPr txBox="1"/>
              <p:nvPr/>
            </p:nvSpPr>
            <p:spPr>
              <a:xfrm>
                <a:off x="1156117" y="4997158"/>
                <a:ext cx="1790700" cy="368300"/>
              </a:xfrm>
              <a:prstGeom prst="rect">
                <a:avLst/>
              </a:prstGeom>
              <a:noFill/>
            </p:spPr>
            <p:txBody>
              <a:bodyPr wrap="none" rtlCol="0">
                <a:spAutoFit/>
              </a:bodyPr>
              <a:lstStyle/>
              <a:p>
                <a:pPr algn="ctr"/>
                <a:r>
                  <a:rPr lang="zh-CN" altLang="en-US" b="1" spc="300" dirty="0">
                    <a:solidFill>
                      <a:srgbClr val="122E66"/>
                    </a:solidFill>
                    <a:cs typeface="+mn-ea"/>
                    <a:sym typeface="+mn-lt"/>
                  </a:rPr>
                  <a:t>演示人：</a:t>
                </a:r>
                <a:r>
                  <a:rPr lang="zh-CN" altLang="en-US" b="1" spc="300" dirty="0">
                    <a:solidFill>
                      <a:srgbClr val="122E66"/>
                    </a:solidFill>
                    <a:cs typeface="+mn-ea"/>
                    <a:sym typeface="+mn-lt"/>
                  </a:rPr>
                  <a:t>殷然</a:t>
                </a:r>
                <a:endParaRPr lang="zh-CN" altLang="en-US" b="1" spc="300" dirty="0">
                  <a:solidFill>
                    <a:srgbClr val="122E66"/>
                  </a:solidFill>
                  <a:cs typeface="+mn-ea"/>
                  <a:sym typeface="+mn-lt"/>
                </a:endParaRPr>
              </a:p>
            </p:txBody>
          </p:sp>
          <p:sp>
            <p:nvSpPr>
              <p:cNvPr id="19" name="文本框 18"/>
              <p:cNvSpPr txBox="1"/>
              <p:nvPr/>
            </p:nvSpPr>
            <p:spPr>
              <a:xfrm>
                <a:off x="10619090" y="4996864"/>
                <a:ext cx="304680" cy="368300"/>
              </a:xfrm>
              <a:prstGeom prst="rect">
                <a:avLst/>
              </a:prstGeom>
              <a:noFill/>
            </p:spPr>
            <p:txBody>
              <a:bodyPr wrap="none" rtlCol="0">
                <a:spAutoFit/>
              </a:bodyPr>
              <a:lstStyle/>
              <a:p>
                <a:pPr algn="ctr"/>
                <a:endParaRPr lang="zh-CN" altLang="en-US" b="1" spc="300" dirty="0">
                  <a:solidFill>
                    <a:srgbClr val="122E66"/>
                  </a:solidFill>
                  <a:cs typeface="+mn-ea"/>
                  <a:sym typeface="+mn-lt"/>
                </a:endParaRPr>
              </a:p>
            </p:txBody>
          </p:sp>
          <p:sp>
            <p:nvSpPr>
              <p:cNvPr id="20" name="文本框 19"/>
              <p:cNvSpPr txBox="1"/>
              <p:nvPr/>
            </p:nvSpPr>
            <p:spPr>
              <a:xfrm>
                <a:off x="5326752" y="4996864"/>
                <a:ext cx="1790700" cy="368300"/>
              </a:xfrm>
              <a:prstGeom prst="rect">
                <a:avLst/>
              </a:prstGeom>
              <a:noFill/>
            </p:spPr>
            <p:txBody>
              <a:bodyPr wrap="none" rtlCol="0">
                <a:spAutoFit/>
              </a:bodyPr>
              <a:lstStyle/>
              <a:p>
                <a:pPr algn="ctr"/>
                <a:r>
                  <a:rPr lang="zh-CN" altLang="en-US" b="1" spc="300" dirty="0">
                    <a:solidFill>
                      <a:srgbClr val="122E66"/>
                    </a:solidFill>
                    <a:cs typeface="+mn-ea"/>
                    <a:sym typeface="+mn-lt"/>
                  </a:rPr>
                  <a:t>导师：</a:t>
                </a:r>
                <a:r>
                  <a:rPr lang="zh-CN" altLang="en-US" b="1" spc="300" dirty="0">
                    <a:solidFill>
                      <a:srgbClr val="122E66"/>
                    </a:solidFill>
                    <a:cs typeface="+mn-ea"/>
                    <a:sym typeface="+mn-lt"/>
                  </a:rPr>
                  <a:t>刘延东</a:t>
                </a:r>
                <a:endParaRPr lang="zh-CN" altLang="en-US" b="1" spc="300" dirty="0">
                  <a:solidFill>
                    <a:srgbClr val="122E66"/>
                  </a:solidFill>
                  <a:cs typeface="+mn-ea"/>
                  <a:sym typeface="+mn-lt"/>
                </a:endParaRPr>
              </a:p>
            </p:txBody>
          </p:sp>
        </p:grpSp>
        <p:pic>
          <p:nvPicPr>
            <p:cNvPr id="16" name="图形 1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05850" y="5616306"/>
              <a:ext cx="369332" cy="369332"/>
            </a:xfrm>
            <a:prstGeom prst="rect">
              <a:avLst/>
            </a:prstGeom>
          </p:spPr>
        </p:pic>
        <p:pic>
          <p:nvPicPr>
            <p:cNvPr id="17" name="图形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1396" y="5661248"/>
              <a:ext cx="292924" cy="29292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517232"/>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1" cstate="print">
            <a:extLst>
              <a:ext uri="{BEBA8EAE-BF5A-486C-A8C5-ECC9F3942E4B}">
                <a14:imgProps xmlns:a14="http://schemas.microsoft.com/office/drawing/2010/main">
                  <a14:imgLayer r:embed="rId2">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17" name="组合 16"/>
          <p:cNvGrpSpPr/>
          <p:nvPr/>
        </p:nvGrpSpPr>
        <p:grpSpPr>
          <a:xfrm>
            <a:off x="983500" y="765051"/>
            <a:ext cx="8339506" cy="2401441"/>
            <a:chOff x="-1385503" y="1301121"/>
            <a:chExt cx="7544613" cy="2172544"/>
          </a:xfrm>
        </p:grpSpPr>
        <p:sp>
          <p:nvSpPr>
            <p:cNvPr id="18" name="文本框 17"/>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19" name="文本框 18"/>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22" name="文本框 21"/>
            <p:cNvSpPr txBox="1"/>
            <p:nvPr/>
          </p:nvSpPr>
          <p:spPr>
            <a:xfrm>
              <a:off x="-1255097" y="1643478"/>
              <a:ext cx="3444240" cy="16418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cs typeface="+mn-ea"/>
                  <a:sym typeface="+mn-lt"/>
                </a:rPr>
                <a:t>（OD-SARSA）将用于解决资源管理问题的ES的基础上，从它的环境，如数据大小，带宽，边缘服务器的工作负载，信号强度和能源消耗的参数。OD-SARSA是一种有效的方法，以实现高利用率的专家系统，由于它的能力，作为一个政策上的技术，即它考虑了当前的资源消耗状态在专家系统环境中，这是非常重要的资源管理。</a:t>
              </a:r>
              <a:endParaRPr kumimoji="0" lang="en-US" altLang="zh-CN" sz="1400" b="0" i="0" u="none" strike="noStrike" kern="1200" cap="none" spc="0" normalizeH="0" baseline="0" noProof="0" dirty="0">
                <a:ln>
                  <a:noFill/>
                </a:ln>
                <a:solidFill>
                  <a:prstClr val="black"/>
                </a:solidFill>
                <a:effectLst/>
                <a:uLnTx/>
                <a:uFillTx/>
                <a:cs typeface="+mn-ea"/>
                <a:sym typeface="+mn-lt"/>
              </a:endParaRPr>
            </a:p>
          </p:txBody>
        </p:sp>
        <p:sp>
          <p:nvSpPr>
            <p:cNvPr id="23" name="文本框 22"/>
            <p:cNvSpPr txBox="1"/>
            <p:nvPr/>
          </p:nvSpPr>
          <p:spPr>
            <a:xfrm>
              <a:off x="-1385503" y="1301121"/>
              <a:ext cx="3342244" cy="3889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卸载决策算法</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24" name="直接连接符 23"/>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87448" y="3163081"/>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30" name="文本框 83"/>
          <p:cNvSpPr txBox="1"/>
          <p:nvPr/>
        </p:nvSpPr>
        <p:spPr>
          <a:xfrm>
            <a:off x="1199751" y="2918997"/>
            <a:ext cx="507880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RL是机器学习的一部分。它包括采取适当的行动，以增加特定国家的奖励。各种程序和机器/设备使用它来找到给定状态下的最佳行为或可能路径。RL与监督学习的不同之处在于学习数据包含答案键。因此，在监督学习中，模型是在正确答案本身上训练的，而在RL中，没有答案，但强化代理确定如何执行某个任务。</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sp>
        <p:nvSpPr>
          <p:cNvPr id="31" name="文本框 83"/>
          <p:cNvSpPr txBox="1"/>
          <p:nvPr/>
        </p:nvSpPr>
        <p:spPr>
          <a:xfrm>
            <a:off x="1199438" y="3933710"/>
            <a:ext cx="5078801"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RL的基本原理如下：输入必须是模型开始的初始状态。输出由几个潜在的结果组成，因为一个特定的问题有几个解决方案。训练取决于输入，模型将返回状态的值，用户将根据其结果或输出决定惩罚或奖励模型。该模型不断学习，并根据最大奖励确定最佳解决方案。</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sp>
        <p:nvSpPr>
          <p:cNvPr id="32" name="文本框 83"/>
          <p:cNvSpPr txBox="1"/>
          <p:nvPr/>
        </p:nvSpPr>
        <p:spPr>
          <a:xfrm>
            <a:off x="1199297" y="4797309"/>
            <a:ext cx="507880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Q学习是一种离线策略技术，其中代理基于另一策略的动作进行学习，而SARSA是一种在线策略技术，其中学习基于当前策略的当前动作。</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7" name="组合 56"/>
          <p:cNvGrpSpPr/>
          <p:nvPr/>
        </p:nvGrpSpPr>
        <p:grpSpPr>
          <a:xfrm>
            <a:off x="0" y="1"/>
            <a:ext cx="12192000" cy="711200"/>
            <a:chOff x="0" y="1"/>
            <a:chExt cx="12192000" cy="711200"/>
          </a:xfrm>
        </p:grpSpPr>
        <p:sp>
          <p:nvSpPr>
            <p:cNvPr id="58" name="矩形 57"/>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3838921" y="159473"/>
              <a:ext cx="6664298" cy="369332"/>
              <a:chOff x="3496021" y="299173"/>
              <a:chExt cx="6664298" cy="369332"/>
            </a:xfrm>
          </p:grpSpPr>
          <p:sp>
            <p:nvSpPr>
              <p:cNvPr id="62" name="文本框 61"/>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3" name="文本框 62"/>
              <p:cNvSpPr txBox="1"/>
              <p:nvPr/>
            </p:nvSpPr>
            <p:spPr>
              <a:xfrm>
                <a:off x="6905896"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4" name="文本框 63"/>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6" name="文本框 65"/>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7" name="直接连接符 66"/>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09511" y="923388"/>
            <a:ext cx="2142801" cy="460375"/>
            <a:chOff x="934400" y="936575"/>
            <a:chExt cx="2142801" cy="460375"/>
          </a:xfrm>
        </p:grpSpPr>
        <p:sp>
          <p:nvSpPr>
            <p:cNvPr id="42" name="文本框 41"/>
            <p:cNvSpPr txBox="1"/>
            <p:nvPr/>
          </p:nvSpPr>
          <p:spPr>
            <a:xfrm>
              <a:off x="1065521" y="936575"/>
              <a:ext cx="2011680" cy="460375"/>
            </a:xfrm>
            <a:prstGeom prst="rect">
              <a:avLst/>
            </a:prstGeom>
            <a:noFill/>
          </p:spPr>
          <p:txBody>
            <a:bodyPr wrap="none" rtlCol="0">
              <a:spAutoFit/>
            </a:bodyPr>
            <a:lstStyle/>
            <a:p>
              <a:r>
                <a:rPr lang="zh-CN" altLang="en-US" sz="2400" dirty="0">
                  <a:solidFill>
                    <a:srgbClr val="0E419C"/>
                  </a:solidFill>
                </a:rPr>
                <a:t>边缘系统模型</a:t>
              </a:r>
              <a:endParaRPr lang="zh-CN" altLang="en-US" sz="2400" dirty="0">
                <a:solidFill>
                  <a:srgbClr val="0E419C"/>
                </a:solidFill>
              </a:endParaRPr>
            </a:p>
          </p:txBody>
        </p:sp>
        <p:sp>
          <p:nvSpPr>
            <p:cNvPr id="43" name="矩形 42"/>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0" y="1"/>
            <a:ext cx="12192000" cy="711200"/>
            <a:chOff x="0" y="1"/>
            <a:chExt cx="12192000" cy="711200"/>
          </a:xfrm>
        </p:grpSpPr>
        <p:sp>
          <p:nvSpPr>
            <p:cNvPr id="64" name="矩形 63"/>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3838921" y="159473"/>
              <a:ext cx="6664298" cy="369332"/>
              <a:chOff x="3496021" y="299173"/>
              <a:chExt cx="6664298" cy="369332"/>
            </a:xfrm>
          </p:grpSpPr>
          <p:sp>
            <p:nvSpPr>
              <p:cNvPr id="68" name="文本框 67"/>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9" name="文本框 68"/>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0" name="文本框 69"/>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2" name="文本框 71"/>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73" name="直接连接符 72"/>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微信截图_20240422234018"/>
          <p:cNvPicPr>
            <a:picLocks noChangeAspect="1"/>
          </p:cNvPicPr>
          <p:nvPr/>
        </p:nvPicPr>
        <p:blipFill>
          <a:blip r:embed="rId1"/>
          <a:stretch>
            <a:fillRect/>
          </a:stretch>
        </p:blipFill>
        <p:spPr>
          <a:xfrm>
            <a:off x="3887470" y="676910"/>
            <a:ext cx="5332095" cy="4337050"/>
          </a:xfrm>
          <a:prstGeom prst="rect">
            <a:avLst/>
          </a:prstGeom>
        </p:spPr>
      </p:pic>
      <p:sp>
        <p:nvSpPr>
          <p:cNvPr id="3" name="文本框 2"/>
          <p:cNvSpPr txBox="1"/>
          <p:nvPr/>
        </p:nvSpPr>
        <p:spPr>
          <a:xfrm>
            <a:off x="1415415" y="5085080"/>
            <a:ext cx="8996680" cy="1421765"/>
          </a:xfrm>
          <a:prstGeom prst="rect">
            <a:avLst/>
          </a:prstGeom>
          <a:noFill/>
        </p:spPr>
        <p:txBody>
          <a:bodyPr wrap="square" rtlCol="0">
            <a:noAutofit/>
          </a:bodyPr>
          <a:p>
            <a:r>
              <a:rPr lang="zh-CN" altLang="en-US"/>
              <a:t>MES构建在电信基础设施上，例如BS/LTE。MD（例如，智能手机、平板电脑、机器人和无人机）连接到计算卸载的相邻位置（区域）中的BS/LTE处的边缘计算控制。每个区域中的边缘计算控制器管理多边缘移动的计算，从MD接收卸载的任务，并选择有效的边缘节点作为任务模型来寻址它们。在移动状态下，当MD从一个区域移动到另一个区域时，卸载的任务的处理结果通过中央边缘云计算控制器（CE 3C）和相邻区域的边缘计算控制器发送到对应的MD。</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09511" y="923388"/>
            <a:ext cx="4568825" cy="829945"/>
            <a:chOff x="934400" y="936575"/>
            <a:chExt cx="4568825" cy="829945"/>
          </a:xfrm>
        </p:grpSpPr>
        <p:sp>
          <p:nvSpPr>
            <p:cNvPr id="42" name="文本框 41"/>
            <p:cNvSpPr txBox="1"/>
            <p:nvPr/>
          </p:nvSpPr>
          <p:spPr>
            <a:xfrm>
              <a:off x="1065210" y="936575"/>
              <a:ext cx="4438015" cy="829945"/>
            </a:xfrm>
            <a:prstGeom prst="rect">
              <a:avLst/>
            </a:prstGeom>
            <a:noFill/>
          </p:spPr>
          <p:txBody>
            <a:bodyPr wrap="square" rtlCol="0">
              <a:spAutoFit/>
            </a:bodyPr>
            <a:lstStyle/>
            <a:p>
              <a:r>
                <a:rPr lang="en-US" altLang="zh-CN" sz="2400" dirty="0">
                  <a:solidFill>
                    <a:srgbClr val="0E419C"/>
                  </a:solidFill>
                </a:rPr>
                <a:t>sarsa</a:t>
              </a:r>
              <a:r>
                <a:rPr lang="zh-CN" altLang="en-US" sz="2400" dirty="0">
                  <a:solidFill>
                    <a:srgbClr val="0E419C"/>
                  </a:solidFill>
                </a:rPr>
                <a:t>算法优越性</a:t>
              </a:r>
              <a:endParaRPr lang="en-US" altLang="zh-CN" sz="2400" dirty="0">
                <a:solidFill>
                  <a:srgbClr val="0E419C"/>
                </a:solidFill>
              </a:endParaRPr>
            </a:p>
            <a:p>
              <a:endParaRPr lang="en-US" altLang="zh-CN" sz="2400" dirty="0">
                <a:solidFill>
                  <a:srgbClr val="0E419C"/>
                </a:solidFill>
              </a:endParaRPr>
            </a:p>
          </p:txBody>
        </p:sp>
        <p:sp>
          <p:nvSpPr>
            <p:cNvPr id="43" name="矩形 42"/>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0" y="1"/>
            <a:ext cx="12192000" cy="711200"/>
            <a:chOff x="0" y="1"/>
            <a:chExt cx="12192000" cy="711200"/>
          </a:xfrm>
        </p:grpSpPr>
        <p:sp>
          <p:nvSpPr>
            <p:cNvPr id="64" name="矩形 63"/>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3838921" y="159473"/>
              <a:ext cx="6664298" cy="369332"/>
              <a:chOff x="3496021" y="299173"/>
              <a:chExt cx="6664298" cy="369332"/>
            </a:xfrm>
          </p:grpSpPr>
          <p:sp>
            <p:nvSpPr>
              <p:cNvPr id="68" name="文本框 67"/>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9" name="文本框 68"/>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0" name="文本框 69"/>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a:t>
                </a:r>
                <a:r>
                  <a:rPr lang="zh-CN" altLang="en-US" b="1" dirty="0">
                    <a:solidFill>
                      <a:schemeClr val="bg1"/>
                    </a:solidFill>
                    <a:latin typeface="思源黑体 CN Regular" panose="020B0500000000000000" pitchFamily="34" charset="-122"/>
                    <a:ea typeface="思源黑体 CN Regular" panose="020B0500000000000000" pitchFamily="34" charset="-122"/>
                  </a:rPr>
                  <a:t>与总结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2" name="文本框 71"/>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73" name="直接连接符 72"/>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微信截图_20240422235859"/>
          <p:cNvPicPr>
            <a:picLocks noChangeAspect="1"/>
          </p:cNvPicPr>
          <p:nvPr/>
        </p:nvPicPr>
        <p:blipFill>
          <a:blip r:embed="rId1"/>
          <a:stretch>
            <a:fillRect/>
          </a:stretch>
        </p:blipFill>
        <p:spPr>
          <a:xfrm>
            <a:off x="839470" y="1341120"/>
            <a:ext cx="7308215" cy="2379980"/>
          </a:xfrm>
          <a:prstGeom prst="rect">
            <a:avLst/>
          </a:prstGeom>
        </p:spPr>
      </p:pic>
      <p:sp>
        <p:nvSpPr>
          <p:cNvPr id="5" name="文本框 4"/>
          <p:cNvSpPr txBox="1"/>
          <p:nvPr/>
        </p:nvSpPr>
        <p:spPr>
          <a:xfrm>
            <a:off x="440055" y="3789045"/>
            <a:ext cx="8460105" cy="922020"/>
          </a:xfrm>
          <a:prstGeom prst="rect">
            <a:avLst/>
          </a:prstGeom>
          <a:noFill/>
        </p:spPr>
        <p:txBody>
          <a:bodyPr wrap="square" rtlCol="0">
            <a:spAutoFit/>
          </a:bodyPr>
          <a:p>
            <a:r>
              <a:rPr lang="zh-CN" altLang="en-US"/>
              <a:t>RL技术被用于复杂的视频游戏，并比较了几种不同的RL方法，如SARSA学习，Q学习，GQ，演员—评论家和R学习。结果如表所示，表明SARSA优于其他RL算法，因为它获得了最大的回报。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09511" y="923388"/>
            <a:ext cx="4568825" cy="460375"/>
            <a:chOff x="934400" y="936575"/>
            <a:chExt cx="4568825" cy="460375"/>
          </a:xfrm>
        </p:grpSpPr>
        <p:sp>
          <p:nvSpPr>
            <p:cNvPr id="42" name="文本框 41"/>
            <p:cNvSpPr txBox="1"/>
            <p:nvPr/>
          </p:nvSpPr>
          <p:spPr>
            <a:xfrm>
              <a:off x="1065210" y="936575"/>
              <a:ext cx="4438015" cy="460375"/>
            </a:xfrm>
            <a:prstGeom prst="rect">
              <a:avLst/>
            </a:prstGeom>
            <a:noFill/>
          </p:spPr>
          <p:txBody>
            <a:bodyPr wrap="square" rtlCol="0">
              <a:spAutoFit/>
            </a:bodyPr>
            <a:lstStyle/>
            <a:p>
              <a:r>
                <a:rPr lang="zh-CN" altLang="en-US" sz="2400" dirty="0">
                  <a:solidFill>
                    <a:srgbClr val="0E419C"/>
                  </a:solidFill>
                </a:rPr>
                <a:t>卸载问题</a:t>
              </a:r>
              <a:endParaRPr lang="zh-CN" altLang="en-US" sz="2400" dirty="0">
                <a:solidFill>
                  <a:srgbClr val="0E419C"/>
                </a:solidFill>
              </a:endParaRPr>
            </a:p>
          </p:txBody>
        </p:sp>
        <p:sp>
          <p:nvSpPr>
            <p:cNvPr id="43" name="矩形 42"/>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0" y="1"/>
            <a:ext cx="12192000" cy="711200"/>
            <a:chOff x="0" y="1"/>
            <a:chExt cx="12192000" cy="711200"/>
          </a:xfrm>
        </p:grpSpPr>
        <p:sp>
          <p:nvSpPr>
            <p:cNvPr id="64" name="矩形 63"/>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3838921" y="159473"/>
              <a:ext cx="6664298" cy="369332"/>
              <a:chOff x="3496021" y="299173"/>
              <a:chExt cx="6664298" cy="369332"/>
            </a:xfrm>
          </p:grpSpPr>
          <p:sp>
            <p:nvSpPr>
              <p:cNvPr id="68" name="文本框 67"/>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9" name="文本框 68"/>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0" name="文本框 69"/>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a:t>
                </a:r>
                <a:r>
                  <a:rPr lang="zh-CN" altLang="en-US" b="1" dirty="0">
                    <a:solidFill>
                      <a:schemeClr val="bg1"/>
                    </a:solidFill>
                    <a:latin typeface="思源黑体 CN Regular" panose="020B0500000000000000" pitchFamily="34" charset="-122"/>
                    <a:ea typeface="思源黑体 CN Regular" panose="020B0500000000000000" pitchFamily="34" charset="-122"/>
                  </a:rPr>
                  <a:t>与总结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2" name="文本框 71"/>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73" name="直接连接符 72"/>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79755" y="1682115"/>
            <a:ext cx="2275840" cy="368300"/>
          </a:xfrm>
          <a:prstGeom prst="rect">
            <a:avLst/>
          </a:prstGeom>
          <a:noFill/>
        </p:spPr>
        <p:txBody>
          <a:bodyPr wrap="square" rtlCol="0">
            <a:spAutoFit/>
          </a:bodyPr>
          <a:p>
            <a:endParaRPr lang="zh-CN" altLang="en-US"/>
          </a:p>
        </p:txBody>
      </p:sp>
      <p:sp>
        <p:nvSpPr>
          <p:cNvPr id="6" name="文本框 5"/>
          <p:cNvSpPr txBox="1"/>
          <p:nvPr/>
        </p:nvSpPr>
        <p:spPr>
          <a:xfrm>
            <a:off x="839470" y="1656080"/>
            <a:ext cx="2226945" cy="5125085"/>
          </a:xfrm>
          <a:prstGeom prst="rect">
            <a:avLst/>
          </a:prstGeom>
          <a:noFill/>
        </p:spPr>
        <p:txBody>
          <a:bodyPr wrap="square" rtlCol="0">
            <a:noAutofit/>
          </a:bodyPr>
          <a:p>
            <a:r>
              <a:rPr lang="zh-CN" altLang="en-US"/>
              <a:t>本地计算</a:t>
            </a:r>
            <a:endParaRPr lang="zh-CN" altLang="en-US"/>
          </a:p>
          <a:p>
            <a:endParaRPr lang="zh-CN" altLang="en-US"/>
          </a:p>
          <a:p>
            <a:r>
              <a:rPr lang="zh-CN" altLang="en-US" sz="1400"/>
              <a:t>决定单元决定在本地处理任务，任务的处理成本</a:t>
            </a:r>
            <a:endParaRPr lang="zh-CN" altLang="en-US" sz="1400"/>
          </a:p>
          <a:p>
            <a:endParaRPr lang="zh-CN" altLang="en-US" sz="1400"/>
          </a:p>
        </p:txBody>
      </p:sp>
      <p:sp>
        <p:nvSpPr>
          <p:cNvPr id="7" name="文本框 6"/>
          <p:cNvSpPr txBox="1"/>
          <p:nvPr/>
        </p:nvSpPr>
        <p:spPr>
          <a:xfrm>
            <a:off x="3308350" y="1601470"/>
            <a:ext cx="2258060" cy="4235450"/>
          </a:xfrm>
          <a:prstGeom prst="rect">
            <a:avLst/>
          </a:prstGeom>
          <a:noFill/>
        </p:spPr>
        <p:txBody>
          <a:bodyPr wrap="square" rtlCol="0">
            <a:noAutofit/>
          </a:bodyPr>
          <a:p>
            <a:r>
              <a:rPr lang="zh-CN" altLang="en-US"/>
              <a:t>最近边缘</a:t>
            </a:r>
            <a:r>
              <a:rPr lang="zh-CN" altLang="en-US"/>
              <a:t>服务器计算</a:t>
            </a:r>
            <a:endParaRPr lang="zh-CN" altLang="en-US"/>
          </a:p>
          <a:p>
            <a:endParaRPr lang="zh-CN" altLang="en-US"/>
          </a:p>
          <a:p>
            <a:r>
              <a:rPr lang="zh-CN" altLang="en-US" sz="1400"/>
              <a:t>决定单元决定将任务卸载到</a:t>
            </a:r>
            <a:r>
              <a:rPr lang="zh-CN" altLang="en-US" sz="1400"/>
              <a:t>最近边缘服务器处理，任务处理成本为</a:t>
            </a:r>
            <a:endParaRPr lang="zh-CN" altLang="en-US" sz="1400"/>
          </a:p>
        </p:txBody>
      </p:sp>
      <p:sp>
        <p:nvSpPr>
          <p:cNvPr id="8" name="文本框 7"/>
          <p:cNvSpPr txBox="1"/>
          <p:nvPr/>
        </p:nvSpPr>
        <p:spPr>
          <a:xfrm>
            <a:off x="6136640" y="1601470"/>
            <a:ext cx="2263775" cy="2954020"/>
          </a:xfrm>
          <a:prstGeom prst="rect">
            <a:avLst/>
          </a:prstGeom>
          <a:noFill/>
        </p:spPr>
        <p:txBody>
          <a:bodyPr wrap="square" rtlCol="0">
            <a:noAutofit/>
          </a:bodyPr>
          <a:p>
            <a:r>
              <a:rPr lang="zh-CN" altLang="en-US"/>
              <a:t>相邻边缘服务器计算</a:t>
            </a:r>
            <a:endParaRPr lang="zh-CN" altLang="en-US"/>
          </a:p>
          <a:p>
            <a:endParaRPr lang="zh-CN" altLang="en-US"/>
          </a:p>
          <a:p>
            <a:r>
              <a:rPr lang="zh-CN" altLang="en-US" sz="1400">
                <a:sym typeface="+mn-ea"/>
              </a:rPr>
              <a:t>决定单元决定将任务卸载到</a:t>
            </a:r>
            <a:r>
              <a:rPr lang="zh-CN" altLang="en-US" sz="1400">
                <a:sym typeface="+mn-ea"/>
              </a:rPr>
              <a:t>相邻边缘服务器处理，任务处理成本为</a:t>
            </a:r>
            <a:endParaRPr lang="zh-CN" altLang="en-US" sz="1400"/>
          </a:p>
          <a:p>
            <a:endParaRPr lang="zh-CN" altLang="en-US" sz="1400"/>
          </a:p>
        </p:txBody>
      </p:sp>
      <p:sp>
        <p:nvSpPr>
          <p:cNvPr id="9" name="文本框 8"/>
          <p:cNvSpPr txBox="1"/>
          <p:nvPr/>
        </p:nvSpPr>
        <p:spPr>
          <a:xfrm>
            <a:off x="9251315" y="1601470"/>
            <a:ext cx="2173605" cy="3260725"/>
          </a:xfrm>
          <a:prstGeom prst="rect">
            <a:avLst/>
          </a:prstGeom>
          <a:noFill/>
        </p:spPr>
        <p:txBody>
          <a:bodyPr wrap="square" rtlCol="0">
            <a:noAutofit/>
          </a:bodyPr>
          <a:p>
            <a:r>
              <a:rPr lang="zh-CN" altLang="en-US"/>
              <a:t>云计算</a:t>
            </a:r>
            <a:endParaRPr lang="zh-CN" altLang="en-US"/>
          </a:p>
          <a:p>
            <a:endParaRPr lang="zh-CN" altLang="en-US"/>
          </a:p>
          <a:p>
            <a:r>
              <a:rPr lang="zh-CN" altLang="en-US" sz="1400">
                <a:sym typeface="+mn-ea"/>
              </a:rPr>
              <a:t>决定单元决定将任务卸载到相邻边缘服务器处理，任务处理成本为</a:t>
            </a:r>
            <a:endParaRPr lang="zh-CN" altLang="en-US" sz="1400"/>
          </a:p>
          <a:p>
            <a:endParaRPr lang="zh-CN" altLang="en-US" sz="1400"/>
          </a:p>
        </p:txBody>
      </p:sp>
      <p:pic>
        <p:nvPicPr>
          <p:cNvPr id="10" name="图片 9" descr="微信截图_20240423001301"/>
          <p:cNvPicPr>
            <a:picLocks noChangeAspect="1"/>
          </p:cNvPicPr>
          <p:nvPr/>
        </p:nvPicPr>
        <p:blipFill>
          <a:blip r:embed="rId1"/>
          <a:stretch>
            <a:fillRect/>
          </a:stretch>
        </p:blipFill>
        <p:spPr>
          <a:xfrm>
            <a:off x="839470" y="2853055"/>
            <a:ext cx="1962150" cy="495300"/>
          </a:xfrm>
          <a:prstGeom prst="rect">
            <a:avLst/>
          </a:prstGeom>
        </p:spPr>
      </p:pic>
      <p:sp>
        <p:nvSpPr>
          <p:cNvPr id="11" name="文本框 10"/>
          <p:cNvSpPr txBox="1"/>
          <p:nvPr/>
        </p:nvSpPr>
        <p:spPr>
          <a:xfrm>
            <a:off x="767715" y="3357880"/>
            <a:ext cx="2236470" cy="1479550"/>
          </a:xfrm>
          <a:prstGeom prst="rect">
            <a:avLst/>
          </a:prstGeom>
          <a:noFill/>
        </p:spPr>
        <p:txBody>
          <a:bodyPr wrap="square" rtlCol="0">
            <a:noAutofit/>
          </a:bodyPr>
          <a:p>
            <a:r>
              <a:rPr lang="zh-CN" altLang="en-US" sz="1400"/>
              <a:t>每个任务的处理时间由T1表示。</a:t>
            </a:r>
            <a:endParaRPr lang="zh-CN" altLang="en-US" sz="1400"/>
          </a:p>
          <a:p>
            <a:endParaRPr lang="zh-CN" altLang="en-US" sz="1400"/>
          </a:p>
          <a:p>
            <a:endParaRPr lang="zh-CN" altLang="en-US" sz="1400"/>
          </a:p>
          <a:p>
            <a:r>
              <a:rPr lang="zh-CN" altLang="en-US" sz="1400"/>
              <a:t>这包括本地CPU的计算延迟。pl表示当在MD中处理任务时的功耗。</a:t>
            </a:r>
            <a:endParaRPr lang="zh-CN" altLang="en-US" sz="1400"/>
          </a:p>
        </p:txBody>
      </p:sp>
      <p:pic>
        <p:nvPicPr>
          <p:cNvPr id="12" name="图片 11" descr="微信截图_20240423001605"/>
          <p:cNvPicPr>
            <a:picLocks noChangeAspect="1"/>
          </p:cNvPicPr>
          <p:nvPr/>
        </p:nvPicPr>
        <p:blipFill>
          <a:blip r:embed="rId2"/>
          <a:stretch>
            <a:fillRect/>
          </a:stretch>
        </p:blipFill>
        <p:spPr>
          <a:xfrm>
            <a:off x="3286125" y="2853055"/>
            <a:ext cx="1962150" cy="504825"/>
          </a:xfrm>
          <a:prstGeom prst="rect">
            <a:avLst/>
          </a:prstGeom>
        </p:spPr>
      </p:pic>
      <p:pic>
        <p:nvPicPr>
          <p:cNvPr id="13" name="图片 12" descr="微信截图_20240423001144"/>
          <p:cNvPicPr>
            <a:picLocks noChangeAspect="1"/>
          </p:cNvPicPr>
          <p:nvPr/>
        </p:nvPicPr>
        <p:blipFill>
          <a:blip r:embed="rId3"/>
          <a:stretch>
            <a:fillRect/>
          </a:stretch>
        </p:blipFill>
        <p:spPr>
          <a:xfrm>
            <a:off x="1406525" y="3644900"/>
            <a:ext cx="1304925" cy="581025"/>
          </a:xfrm>
          <a:prstGeom prst="rect">
            <a:avLst/>
          </a:prstGeom>
        </p:spPr>
      </p:pic>
      <p:pic>
        <p:nvPicPr>
          <p:cNvPr id="14" name="图片 13" descr="微信截图_20240423001943"/>
          <p:cNvPicPr>
            <a:picLocks noChangeAspect="1"/>
          </p:cNvPicPr>
          <p:nvPr/>
        </p:nvPicPr>
        <p:blipFill>
          <a:blip r:embed="rId4"/>
          <a:stretch>
            <a:fillRect/>
          </a:stretch>
        </p:blipFill>
        <p:spPr>
          <a:xfrm>
            <a:off x="1406525" y="5157470"/>
            <a:ext cx="1019175" cy="361950"/>
          </a:xfrm>
          <a:prstGeom prst="rect">
            <a:avLst/>
          </a:prstGeom>
        </p:spPr>
      </p:pic>
      <p:pic>
        <p:nvPicPr>
          <p:cNvPr id="15" name="图片 14" descr="微信截图_20240423001616"/>
          <p:cNvPicPr>
            <a:picLocks noChangeAspect="1"/>
          </p:cNvPicPr>
          <p:nvPr/>
        </p:nvPicPr>
        <p:blipFill>
          <a:blip r:embed="rId5"/>
          <a:stretch>
            <a:fillRect/>
          </a:stretch>
        </p:blipFill>
        <p:spPr>
          <a:xfrm>
            <a:off x="6130290" y="2925445"/>
            <a:ext cx="2143125" cy="447675"/>
          </a:xfrm>
          <a:prstGeom prst="rect">
            <a:avLst/>
          </a:prstGeom>
        </p:spPr>
      </p:pic>
      <p:pic>
        <p:nvPicPr>
          <p:cNvPr id="16" name="图片 15" descr="微信截图_20240423001630"/>
          <p:cNvPicPr>
            <a:picLocks noChangeAspect="1"/>
          </p:cNvPicPr>
          <p:nvPr/>
        </p:nvPicPr>
        <p:blipFill>
          <a:blip r:embed="rId6"/>
          <a:stretch>
            <a:fillRect/>
          </a:stretch>
        </p:blipFill>
        <p:spPr>
          <a:xfrm>
            <a:off x="9236075" y="2853690"/>
            <a:ext cx="1847850" cy="451485"/>
          </a:xfrm>
          <a:prstGeom prst="rect">
            <a:avLst/>
          </a:prstGeom>
        </p:spPr>
      </p:pic>
      <p:sp>
        <p:nvSpPr>
          <p:cNvPr id="17" name="文本框 16"/>
          <p:cNvSpPr txBox="1"/>
          <p:nvPr/>
        </p:nvSpPr>
        <p:spPr>
          <a:xfrm>
            <a:off x="3432175" y="3348355"/>
            <a:ext cx="1938020" cy="2891790"/>
          </a:xfrm>
          <a:prstGeom prst="rect">
            <a:avLst/>
          </a:prstGeom>
          <a:noFill/>
        </p:spPr>
        <p:txBody>
          <a:bodyPr wrap="square" rtlCol="0">
            <a:spAutoFit/>
          </a:bodyPr>
          <a:p>
            <a:r>
              <a:rPr lang="zh-CN" altLang="en-US" sz="1400"/>
              <a:t>计算延迟取决于边缘服务器和其他资源的CPU频率。因此，处理时间为，</a:t>
            </a:r>
            <a:endParaRPr lang="zh-CN" altLang="en-US" sz="1400"/>
          </a:p>
          <a:p>
            <a:endParaRPr lang="zh-CN" altLang="en-US" sz="1400"/>
          </a:p>
          <a:p>
            <a:endParaRPr lang="zh-CN" altLang="en-US" sz="1400"/>
          </a:p>
          <a:p>
            <a:endParaRPr lang="zh-CN" altLang="en-US" sz="1400"/>
          </a:p>
          <a:p>
            <a:r>
              <a:rPr lang="zh-CN" altLang="en-US" sz="1400"/>
              <a:t>其中Fe和Bn分别表示边缘服务器的CPU频率和通信带宽。</a:t>
            </a:r>
            <a:endParaRPr lang="zh-CN" altLang="en-US" sz="1400"/>
          </a:p>
          <a:p>
            <a:r>
              <a:rPr lang="zh-CN" altLang="en-US" sz="1400"/>
              <a:t>类似地，用户n的任务Mn的对应功率成本由pe表示并且被定义为</a:t>
            </a:r>
            <a:endParaRPr lang="zh-CN" altLang="en-US" sz="1400"/>
          </a:p>
        </p:txBody>
      </p:sp>
      <p:pic>
        <p:nvPicPr>
          <p:cNvPr id="18" name="图片 17" descr="微信截图_20240423002331"/>
          <p:cNvPicPr>
            <a:picLocks noChangeAspect="1"/>
          </p:cNvPicPr>
          <p:nvPr/>
        </p:nvPicPr>
        <p:blipFill>
          <a:blip r:embed="rId7"/>
          <a:stretch>
            <a:fillRect/>
          </a:stretch>
        </p:blipFill>
        <p:spPr>
          <a:xfrm>
            <a:off x="3359785" y="4221480"/>
            <a:ext cx="2295525" cy="600075"/>
          </a:xfrm>
          <a:prstGeom prst="rect">
            <a:avLst/>
          </a:prstGeom>
        </p:spPr>
      </p:pic>
      <p:pic>
        <p:nvPicPr>
          <p:cNvPr id="19" name="图片 18" descr="微信截图_20240423002405"/>
          <p:cNvPicPr>
            <a:picLocks noChangeAspect="1"/>
          </p:cNvPicPr>
          <p:nvPr/>
        </p:nvPicPr>
        <p:blipFill>
          <a:blip r:embed="rId8"/>
          <a:stretch>
            <a:fillRect/>
          </a:stretch>
        </p:blipFill>
        <p:spPr>
          <a:xfrm>
            <a:off x="3503930" y="6240145"/>
            <a:ext cx="1266825" cy="466725"/>
          </a:xfrm>
          <a:prstGeom prst="rect">
            <a:avLst/>
          </a:prstGeom>
        </p:spPr>
      </p:pic>
      <p:sp>
        <p:nvSpPr>
          <p:cNvPr id="20" name="文本框 19"/>
          <p:cNvSpPr txBox="1"/>
          <p:nvPr/>
        </p:nvSpPr>
        <p:spPr>
          <a:xfrm>
            <a:off x="6123940" y="3348355"/>
            <a:ext cx="2358390" cy="2245360"/>
          </a:xfrm>
          <a:prstGeom prst="rect">
            <a:avLst/>
          </a:prstGeom>
          <a:noFill/>
        </p:spPr>
        <p:txBody>
          <a:bodyPr wrap="square" rtlCol="0">
            <a:spAutoFit/>
          </a:bodyPr>
          <a:p>
            <a:r>
              <a:rPr lang="zh-CN" altLang="en-US" sz="1400"/>
              <a:t>计算延迟取决于相邻边缘服务器的CPU频率和其他资源。因此，处理时间为，</a:t>
            </a:r>
            <a:endParaRPr lang="zh-CN" altLang="en-US" sz="1400"/>
          </a:p>
          <a:p>
            <a:endParaRPr lang="zh-CN" altLang="en-US" sz="1400"/>
          </a:p>
          <a:p>
            <a:endParaRPr lang="zh-CN" altLang="en-US" sz="1400"/>
          </a:p>
          <a:p>
            <a:r>
              <a:rPr lang="zh-CN" altLang="en-US" sz="1400"/>
              <a:t>其中Fa和Bn分别表示相邻边缘服务器的CPU频率和通信带宽。类似地，用户n的任务Mn的对应功率成本由pa表示，并且被定义为</a:t>
            </a:r>
            <a:endParaRPr lang="zh-CN" altLang="en-US" sz="1400"/>
          </a:p>
        </p:txBody>
      </p:sp>
      <p:pic>
        <p:nvPicPr>
          <p:cNvPr id="21" name="图片 20" descr="微信截图_20240423002627"/>
          <p:cNvPicPr>
            <a:picLocks noChangeAspect="1"/>
          </p:cNvPicPr>
          <p:nvPr/>
        </p:nvPicPr>
        <p:blipFill>
          <a:blip r:embed="rId9"/>
          <a:stretch>
            <a:fillRect/>
          </a:stretch>
        </p:blipFill>
        <p:spPr>
          <a:xfrm>
            <a:off x="6073140" y="4004945"/>
            <a:ext cx="2238375" cy="485775"/>
          </a:xfrm>
          <a:prstGeom prst="rect">
            <a:avLst/>
          </a:prstGeom>
        </p:spPr>
      </p:pic>
      <p:pic>
        <p:nvPicPr>
          <p:cNvPr id="22" name="图片 21" descr="微信截图_20240423002634"/>
          <p:cNvPicPr>
            <a:picLocks noChangeAspect="1"/>
          </p:cNvPicPr>
          <p:nvPr/>
        </p:nvPicPr>
        <p:blipFill>
          <a:blip r:embed="rId10"/>
          <a:stretch>
            <a:fillRect/>
          </a:stretch>
        </p:blipFill>
        <p:spPr>
          <a:xfrm>
            <a:off x="6376670" y="5661660"/>
            <a:ext cx="1304925" cy="447675"/>
          </a:xfrm>
          <a:prstGeom prst="rect">
            <a:avLst/>
          </a:prstGeom>
        </p:spPr>
      </p:pic>
      <p:sp>
        <p:nvSpPr>
          <p:cNvPr id="23" name="文本框 22"/>
          <p:cNvSpPr txBox="1"/>
          <p:nvPr/>
        </p:nvSpPr>
        <p:spPr>
          <a:xfrm>
            <a:off x="9085580" y="3312795"/>
            <a:ext cx="2525395" cy="2676525"/>
          </a:xfrm>
          <a:prstGeom prst="rect">
            <a:avLst/>
          </a:prstGeom>
          <a:noFill/>
        </p:spPr>
        <p:txBody>
          <a:bodyPr wrap="square" rtlCol="0">
            <a:spAutoFit/>
          </a:bodyPr>
          <a:p>
            <a:r>
              <a:rPr lang="zh-CN" altLang="en-US" sz="1400"/>
              <a:t>我们可以通过以下公式计算云中的任务处理时间，</a:t>
            </a:r>
            <a:endParaRPr lang="zh-CN" altLang="en-US" sz="1400"/>
          </a:p>
          <a:p>
            <a:endParaRPr lang="zh-CN" altLang="en-US" sz="1400"/>
          </a:p>
          <a:p>
            <a:endParaRPr lang="zh-CN" altLang="en-US" sz="1400"/>
          </a:p>
          <a:p>
            <a:r>
              <a:rPr lang="zh-CN" altLang="en-US" sz="1400"/>
              <a:t>其中Fc表示每个用户在云中处理的CPU频率。涉及处理和传输延迟的总时间成本为：</a:t>
            </a:r>
            <a:endParaRPr lang="zh-CN" altLang="en-US" sz="1400"/>
          </a:p>
          <a:p>
            <a:endParaRPr lang="zh-CN" altLang="en-US" sz="1400"/>
          </a:p>
          <a:p>
            <a:endParaRPr lang="zh-CN" altLang="en-US" sz="1400"/>
          </a:p>
          <a:p>
            <a:r>
              <a:rPr lang="zh-CN" altLang="en-US" sz="1400"/>
              <a:t>类似地，用户n的任务Mn的相应功率成本由pc表示，并定义为</a:t>
            </a:r>
            <a:endParaRPr lang="zh-CN" altLang="en-US" sz="1400"/>
          </a:p>
        </p:txBody>
      </p:sp>
      <p:pic>
        <p:nvPicPr>
          <p:cNvPr id="24" name="图片 23" descr="微信截图_20240423002806"/>
          <p:cNvPicPr>
            <a:picLocks noChangeAspect="1"/>
          </p:cNvPicPr>
          <p:nvPr/>
        </p:nvPicPr>
        <p:blipFill>
          <a:blip r:embed="rId11"/>
          <a:stretch>
            <a:fillRect/>
          </a:stretch>
        </p:blipFill>
        <p:spPr>
          <a:xfrm>
            <a:off x="9048750" y="3789045"/>
            <a:ext cx="2305050" cy="438150"/>
          </a:xfrm>
          <a:prstGeom prst="rect">
            <a:avLst/>
          </a:prstGeom>
        </p:spPr>
      </p:pic>
      <p:pic>
        <p:nvPicPr>
          <p:cNvPr id="25" name="图片 24" descr="微信截图_20240423002813"/>
          <p:cNvPicPr>
            <a:picLocks noChangeAspect="1"/>
          </p:cNvPicPr>
          <p:nvPr/>
        </p:nvPicPr>
        <p:blipFill>
          <a:blip r:embed="rId12"/>
          <a:stretch>
            <a:fillRect/>
          </a:stretch>
        </p:blipFill>
        <p:spPr>
          <a:xfrm>
            <a:off x="9408795" y="4869180"/>
            <a:ext cx="1438275" cy="438150"/>
          </a:xfrm>
          <a:prstGeom prst="rect">
            <a:avLst/>
          </a:prstGeom>
        </p:spPr>
      </p:pic>
      <p:pic>
        <p:nvPicPr>
          <p:cNvPr id="26" name="图片 25" descr="微信截图_20240423002818"/>
          <p:cNvPicPr>
            <a:picLocks noChangeAspect="1"/>
          </p:cNvPicPr>
          <p:nvPr/>
        </p:nvPicPr>
        <p:blipFill>
          <a:blip r:embed="rId13"/>
          <a:stretch>
            <a:fillRect/>
          </a:stretch>
        </p:blipFill>
        <p:spPr>
          <a:xfrm>
            <a:off x="9446895" y="5936615"/>
            <a:ext cx="1400175" cy="409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611880" cy="1234183"/>
            <a:chOff x="980119" y="2267746"/>
            <a:chExt cx="3611880" cy="1234183"/>
          </a:xfrm>
        </p:grpSpPr>
        <p:sp>
          <p:nvSpPr>
            <p:cNvPr id="7" name="文本框 6"/>
            <p:cNvSpPr txBox="1"/>
            <p:nvPr/>
          </p:nvSpPr>
          <p:spPr>
            <a:xfrm>
              <a:off x="980119" y="2267746"/>
              <a:ext cx="3611880" cy="829945"/>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成果与</a:t>
              </a:r>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总结</a:t>
              </a:r>
              <a:endPar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endParaRPr>
            </a:p>
          </p:txBody>
        </p:sp>
        <p:sp>
          <p:nvSpPr>
            <p:cNvPr id="8" name="文本框 7"/>
            <p:cNvSpPr txBox="1"/>
            <p:nvPr/>
          </p:nvSpPr>
          <p:spPr>
            <a:xfrm>
              <a:off x="980119" y="3195224"/>
              <a:ext cx="309880" cy="306705"/>
            </a:xfrm>
            <a:prstGeom prst="rect">
              <a:avLst/>
            </a:prstGeom>
            <a:noFill/>
          </p:spPr>
          <p:txBody>
            <a:bodyPr wrap="none" rtlCol="0">
              <a:spAutoFit/>
            </a:bodyPr>
            <a:lstStyle/>
            <a:p>
              <a:endParaRPr lang="en-US" altLang="zh-CN"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2835547"/>
            <a:chOff x="1123084" y="1239587"/>
            <a:chExt cx="4045793" cy="2835547"/>
          </a:xfrm>
        </p:grpSpPr>
        <p:sp>
          <p:nvSpPr>
            <p:cNvPr id="49" name="文本框 48"/>
            <p:cNvSpPr txBox="1"/>
            <p:nvPr/>
          </p:nvSpPr>
          <p:spPr>
            <a:xfrm>
              <a:off x="1904086" y="1346864"/>
              <a:ext cx="21132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400F00"/>
                  </a:solidFill>
                  <a:cs typeface="+mn-ea"/>
                  <a:sym typeface="+mn-lt"/>
                </a:rPr>
                <a:t>sarsa</a:t>
              </a:r>
              <a:r>
                <a:rPr lang="zh-CN" altLang="en-US" dirty="0">
                  <a:solidFill>
                    <a:srgbClr val="400F00"/>
                  </a:solidFill>
                  <a:cs typeface="+mn-ea"/>
                  <a:sym typeface="+mn-lt"/>
                </a:rPr>
                <a:t>与</a:t>
              </a:r>
              <a:r>
                <a:rPr lang="en-US" altLang="zh-CN" dirty="0">
                  <a:solidFill>
                    <a:srgbClr val="400F00"/>
                  </a:solidFill>
                  <a:cs typeface="+mn-ea"/>
                  <a:sym typeface="+mn-lt"/>
                </a:rPr>
                <a:t>Q-Learning</a:t>
              </a:r>
              <a:endParaRPr lang="en-US" altLang="zh-CN"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23069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Q-learning和SARSA之间有很大的相似性，但SARSA使用的是一种基于策略的技术。这鼓励我们使用它来提高ES的卸载性能，特别是因为它不依赖于显式学习代理的策略函数。结果如图3所示，表明SARSA优于Q学习，提高率高达8%。当迭代次数增加时，改进也会增加。值得注意的是，在更快的训练场景中（当迭代次数小于50时），QL优于SARSA，但对于超过60次迭代，SARSA始终优于QL。我们可以得出结论，随着训练迭代次数的增加，SARSA和Q之间的差距扩大，增益奖励增加。这有利于SARSA方法的性能</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屏幕截图 2024-04-23 113528"/>
          <p:cNvPicPr>
            <a:picLocks noChangeAspect="1"/>
          </p:cNvPicPr>
          <p:nvPr/>
        </p:nvPicPr>
        <p:blipFill>
          <a:blip r:embed="rId1"/>
          <a:stretch>
            <a:fillRect/>
          </a:stretch>
        </p:blipFill>
        <p:spPr>
          <a:xfrm>
            <a:off x="5231765" y="1018540"/>
            <a:ext cx="4852670" cy="45605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1543322"/>
            <a:chOff x="1123084" y="1239587"/>
            <a:chExt cx="4045793" cy="1543322"/>
          </a:xfrm>
        </p:grpSpPr>
        <p:sp>
          <p:nvSpPr>
            <p:cNvPr id="49" name="文本框 48"/>
            <p:cNvSpPr txBox="1"/>
            <p:nvPr/>
          </p:nvSpPr>
          <p:spPr>
            <a:xfrm>
              <a:off x="1904086" y="1346864"/>
              <a:ext cx="10972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系统效用</a:t>
              </a:r>
              <a:endParaRPr lang="zh-CN" altLang="en-US"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在不同参数γ和μ（分别表示学习率和权重率）下的系统效用如图4所示，通过将所提出的OD-SARSA与其他算法进行比较：Q学习，边缘处理和局部处理。实验结果表明了OD-SARSA算法相对于其他算法的优越性。</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屏幕截图 2024-04-23 113617"/>
          <p:cNvPicPr>
            <a:picLocks noChangeAspect="1"/>
          </p:cNvPicPr>
          <p:nvPr/>
        </p:nvPicPr>
        <p:blipFill>
          <a:blip r:embed="rId1"/>
          <a:stretch>
            <a:fillRect/>
          </a:stretch>
        </p:blipFill>
        <p:spPr>
          <a:xfrm>
            <a:off x="5160010" y="1412875"/>
            <a:ext cx="5495925" cy="4119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1727472"/>
            <a:chOff x="1123084" y="1239587"/>
            <a:chExt cx="4045793" cy="1727472"/>
          </a:xfrm>
        </p:grpSpPr>
        <p:sp>
          <p:nvSpPr>
            <p:cNvPr id="49" name="文本框 48"/>
            <p:cNvSpPr txBox="1"/>
            <p:nvPr/>
          </p:nvSpPr>
          <p:spPr>
            <a:xfrm>
              <a:off x="1904086" y="1346864"/>
              <a:ext cx="15544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超参数的选择</a:t>
              </a:r>
              <a:endParaRPr lang="zh-CN" altLang="en-US"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深度学习模块的主要问题是选择学习率和优化器（超参数）。因此，我们在不同的学习率下研究我们的算法。经过100次迭代后，我们注意到0.001的学习率是稳定的，并且适合于所提出的方法。相反，其他值的结果是不稳定的，并且观察到大的分散，特别是当LR = 0.01时。</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屏幕截图 2024-04-23 113550"/>
          <p:cNvPicPr>
            <a:picLocks noChangeAspect="1"/>
          </p:cNvPicPr>
          <p:nvPr/>
        </p:nvPicPr>
        <p:blipFill>
          <a:blip r:embed="rId1"/>
          <a:stretch>
            <a:fillRect/>
          </a:stretch>
        </p:blipFill>
        <p:spPr>
          <a:xfrm>
            <a:off x="4799965" y="1628775"/>
            <a:ext cx="6581775" cy="3933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2097042"/>
            <a:chOff x="1123084" y="1239587"/>
            <a:chExt cx="4045793" cy="2097042"/>
          </a:xfrm>
        </p:grpSpPr>
        <p:sp>
          <p:nvSpPr>
            <p:cNvPr id="49" name="文本框 48"/>
            <p:cNvSpPr txBox="1"/>
            <p:nvPr/>
          </p:nvSpPr>
          <p:spPr>
            <a:xfrm>
              <a:off x="1904086" y="1346864"/>
              <a:ext cx="1325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学习率</a:t>
              </a:r>
              <a:r>
                <a:rPr lang="zh-CN" altLang="en-US" dirty="0">
                  <a:solidFill>
                    <a:srgbClr val="400F00"/>
                  </a:solidFill>
                  <a:cs typeface="+mn-ea"/>
                  <a:sym typeface="+mn-lt"/>
                </a:rPr>
                <a:t>比较</a:t>
              </a:r>
              <a:endParaRPr lang="zh-CN" altLang="en-US"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1568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在比较各种不同学习率的基础上，我们研究了0.001和0.0001对应的性能代价。我们注意到，学习率为0.001的DO-SARS的总成本显著低于学习率为0.0001的DO-SARS的总成本</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在训练开始时，我们注意到由于性能成本增加，差距很大。然而，随着迭代次数的增加，这个差距会减小，并且在最后一次迭代中成本是相等的。</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屏幕截图 2024-04-23 113633"/>
          <p:cNvPicPr>
            <a:picLocks noChangeAspect="1"/>
          </p:cNvPicPr>
          <p:nvPr/>
        </p:nvPicPr>
        <p:blipFill>
          <a:blip r:embed="rId1"/>
          <a:stretch>
            <a:fillRect/>
          </a:stretch>
        </p:blipFill>
        <p:spPr>
          <a:xfrm>
            <a:off x="4799965" y="1341120"/>
            <a:ext cx="6019800" cy="3819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3020332"/>
            <a:chOff x="1123084" y="1239587"/>
            <a:chExt cx="4045793" cy="3020332"/>
          </a:xfrm>
        </p:grpSpPr>
        <p:sp>
          <p:nvSpPr>
            <p:cNvPr id="49" name="文本框 48"/>
            <p:cNvSpPr txBox="1"/>
            <p:nvPr/>
          </p:nvSpPr>
          <p:spPr>
            <a:xfrm>
              <a:off x="1904086" y="1346864"/>
              <a:ext cx="18846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400F00"/>
                  </a:solidFill>
                  <a:cs typeface="+mn-ea"/>
                  <a:sym typeface="+mn-lt"/>
                </a:rPr>
                <a:t>ε—贪婪动作选择</a:t>
              </a:r>
              <a:endParaRPr lang="en-US" altLang="zh-CN"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24917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我们观察到Q学习在几个应用中正确地选择了最优路径，但由于ε—贪婪动作选择，它偶尔会在关键阶段失败，这需要一个重要和关键的决定。在我们的研究中，我们证明了SARS在关键情况下更善于做出决策，因为它被认为是稳定的，特别是因为它学会了安全的路径。这在做出关键决策时非常重要。为了在实践中使用基于策略的强化学习技术获得更好的结果，应该随着时间的推移减少参数。图</a:t>
              </a:r>
              <a:r>
                <a:rPr kumimoji="0" lang="zh-CN" altLang="en-US" sz="1200" b="0" i="0" u="none" strike="noStrike" kern="1200" cap="none" spc="0" normalizeH="0" baseline="0" noProof="1">
                  <a:ln>
                    <a:noFill/>
                  </a:ln>
                  <a:solidFill>
                    <a:schemeClr val="bg1">
                      <a:lumMod val="75000"/>
                    </a:schemeClr>
                  </a:solidFill>
                  <a:effectLst/>
                  <a:uLnTx/>
                  <a:uFillTx/>
                  <a:cs typeface="+mn-ea"/>
                  <a:sym typeface="+mn-lt"/>
                </a:rPr>
                <a:t>中</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示出了改变负载对卸载决策的影响。我们注意到，当ε = 0.80时，我们获得了令人满意的结果，并且获得了最大的回报；因此，在本研究中采用了该值</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屏幕截图 2024-04-23 113708"/>
          <p:cNvPicPr>
            <a:picLocks noChangeAspect="1"/>
          </p:cNvPicPr>
          <p:nvPr/>
        </p:nvPicPr>
        <p:blipFill>
          <a:blip r:embed="rId1"/>
          <a:stretch>
            <a:fillRect/>
          </a:stretch>
        </p:blipFill>
        <p:spPr>
          <a:xfrm>
            <a:off x="4583430" y="1268730"/>
            <a:ext cx="6610350" cy="3743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endParaRPr lang="zh-CN" altLang="en-US" sz="4800" spc="600" dirty="0">
              <a:solidFill>
                <a:schemeClr val="bg1"/>
              </a:solidFill>
              <a:effectLst>
                <a:outerShdw blurRad="50800" dist="38100" algn="l" rotWithShape="0">
                  <a:prstClr val="black">
                    <a:alpha val="40000"/>
                  </a:prstClr>
                </a:outerShdw>
              </a:effectLst>
              <a:cs typeface="+mn-ea"/>
              <a:sym typeface="+mn-lt"/>
            </a:endParaRP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1-1" fmla="*/ 1500505 w 7010400"/>
              <a:gd name="connsiteY0-2-2" fmla="*/ 1981385 h 1981385"/>
              <a:gd name="connsiteX1-3-3" fmla="*/ 0 w 7010400"/>
              <a:gd name="connsiteY1-4-4" fmla="*/ 1981384 h 1981385"/>
              <a:gd name="connsiteX2-5-5" fmla="*/ 0 w 7010400"/>
              <a:gd name="connsiteY2-6-6" fmla="*/ 0 h 1981385"/>
              <a:gd name="connsiteX3-7-7" fmla="*/ 7010400 w 7010400"/>
              <a:gd name="connsiteY3-8-8" fmla="*/ 0 h 1981385"/>
              <a:gd name="connsiteX4-9-9" fmla="*/ 7010400 w 7010400"/>
              <a:gd name="connsiteY4-10-10" fmla="*/ 1981384 h 1981385"/>
              <a:gd name="connsiteX5-11-11" fmla="*/ 5733943 w 7010400"/>
              <a:gd name="connsiteY5-12-12" fmla="*/ 1981384 h 1981385"/>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custDataLst>
              <p:tags r:id="rId1"/>
            </p:custDataLst>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custDataLst>
                  <p:tags r:id="rId2"/>
                </p:custDataLst>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custDataLst>
                  <p:tags r:id="rId3"/>
                </p:custDataLst>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custDataLst>
                  <p:tags r:id="rId4"/>
                </p:custDataLst>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custDataLst>
                  <p:tags r:id="rId5"/>
                </p:custDataLst>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custDataLst>
                  <p:tags r:id="rId6"/>
                </p:custDataLst>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custDataLst>
                  <p:tags r:id="rId7"/>
                </p:custDataLst>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custDataLst>
                  <p:tags r:id="rId8"/>
                </p:custDataLst>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custDataLst>
                  <p:tags r:id="rId9"/>
                </p:custDataLst>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custDataLst>
                <p:tags r:id="rId10"/>
              </p:custDataLst>
            </p:nvPr>
          </p:nvSpPr>
          <p:spPr>
            <a:xfrm>
              <a:off x="7398638" y="131813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研究背景</a:t>
              </a:r>
              <a:endParaRPr lang="zh-CN" altLang="en-US" sz="2800" spc="600" dirty="0">
                <a:solidFill>
                  <a:srgbClr val="0E419C"/>
                </a:solidFill>
                <a:cs typeface="+mn-ea"/>
                <a:sym typeface="+mn-lt"/>
              </a:endParaRPr>
            </a:p>
          </p:txBody>
        </p:sp>
        <p:sp>
          <p:nvSpPr>
            <p:cNvPr id="33" name="文本框 32"/>
            <p:cNvSpPr txBox="1"/>
            <p:nvPr>
              <p:custDataLst>
                <p:tags r:id="rId11"/>
              </p:custDataLst>
            </p:nvPr>
          </p:nvSpPr>
          <p:spPr>
            <a:xfrm>
              <a:off x="7192072" y="5016052"/>
              <a:ext cx="2341880" cy="521970"/>
            </a:xfrm>
            <a:prstGeom prst="rect">
              <a:avLst/>
            </a:prstGeom>
            <a:noFill/>
          </p:spPr>
          <p:txBody>
            <a:bodyPr wrap="none" rtlCol="0">
              <a:spAutoFit/>
            </a:bodyPr>
            <a:lstStyle/>
            <a:p>
              <a:pPr algn="ctr"/>
              <a:r>
                <a:rPr lang="zh-CN" altLang="en-US" sz="2800" spc="600" dirty="0">
                  <a:solidFill>
                    <a:srgbClr val="0E419C"/>
                  </a:solidFill>
                  <a:cs typeface="+mn-ea"/>
                  <a:sym typeface="+mn-lt"/>
                </a:rPr>
                <a:t>成果</a:t>
              </a:r>
              <a:r>
                <a:rPr lang="zh-CN" altLang="en-US" sz="2800" spc="600" dirty="0">
                  <a:solidFill>
                    <a:srgbClr val="0E419C"/>
                  </a:solidFill>
                  <a:cs typeface="+mn-ea"/>
                  <a:sym typeface="+mn-lt"/>
                </a:rPr>
                <a:t>与总结</a:t>
              </a:r>
              <a:endParaRPr lang="zh-CN" altLang="en-US" sz="2800" spc="600" dirty="0">
                <a:solidFill>
                  <a:srgbClr val="0E419C"/>
                </a:solidFill>
                <a:cs typeface="+mn-ea"/>
                <a:sym typeface="+mn-lt"/>
              </a:endParaRPr>
            </a:p>
          </p:txBody>
        </p:sp>
        <p:sp>
          <p:nvSpPr>
            <p:cNvPr id="34" name="文本框 33"/>
            <p:cNvSpPr txBox="1"/>
            <p:nvPr>
              <p:custDataLst>
                <p:tags r:id="rId12"/>
              </p:custDataLst>
            </p:nvPr>
          </p:nvSpPr>
          <p:spPr>
            <a:xfrm>
              <a:off x="7192071" y="3783412"/>
              <a:ext cx="2341880" cy="521970"/>
            </a:xfrm>
            <a:prstGeom prst="rect">
              <a:avLst/>
            </a:prstGeom>
            <a:noFill/>
          </p:spPr>
          <p:txBody>
            <a:bodyPr wrap="none" rtlCol="0">
              <a:spAutoFit/>
            </a:bodyPr>
            <a:lstStyle/>
            <a:p>
              <a:pPr algn="ctr"/>
              <a:r>
                <a:rPr lang="zh-CN" altLang="en-US" sz="2800" spc="600" dirty="0">
                  <a:solidFill>
                    <a:srgbClr val="0E419C"/>
                  </a:solidFill>
                  <a:cs typeface="+mn-ea"/>
                  <a:sym typeface="+mn-lt"/>
                </a:rPr>
                <a:t>模型</a:t>
              </a:r>
              <a:r>
                <a:rPr lang="zh-CN" altLang="en-US" sz="2800" spc="600" dirty="0">
                  <a:solidFill>
                    <a:srgbClr val="0E419C"/>
                  </a:solidFill>
                  <a:cs typeface="+mn-ea"/>
                  <a:sym typeface="+mn-lt"/>
                </a:rPr>
                <a:t>与算法</a:t>
              </a:r>
              <a:endParaRPr lang="zh-CN" altLang="en-US" sz="2800" spc="600" dirty="0">
                <a:solidFill>
                  <a:srgbClr val="0E419C"/>
                </a:solidFill>
                <a:cs typeface="+mn-ea"/>
                <a:sym typeface="+mn-lt"/>
              </a:endParaRPr>
            </a:p>
          </p:txBody>
        </p:sp>
        <p:sp>
          <p:nvSpPr>
            <p:cNvPr id="35" name="文本框 34"/>
            <p:cNvSpPr txBox="1"/>
            <p:nvPr>
              <p:custDataLst>
                <p:tags r:id="rId13"/>
              </p:custDataLst>
            </p:nvPr>
          </p:nvSpPr>
          <p:spPr>
            <a:xfrm>
              <a:off x="7407972" y="2550772"/>
              <a:ext cx="1910080" cy="521970"/>
            </a:xfrm>
            <a:prstGeom prst="rect">
              <a:avLst/>
            </a:prstGeom>
            <a:noFill/>
          </p:spPr>
          <p:txBody>
            <a:bodyPr wrap="none" rtlCol="0">
              <a:spAutoFit/>
            </a:bodyPr>
            <a:lstStyle/>
            <a:p>
              <a:pPr algn="ctr"/>
              <a:r>
                <a:rPr lang="zh-CN" altLang="en-US" sz="2800" spc="600" dirty="0">
                  <a:solidFill>
                    <a:srgbClr val="0E419C"/>
                  </a:solidFill>
                  <a:cs typeface="+mn-ea"/>
                  <a:sym typeface="+mn-lt"/>
                </a:rPr>
                <a:t>主要工作</a:t>
              </a:r>
              <a:endParaRPr lang="zh-CN" altLang="en-US" sz="2800" spc="600" dirty="0">
                <a:solidFill>
                  <a:srgbClr val="0E419C"/>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249485" y="285540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nvSpPr>
        <p:spPr>
          <a:xfrm>
            <a:off x="1249485" y="378288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9" name="iš1íḍè"/>
          <p:cNvSpPr/>
          <p:nvPr/>
        </p:nvSpPr>
        <p:spPr>
          <a:xfrm>
            <a:off x="582711" y="620267"/>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2" name="组合 1"/>
          <p:cNvGrpSpPr/>
          <p:nvPr/>
        </p:nvGrpSpPr>
        <p:grpSpPr>
          <a:xfrm>
            <a:off x="479261" y="1700882"/>
            <a:ext cx="4045793" cy="1727472"/>
            <a:chOff x="1123084" y="1239587"/>
            <a:chExt cx="4045793" cy="1727472"/>
          </a:xfrm>
        </p:grpSpPr>
        <p:sp>
          <p:nvSpPr>
            <p:cNvPr id="49" name="文本框 48"/>
            <p:cNvSpPr txBox="1"/>
            <p:nvPr/>
          </p:nvSpPr>
          <p:spPr>
            <a:xfrm>
              <a:off x="1904086" y="1346864"/>
              <a:ext cx="10972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优化结果</a:t>
              </a:r>
              <a:endParaRPr lang="zh-CN" altLang="en-US" dirty="0">
                <a:solidFill>
                  <a:srgbClr val="400F00"/>
                </a:solidFill>
                <a:cs typeface="+mn-ea"/>
                <a:sym typeface="+mn-lt"/>
              </a:endParaRPr>
            </a:p>
          </p:txBody>
        </p:sp>
        <p:grpSp>
          <p:nvGrpSpPr>
            <p:cNvPr id="80" name="组合 79"/>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81" name="椭圆 8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83" name="文本框 83"/>
            <p:cNvSpPr txBox="1"/>
            <p:nvPr/>
          </p:nvSpPr>
          <p:spPr>
            <a:xfrm>
              <a:off x="1933451" y="1768179"/>
              <a:ext cx="3235426"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优化问题的结果如图所示，其中可以看到离线和非离线任务的数量。我们注意到，随着训练迭代次数的增加，“卸载”决策会增加，而不管卸载位置（边缘服务器、相邻边缘服务器或远程服务器）如何。在训练开始时，这些数字之间的差异很小，但随后，它逐渐增加。</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51" name="组合 50"/>
          <p:cNvGrpSpPr/>
          <p:nvPr/>
        </p:nvGrpSpPr>
        <p:grpSpPr>
          <a:xfrm>
            <a:off x="0" y="1"/>
            <a:ext cx="12192000" cy="711200"/>
            <a:chOff x="0" y="1"/>
            <a:chExt cx="12192000" cy="711200"/>
          </a:xfrm>
        </p:grpSpPr>
        <p:sp>
          <p:nvSpPr>
            <p:cNvPr id="52" name="矩形 51"/>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3838921" y="159473"/>
              <a:ext cx="6664298" cy="369332"/>
              <a:chOff x="3496021" y="299173"/>
              <a:chExt cx="6664298" cy="369332"/>
            </a:xfrm>
          </p:grpSpPr>
          <p:sp>
            <p:nvSpPr>
              <p:cNvPr id="56" name="文本框 55"/>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7" name="文本框 56"/>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83447" y="1018447"/>
            <a:ext cx="2278691" cy="460375"/>
            <a:chOff x="934400" y="936575"/>
            <a:chExt cx="2278691" cy="460375"/>
          </a:xfrm>
        </p:grpSpPr>
        <p:sp>
          <p:nvSpPr>
            <p:cNvPr id="66" name="文本框 65"/>
            <p:cNvSpPr txBox="1"/>
            <p:nvPr/>
          </p:nvSpPr>
          <p:spPr>
            <a:xfrm>
              <a:off x="1065521" y="936575"/>
              <a:ext cx="2147570" cy="460375"/>
            </a:xfrm>
            <a:prstGeom prst="rect">
              <a:avLst/>
            </a:prstGeom>
            <a:noFill/>
          </p:spPr>
          <p:txBody>
            <a:bodyPr wrap="none" rtlCol="0">
              <a:spAutoFit/>
            </a:bodyPr>
            <a:lstStyle/>
            <a:p>
              <a:r>
                <a:rPr lang="en-US" altLang="zh-CN" sz="2400" dirty="0">
                  <a:solidFill>
                    <a:srgbClr val="0E419C"/>
                  </a:solidFill>
                </a:rPr>
                <a:t>sarsa</a:t>
              </a:r>
              <a:r>
                <a:rPr lang="zh-CN" altLang="en-US" sz="2400" dirty="0">
                  <a:solidFill>
                    <a:srgbClr val="0E419C"/>
                  </a:solidFill>
                </a:rPr>
                <a:t>表现评估</a:t>
              </a:r>
              <a:endParaRPr lang="zh-CN" altLang="en-US" sz="2400" dirty="0">
                <a:solidFill>
                  <a:srgbClr val="0E419C"/>
                </a:solidFill>
              </a:endParaRPr>
            </a:p>
          </p:txBody>
        </p:sp>
        <p:sp>
          <p:nvSpPr>
            <p:cNvPr id="67" name="矩形 66"/>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屏幕截图 2024-04-23 113737"/>
          <p:cNvPicPr>
            <a:picLocks noChangeAspect="1"/>
          </p:cNvPicPr>
          <p:nvPr/>
        </p:nvPicPr>
        <p:blipFill>
          <a:blip r:embed="rId1"/>
          <a:stretch>
            <a:fillRect/>
          </a:stretch>
        </p:blipFill>
        <p:spPr>
          <a:xfrm>
            <a:off x="4583430" y="1412875"/>
            <a:ext cx="6276975" cy="4057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375773" y="764933"/>
            <a:ext cx="5648636" cy="578593"/>
            <a:chOff x="934400" y="756870"/>
            <a:chExt cx="5648636" cy="578593"/>
          </a:xfrm>
        </p:grpSpPr>
        <p:sp>
          <p:nvSpPr>
            <p:cNvPr id="50" name="文本框 49"/>
            <p:cNvSpPr txBox="1"/>
            <p:nvPr/>
          </p:nvSpPr>
          <p:spPr>
            <a:xfrm>
              <a:off x="5790556" y="756870"/>
              <a:ext cx="792480" cy="460375"/>
            </a:xfrm>
            <a:prstGeom prst="rect">
              <a:avLst/>
            </a:prstGeom>
            <a:noFill/>
          </p:spPr>
          <p:txBody>
            <a:bodyPr wrap="none" rtlCol="0">
              <a:spAutoFit/>
            </a:bodyPr>
            <a:lstStyle/>
            <a:p>
              <a:pPr algn="ctr"/>
              <a:r>
                <a:rPr lang="zh-CN" altLang="en-US" sz="2400" dirty="0">
                  <a:solidFill>
                    <a:srgbClr val="0E419C"/>
                  </a:solidFill>
                </a:rPr>
                <a:t>总结</a:t>
              </a:r>
              <a:endParaRPr lang="zh-CN" altLang="en-US" sz="2400" dirty="0">
                <a:solidFill>
                  <a:srgbClr val="0E419C"/>
                </a:solidFill>
              </a:endParaRPr>
            </a:p>
          </p:txBody>
        </p:sp>
        <p:sp>
          <p:nvSpPr>
            <p:cNvPr id="51" name="矩形 50"/>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0" y="1"/>
            <a:ext cx="12192000" cy="711200"/>
            <a:chOff x="0" y="1"/>
            <a:chExt cx="12192000" cy="711200"/>
          </a:xfrm>
        </p:grpSpPr>
        <p:sp>
          <p:nvSpPr>
            <p:cNvPr id="53" name="矩形 52"/>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3838921" y="159473"/>
              <a:ext cx="7191019" cy="369332"/>
              <a:chOff x="3496021" y="299173"/>
              <a:chExt cx="7191019" cy="369332"/>
            </a:xfrm>
          </p:grpSpPr>
          <p:sp>
            <p:nvSpPr>
              <p:cNvPr id="67" name="文本框 66"/>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8" name="文本框 67"/>
              <p:cNvSpPr txBox="1"/>
              <p:nvPr/>
            </p:nvSpPr>
            <p:spPr>
              <a:xfrm>
                <a:off x="695098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9" name="文本框 68"/>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0" name="文本框 69"/>
              <p:cNvSpPr txBox="1"/>
              <p:nvPr/>
            </p:nvSpPr>
            <p:spPr>
              <a:xfrm>
                <a:off x="10405945" y="299173"/>
                <a:ext cx="281095" cy="368300"/>
              </a:xfrm>
              <a:prstGeom prst="rect">
                <a:avLst/>
              </a:prstGeom>
              <a:noFill/>
            </p:spPr>
            <p:txBody>
              <a:bodyPr wrap="none" rtlCol="0">
                <a:spAutoFit/>
              </a:bodyPr>
              <a:lstStyle/>
              <a:p>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71" name="文本框 70"/>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72" name="直接连接符 71"/>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等腰三角形 54"/>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960755" y="1745615"/>
            <a:ext cx="8879205" cy="2584450"/>
          </a:xfrm>
          <a:prstGeom prst="rect">
            <a:avLst/>
          </a:prstGeom>
          <a:noFill/>
        </p:spPr>
        <p:txBody>
          <a:bodyPr wrap="square" rtlCol="0">
            <a:spAutoFit/>
          </a:bodyPr>
          <a:p>
            <a:r>
              <a:rPr lang="zh-CN" altLang="en-US"/>
              <a:t>我们假设有MECN在一个以上的区域，由多个AP，多边缘服务器，和N MD，其中每个MD具有独立的大规模实时任务。MD可以通过AP或移动的网络连接到MECN。每个任务可以由MD本身本地处理或远程处理。有三种卸载选项：最近的边缘服务器，相邻的边缘服务器和远程云。我们提出了一种基于学习的SARSA方法来解决优化问题，以减少系统成本，包括能量消耗和计算时间延迟，从而做出关于卸载到前面提到的位置之一的决策。结果表明，在这个问题上，OD-SARSA表现优于RL-QL。因此，在卸载到相邻的边缘服务器时，所提出的方法解决了CPSS面临的大多数挑战，并在数量，种类，速度和准确性方面实现了最佳结果。在未来，我们将考虑在与移动的设备连接的GPU上卸载边缘设备上的代码。</a:t>
            </a: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54655" cy="1235700"/>
            <a:chOff x="980119" y="2267746"/>
            <a:chExt cx="2954655" cy="1235700"/>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研究背景</a:t>
              </a:r>
              <a:endPar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endParaRPr>
            </a:p>
          </p:txBody>
        </p:sp>
        <p:sp>
          <p:nvSpPr>
            <p:cNvPr id="8" name="文本框 7"/>
            <p:cNvSpPr txBox="1"/>
            <p:nvPr/>
          </p:nvSpPr>
          <p:spPr>
            <a:xfrm>
              <a:off x="2302506" y="3196741"/>
              <a:ext cx="309880" cy="306705"/>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2073910" y="882650"/>
            <a:ext cx="8131810" cy="4070985"/>
            <a:chOff x="699206" y="1280047"/>
            <a:chExt cx="4127198" cy="4608032"/>
          </a:xfrm>
          <a:effectLst>
            <a:reflection blurRad="419100" stA="58000" endPos="15000" dist="101600" dir="5400000" sy="-100000" algn="bl" rotWithShape="0"/>
          </a:effectLst>
        </p:grpSpPr>
        <p:sp>
          <p:nvSpPr>
            <p:cNvPr id="20" name="矩形: 圆角 19"/>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p:cNvSpPr/>
            <p:nvPr/>
          </p:nvSpPr>
          <p:spPr>
            <a:xfrm>
              <a:off x="699206" y="1369175"/>
              <a:ext cx="4127198" cy="4390964"/>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rgbClr val="FFFFFF"/>
                  </a:solidFill>
                  <a:effectLst/>
                  <a:uLnTx/>
                  <a:uFillTx/>
                  <a:cs typeface="+mn-ea"/>
                  <a:sym typeface="+mn-lt"/>
                </a:rPr>
                <a:t>近年来，计算密集型和延迟敏感型移动的应用（诸如在线游戏、图像或信号处理（例如，面部识别）、增强现实和实时翻译服务已经对资源受限的移动的设备（MD）施加了繁重的计算需求。由于MD在计算、电池和存储容量方面受到限制，因此存在将计算密集型任务卸载或转移到强大的远程计算平台的增长趋势。</a:t>
              </a: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52" name="图表 51"/>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26" name="组合 25"/>
          <p:cNvGrpSpPr/>
          <p:nvPr/>
        </p:nvGrpSpPr>
        <p:grpSpPr>
          <a:xfrm>
            <a:off x="0" y="45086"/>
            <a:ext cx="12192000" cy="666115"/>
            <a:chOff x="0" y="45086"/>
            <a:chExt cx="12192000" cy="666115"/>
          </a:xfrm>
        </p:grpSpPr>
        <p:sp>
          <p:nvSpPr>
            <p:cNvPr id="27" name="矩形 26"/>
            <p:cNvSpPr/>
            <p:nvPr/>
          </p:nvSpPr>
          <p:spPr>
            <a:xfrm>
              <a:off x="0" y="45086"/>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838921" y="151853"/>
              <a:ext cx="6664298" cy="377190"/>
              <a:chOff x="3496021" y="291553"/>
              <a:chExt cx="6664298" cy="377190"/>
            </a:xfrm>
          </p:grpSpPr>
          <p:sp>
            <p:nvSpPr>
              <p:cNvPr id="31" name="文本框 30"/>
              <p:cNvSpPr txBox="1"/>
              <p:nvPr/>
            </p:nvSpPr>
            <p:spPr>
              <a:xfrm>
                <a:off x="5254616" y="30044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33" name="文本框 32"/>
              <p:cNvSpPr txBox="1"/>
              <p:nvPr/>
            </p:nvSpPr>
            <p:spPr>
              <a:xfrm>
                <a:off x="6991901" y="29155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34" name="文本框 33"/>
              <p:cNvSpPr txBox="1"/>
              <p:nvPr/>
            </p:nvSpPr>
            <p:spPr>
              <a:xfrm>
                <a:off x="8921315" y="300443"/>
                <a:ext cx="1232503"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a:t>
                </a:r>
                <a:r>
                  <a:rPr lang="zh-CN" altLang="en-US" b="1" dirty="0">
                    <a:solidFill>
                      <a:schemeClr val="bg1"/>
                    </a:solidFill>
                    <a:latin typeface="思源黑体 CN Regular" panose="020B0500000000000000" pitchFamily="34" charset="-122"/>
                    <a:ea typeface="思源黑体 CN Regular" panose="020B0500000000000000" pitchFamily="34" charset="-122"/>
                  </a:rPr>
                  <a:t>与总结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36" name="文本框 35"/>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37" name="直接连接符 36"/>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09511" y="770246"/>
            <a:ext cx="923601" cy="460375"/>
            <a:chOff x="934400" y="936575"/>
            <a:chExt cx="923601" cy="460375"/>
          </a:xfrm>
        </p:grpSpPr>
        <p:sp>
          <p:nvSpPr>
            <p:cNvPr id="44" name="文本框 43"/>
            <p:cNvSpPr txBox="1"/>
            <p:nvPr/>
          </p:nvSpPr>
          <p:spPr>
            <a:xfrm>
              <a:off x="1065521" y="936575"/>
              <a:ext cx="792480" cy="460375"/>
            </a:xfrm>
            <a:prstGeom prst="rect">
              <a:avLst/>
            </a:prstGeom>
            <a:noFill/>
          </p:spPr>
          <p:txBody>
            <a:bodyPr wrap="none" rtlCol="0">
              <a:spAutoFit/>
            </a:bodyPr>
            <a:lstStyle/>
            <a:p>
              <a:r>
                <a:rPr lang="zh-CN" altLang="en-US" sz="2400" dirty="0">
                  <a:solidFill>
                    <a:srgbClr val="0E419C"/>
                  </a:solidFill>
                </a:rPr>
                <a:t>现状</a:t>
              </a:r>
              <a:endParaRPr lang="zh-CN" altLang="en-US" sz="2400" dirty="0">
                <a:solidFill>
                  <a:srgbClr val="0E419C"/>
                </a:solidFill>
              </a:endParaRPr>
            </a:p>
          </p:txBody>
        </p:sp>
        <p:sp>
          <p:nvSpPr>
            <p:cNvPr id="45" name="矩形 44"/>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413635" y="1052830"/>
            <a:ext cx="6488430" cy="3357880"/>
          </a:xfrm>
          <a:prstGeom prst="rect">
            <a:avLst/>
          </a:prstGeom>
          <a:noFill/>
        </p:spPr>
        <p:txBody>
          <a:bodyPr wrap="square" rtlCol="0">
            <a:noAutofit/>
          </a:bodyPr>
          <a:p>
            <a:r>
              <a:rPr lang="zh-CN" altLang="en-US"/>
              <a:t>近年来，计算密集型和延迟敏感型移动的应用（诸如在线游戏、图像或信号处理（例如，面部识别）、增强现实和实时翻译服务已经对资源受限的移动的设备（MD）施加了繁重的计算需求。由于MD在计算、电池和存储容量方面受到限制，因此存在将计算密集型任务卸载或转移到强大的远程计算平台的增长趋势。在MCC中，用户设备可以利用专用远程云服务器的资源来执行其任务。这些服务器具有高功率、CPU和存储能力。然而，MD和云服务器之间的长距离导致延迟和能量方面的大量通信成本，对实时应用程序产生负面影响[2]。因此，近年来，远程云的计算和存储能力已经部分迁移到边缘服务器（靠近MD）。这个概念被称为移动的边缘计算（MEC）。</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1437" y="1385130"/>
            <a:ext cx="5759689" cy="4224681"/>
            <a:chOff x="5887179" y="1753924"/>
            <a:chExt cx="5759689" cy="3838652"/>
          </a:xfrm>
        </p:grpSpPr>
        <p:sp>
          <p:nvSpPr>
            <p:cNvPr id="3" name="矩形: 圆角 2"/>
            <p:cNvSpPr/>
            <p:nvPr/>
          </p:nvSpPr>
          <p:spPr>
            <a:xfrm>
              <a:off x="5887179" y="1753924"/>
              <a:ext cx="5491147" cy="556515"/>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999813" y="1816737"/>
              <a:ext cx="5647055" cy="3775839"/>
              <a:chOff x="5939978" y="2038986"/>
              <a:chExt cx="5647055" cy="3775839"/>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grpSp>
            <p:nvGrpSpPr>
              <p:cNvPr id="2" name="组合 1"/>
              <p:cNvGrpSpPr/>
              <p:nvPr/>
            </p:nvGrpSpPr>
            <p:grpSpPr>
              <a:xfrm>
                <a:off x="5939978" y="2038986"/>
                <a:ext cx="5625258" cy="1511611"/>
                <a:chOff x="980119" y="2106136"/>
                <a:chExt cx="5089078" cy="1367529"/>
              </a:xfrm>
            </p:grpSpPr>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5" name="文本框 144"/>
                <p:cNvSpPr txBox="1"/>
                <p:nvPr/>
              </p:nvSpPr>
              <p:spPr>
                <a:xfrm>
                  <a:off x="1049345" y="2106136"/>
                  <a:ext cx="3342244" cy="3533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研究意义</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
              <p:nvSpPr>
                <p:cNvPr id="149" name="文本框 148"/>
                <p:cNvSpPr txBox="1"/>
                <p:nvPr/>
              </p:nvSpPr>
              <p:spPr>
                <a:xfrm>
                  <a:off x="1087448" y="3163081"/>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188" name="文本框 83"/>
              <p:cNvSpPr txBox="1"/>
              <p:nvPr/>
            </p:nvSpPr>
            <p:spPr>
              <a:xfrm>
                <a:off x="6096188" y="2932146"/>
                <a:ext cx="5490845" cy="21711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2000" b="0" i="0" u="none" strike="noStrike" kern="1200" cap="none" spc="0" normalizeH="0" baseline="0" noProof="1">
                    <a:ln>
                      <a:noFill/>
                    </a:ln>
                    <a:solidFill>
                      <a:schemeClr val="bg1">
                        <a:lumMod val="75000"/>
                      </a:schemeClr>
                    </a:solidFill>
                    <a:effectLst/>
                    <a:uLnTx/>
                    <a:uFillTx/>
                    <a:cs typeface="+mn-ea"/>
                    <a:sym typeface="+mn-lt"/>
                  </a:rPr>
                  <a:t>MEC将计算密集型应用卸载到蜂窝网络边缘。智能城市可以从所谓的网络物理社会系统（CPSS）框架中的边缘服务器卸载中受益，例如交通违规跟踪摄像头或用于交付或地质调查目的的无人机服务。每个边缘节点自己处理数据，而不是将它们转发到中央远程云。因此，MEC可以提高用户体验质量（QoE）并满足服务质量（QoS）要求，例如低延迟和能耗。</a:t>
                </a:r>
                <a:endParaRPr kumimoji="0" lang="en-US" altLang="zh-CN" sz="2000" b="0" i="0" u="none" strike="noStrike" kern="1200" cap="none" spc="0" normalizeH="0" baseline="0" noProof="1">
                  <a:ln>
                    <a:noFill/>
                  </a:ln>
                  <a:solidFill>
                    <a:schemeClr val="bg1">
                      <a:lumMod val="75000"/>
                    </a:schemeClr>
                  </a:solidFill>
                  <a:effectLst/>
                  <a:uLnTx/>
                  <a:uFillTx/>
                  <a:cs typeface="+mn-ea"/>
                  <a:sym typeface="+mn-lt"/>
                </a:endParaRPr>
              </a:p>
            </p:txBody>
          </p:sp>
        </p:grpSp>
      </p:grpSp>
      <p:pic>
        <p:nvPicPr>
          <p:cNvPr id="192" name="图片占位符 3" descr="建筑的摆设布局&#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l="3750" t="14218" r="3750"/>
          <a:stretch>
            <a:fillRect/>
          </a:stretch>
        </p:blipFill>
        <p:spPr>
          <a:xfrm>
            <a:off x="7952" y="1385130"/>
            <a:ext cx="5426345" cy="4322463"/>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p:spPr>
      </p:pic>
      <p:grpSp>
        <p:nvGrpSpPr>
          <p:cNvPr id="32" name="组合 31"/>
          <p:cNvGrpSpPr/>
          <p:nvPr/>
        </p:nvGrpSpPr>
        <p:grpSpPr>
          <a:xfrm>
            <a:off x="0" y="1"/>
            <a:ext cx="12192000" cy="711200"/>
            <a:chOff x="0" y="1"/>
            <a:chExt cx="12192000" cy="711200"/>
          </a:xfrm>
        </p:grpSpPr>
        <p:sp>
          <p:nvSpPr>
            <p:cNvPr id="33" name="矩形 32"/>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838921" y="153758"/>
              <a:ext cx="6664298" cy="403225"/>
              <a:chOff x="3496021" y="293458"/>
              <a:chExt cx="6664298" cy="403225"/>
            </a:xfrm>
          </p:grpSpPr>
          <p:sp>
            <p:nvSpPr>
              <p:cNvPr id="38" name="文本框 37"/>
              <p:cNvSpPr txBox="1"/>
              <p:nvPr/>
            </p:nvSpPr>
            <p:spPr>
              <a:xfrm>
                <a:off x="5200286" y="293458"/>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a:t>
                </a:r>
                <a:r>
                  <a:rPr lang="zh-CN" altLang="en-US" b="1" dirty="0">
                    <a:solidFill>
                      <a:schemeClr val="bg1"/>
                    </a:solidFill>
                    <a:latin typeface="思源黑体 CN Regular" panose="020B0500000000000000" pitchFamily="34" charset="-122"/>
                    <a:ea typeface="思源黑体 CN Regular" panose="020B0500000000000000" pitchFamily="34" charset="-122"/>
                  </a:rPr>
                  <a:t>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49" name="文本框 48"/>
              <p:cNvSpPr txBox="1"/>
              <p:nvPr/>
            </p:nvSpPr>
            <p:spPr>
              <a:xfrm>
                <a:off x="6982376" y="30298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0" name="文本框 49"/>
              <p:cNvSpPr txBox="1"/>
              <p:nvPr/>
            </p:nvSpPr>
            <p:spPr>
              <a:xfrm>
                <a:off x="8849706" y="300443"/>
                <a:ext cx="626110" cy="396240"/>
              </a:xfrm>
              <a:prstGeom prst="rect">
                <a:avLst/>
              </a:prstGeom>
              <a:noFill/>
            </p:spPr>
            <p:txBody>
              <a:bodyPr wrap="none" rtlCol="0">
                <a:no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1" name="文本框 50"/>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52" name="直接连接符 51"/>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等腰三角形 34"/>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26080" cy="1234183"/>
            <a:chOff x="980119" y="2267746"/>
            <a:chExt cx="2926080" cy="1234183"/>
          </a:xfrm>
        </p:grpSpPr>
        <p:sp>
          <p:nvSpPr>
            <p:cNvPr id="7" name="文本框 6"/>
            <p:cNvSpPr txBox="1"/>
            <p:nvPr/>
          </p:nvSpPr>
          <p:spPr>
            <a:xfrm>
              <a:off x="980119" y="2267746"/>
              <a:ext cx="2926080" cy="829945"/>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主要工作</a:t>
              </a:r>
              <a:endPar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endParaRPr>
            </a:p>
          </p:txBody>
        </p:sp>
        <p:sp>
          <p:nvSpPr>
            <p:cNvPr id="8" name="文本框 7"/>
            <p:cNvSpPr txBox="1"/>
            <p:nvPr/>
          </p:nvSpPr>
          <p:spPr>
            <a:xfrm>
              <a:off x="1011881" y="3195224"/>
              <a:ext cx="309880" cy="306705"/>
            </a:xfrm>
            <a:prstGeom prst="rect">
              <a:avLst/>
            </a:prstGeom>
            <a:noFill/>
          </p:spPr>
          <p:txBody>
            <a:bodyPr wrap="none" rtlCol="0">
              <a:spAutoFit/>
            </a:bodyPr>
            <a:lstStyle/>
            <a:p>
              <a:endParaRPr lang="en-US" altLang="zh-CN"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8" name="文本框 7"/>
          <p:cNvSpPr txBox="1"/>
          <p:nvPr>
            <p:custDataLst>
              <p:tags r:id="rId2"/>
            </p:custDataLst>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 name="矩形 4"/>
          <p:cNvSpPr/>
          <p:nvPr/>
        </p:nvSpPr>
        <p:spPr>
          <a:xfrm>
            <a:off x="0" y="5620171"/>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custDataLst>
              <p:tags r:id="rId3"/>
            </p:custDataLst>
          </p:nvPr>
        </p:nvSpPr>
        <p:spPr>
          <a:xfrm>
            <a:off x="911716" y="1557298"/>
            <a:ext cx="2367582" cy="4488190"/>
          </a:xfrm>
          <a:prstGeom prst="roundRect">
            <a:avLst>
              <a:gd name="adj" fmla="val 3703"/>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custDataLst>
              <p:tags r:id="rId4"/>
            </p:custDataLst>
          </p:nvPr>
        </p:nvSpPr>
        <p:spPr>
          <a:xfrm>
            <a:off x="4068566" y="1557298"/>
            <a:ext cx="2367582" cy="4488190"/>
          </a:xfrm>
          <a:prstGeom prst="roundRect">
            <a:avLst>
              <a:gd name="adj" fmla="val 2930"/>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custDataLst>
              <p:tags r:id="rId5"/>
            </p:custDataLst>
          </p:nvPr>
        </p:nvSpPr>
        <p:spPr>
          <a:xfrm>
            <a:off x="7267961" y="1557298"/>
            <a:ext cx="2367582" cy="4488190"/>
          </a:xfrm>
          <a:prstGeom prst="roundRect">
            <a:avLst>
              <a:gd name="adj" fmla="val 2158"/>
            </a:avLst>
          </a:prstGeom>
          <a:solidFill>
            <a:schemeClr val="bg1"/>
          </a:solidFill>
          <a:ln>
            <a:noFill/>
          </a:ln>
          <a:effectLst>
            <a:outerShdw blurRad="673100" dist="114300" dir="5400000" algn="t" rotWithShape="0">
              <a:srgbClr val="203B7B">
                <a:alpha val="10000"/>
              </a:srgbClr>
            </a:outerShdw>
            <a:reflection blurRad="6350" stA="90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custDataLst>
              <p:tags r:id="rId6"/>
            </p:custDataLst>
          </p:nvPr>
        </p:nvSpPr>
        <p:spPr>
          <a:xfrm>
            <a:off x="1103711" y="4915645"/>
            <a:ext cx="2008316"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rgbClr val="F0F4FA"/>
                </a:solidFill>
                <a:effectLst>
                  <a:reflection blurRad="279400" stA="55000" endA="50" endPos="85000" dist="88900" dir="5400000" sy="-100000" algn="bl" rotWithShape="0"/>
                </a:effectLst>
                <a:uLnTx/>
                <a:uFillTx/>
                <a:cs typeface="+mn-ea"/>
                <a:sym typeface="+mn-lt"/>
              </a:rPr>
              <a:t>01</a:t>
            </a:r>
            <a:endParaRPr kumimoji="0" lang="en-US" altLang="zh-CN" sz="8000" b="0" i="0" u="none" strike="noStrike" kern="1200" cap="none" spc="0" normalizeH="0" baseline="0" noProof="0" dirty="0">
              <a:ln>
                <a:noFill/>
              </a:ln>
              <a:solidFill>
                <a:srgbClr val="F0F4FA"/>
              </a:solidFill>
              <a:effectLst>
                <a:reflection blurRad="279400" stA="55000" endA="50" endPos="85000" dist="88900" dir="5400000" sy="-100000" algn="bl" rotWithShape="0"/>
              </a:effectLst>
              <a:uLnTx/>
              <a:uFillTx/>
              <a:cs typeface="+mn-ea"/>
              <a:sym typeface="+mn-lt"/>
            </a:endParaRPr>
          </a:p>
        </p:txBody>
      </p:sp>
      <p:sp>
        <p:nvSpPr>
          <p:cNvPr id="13" name="文本框 12"/>
          <p:cNvSpPr txBox="1"/>
          <p:nvPr>
            <p:custDataLst>
              <p:tags r:id="rId7"/>
            </p:custDataLst>
          </p:nvPr>
        </p:nvSpPr>
        <p:spPr>
          <a:xfrm>
            <a:off x="4079988" y="4915645"/>
            <a:ext cx="2008316" cy="1323439"/>
          </a:xfrm>
          <a:prstGeom prst="rect">
            <a:avLst/>
          </a:prstGeom>
          <a:noFill/>
        </p:spPr>
        <p:txBody>
          <a:bodyPr wrap="square">
            <a:spAutoFit/>
          </a:bodyPr>
          <a:lstStyle>
            <a:defPPr>
              <a:defRPr lang="zh-CN"/>
            </a:defPPr>
            <a:lvl1pPr marR="0" lvl="0" indent="0" algn="ctr" fontAlgn="auto">
              <a:lnSpc>
                <a:spcPct val="100000"/>
              </a:lnSpc>
              <a:spcBef>
                <a:spcPts val="0"/>
              </a:spcBef>
              <a:spcAft>
                <a:spcPts val="0"/>
              </a:spcAft>
              <a:buClrTx/>
              <a:buSzTx/>
              <a:buFontTx/>
              <a:buNone/>
              <a:defRPr kumimoji="0" sz="8000" b="0" i="0" u="none" strike="noStrike" cap="none" spc="0" normalizeH="0" baseline="0">
                <a:ln>
                  <a:noFill/>
                </a:ln>
                <a:solidFill>
                  <a:srgbClr val="F0F4FA"/>
                </a:solidFill>
                <a:effectLst>
                  <a:reflection blurRad="279400" stA="55000" endA="50" endPos="85000" dist="88900" dir="5400000" sy="-100000" algn="bl" rotWithShape="0"/>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r>
              <a:rPr lang="en-US" altLang="zh-CN" dirty="0">
                <a:latin typeface="+mn-lt"/>
                <a:ea typeface="+mn-ea"/>
                <a:cs typeface="+mn-ea"/>
                <a:sym typeface="+mn-lt"/>
              </a:rPr>
              <a:t>02</a:t>
            </a:r>
            <a:endParaRPr lang="en-US" altLang="zh-CN" dirty="0">
              <a:latin typeface="+mn-lt"/>
              <a:ea typeface="+mn-ea"/>
              <a:cs typeface="+mn-ea"/>
              <a:sym typeface="+mn-lt"/>
            </a:endParaRPr>
          </a:p>
        </p:txBody>
      </p:sp>
      <p:sp>
        <p:nvSpPr>
          <p:cNvPr id="14" name="文本框 13"/>
          <p:cNvSpPr txBox="1"/>
          <p:nvPr>
            <p:custDataLst>
              <p:tags r:id="rId8"/>
            </p:custDataLst>
          </p:nvPr>
        </p:nvSpPr>
        <p:spPr>
          <a:xfrm>
            <a:off x="7248670" y="4869290"/>
            <a:ext cx="2008316" cy="1323439"/>
          </a:xfrm>
          <a:prstGeom prst="rect">
            <a:avLst/>
          </a:prstGeom>
          <a:noFill/>
        </p:spPr>
        <p:txBody>
          <a:bodyPr wrap="square">
            <a:spAutoFit/>
          </a:bodyPr>
          <a:lstStyle>
            <a:defPPr>
              <a:defRPr lang="zh-CN"/>
            </a:defPPr>
            <a:lvl1pPr marR="0" lvl="0" indent="0" algn="ctr" fontAlgn="auto">
              <a:lnSpc>
                <a:spcPct val="100000"/>
              </a:lnSpc>
              <a:spcBef>
                <a:spcPts val="0"/>
              </a:spcBef>
              <a:spcAft>
                <a:spcPts val="0"/>
              </a:spcAft>
              <a:buClrTx/>
              <a:buSzTx/>
              <a:buFontTx/>
              <a:buNone/>
              <a:defRPr kumimoji="0" sz="8000" b="0" i="0" u="none" strike="noStrike" cap="none" spc="0" normalizeH="0" baseline="0">
                <a:ln>
                  <a:noFill/>
                </a:ln>
                <a:solidFill>
                  <a:srgbClr val="F0F4FA"/>
                </a:solidFill>
                <a:effectLst>
                  <a:reflection blurRad="279400" stA="55000" endA="50" endPos="85000" dist="88900" dir="5400000" sy="-100000" algn="bl" rotWithShape="0"/>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r>
              <a:rPr lang="en-US" altLang="zh-CN" dirty="0">
                <a:latin typeface="+mn-lt"/>
                <a:ea typeface="+mn-ea"/>
                <a:cs typeface="+mn-ea"/>
                <a:sym typeface="+mn-lt"/>
              </a:rPr>
              <a:t>03</a:t>
            </a:r>
            <a:endParaRPr lang="en-US" altLang="zh-CN" dirty="0">
              <a:latin typeface="+mn-lt"/>
              <a:ea typeface="+mn-ea"/>
              <a:cs typeface="+mn-ea"/>
              <a:sym typeface="+mn-lt"/>
            </a:endParaRPr>
          </a:p>
        </p:txBody>
      </p:sp>
      <p:sp>
        <p:nvSpPr>
          <p:cNvPr id="17" name="文本框 16"/>
          <p:cNvSpPr txBox="1"/>
          <p:nvPr>
            <p:custDataLst>
              <p:tags r:id="rId9"/>
            </p:custDataLst>
          </p:nvPr>
        </p:nvSpPr>
        <p:spPr>
          <a:xfrm>
            <a:off x="983304" y="2348616"/>
            <a:ext cx="1986211" cy="267652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400" b="0" i="0" u="none" strike="noStrike" kern="1200" cap="none" spc="0" normalizeH="0" baseline="0" noProof="1">
                <a:ln>
                  <a:noFill/>
                </a:ln>
                <a:solidFill>
                  <a:schemeClr val="bg1">
                    <a:lumMod val="75000"/>
                  </a:schemeClr>
                </a:solidFill>
                <a:effectLst/>
                <a:uLnTx/>
                <a:uFillTx/>
                <a:cs typeface="+mn-ea"/>
                <a:sym typeface="+mn-lt"/>
              </a:rPr>
              <a:t>提出了一个MEC系统模型，同时考虑计算时间延迟和功耗，我们制定了一个优化问题。特别是，我们提出了一个卸载决策为基础的SARSA（ODSARSA），使用强化学习，使最佳的卸载决策，以减少系统成本的能源消耗和计算时间延迟。</a:t>
            </a:r>
            <a:endParaRPr kumimoji="0" lang="en-US" altLang="zh-CN" sz="1400" b="0" i="0" u="none" strike="noStrike" kern="1200" cap="none" spc="0" normalizeH="0" baseline="0" noProof="1">
              <a:ln>
                <a:noFill/>
              </a:ln>
              <a:solidFill>
                <a:schemeClr val="bg1">
                  <a:lumMod val="75000"/>
                </a:schemeClr>
              </a:solidFill>
              <a:effectLst/>
              <a:uLnTx/>
              <a:uFillTx/>
              <a:cs typeface="+mn-ea"/>
              <a:sym typeface="+mn-lt"/>
            </a:endParaRPr>
          </a:p>
        </p:txBody>
      </p:sp>
      <p:sp>
        <p:nvSpPr>
          <p:cNvPr id="43" name="文本框 42"/>
          <p:cNvSpPr txBox="1"/>
          <p:nvPr>
            <p:custDataLst>
              <p:tags r:id="rId10"/>
            </p:custDataLst>
          </p:nvPr>
        </p:nvSpPr>
        <p:spPr>
          <a:xfrm>
            <a:off x="4224310" y="2781051"/>
            <a:ext cx="1986211" cy="9531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400" b="0" i="0" u="none" strike="noStrike" kern="1200" cap="none" spc="0" normalizeH="0" baseline="0" noProof="1">
                <a:ln>
                  <a:noFill/>
                </a:ln>
                <a:solidFill>
                  <a:schemeClr val="bg1">
                    <a:lumMod val="75000"/>
                  </a:schemeClr>
                </a:solidFill>
                <a:effectLst/>
                <a:uLnTx/>
                <a:uFillTx/>
                <a:cs typeface="+mn-ea"/>
                <a:sym typeface="+mn-lt"/>
              </a:rPr>
              <a:t>比较了我们提出的OD-SARSA和RL-QL，并得出结论，前者的性能优于后者。</a:t>
            </a:r>
            <a:endParaRPr kumimoji="0" lang="en-US" altLang="zh-CN" sz="1400" b="0" i="0" u="none" strike="noStrike" kern="1200" cap="none" spc="0" normalizeH="0" baseline="0" noProof="1">
              <a:ln>
                <a:noFill/>
              </a:ln>
              <a:solidFill>
                <a:schemeClr val="bg1">
                  <a:lumMod val="75000"/>
                </a:schemeClr>
              </a:solidFill>
              <a:effectLst/>
              <a:uLnTx/>
              <a:uFillTx/>
              <a:cs typeface="+mn-ea"/>
              <a:sym typeface="+mn-lt"/>
            </a:endParaRPr>
          </a:p>
        </p:txBody>
      </p:sp>
      <p:sp>
        <p:nvSpPr>
          <p:cNvPr id="44" name="文本框 43"/>
          <p:cNvSpPr txBox="1"/>
          <p:nvPr>
            <p:custDataLst>
              <p:tags r:id="rId11"/>
            </p:custDataLst>
          </p:nvPr>
        </p:nvSpPr>
        <p:spPr>
          <a:xfrm>
            <a:off x="7464160" y="2673736"/>
            <a:ext cx="1986211" cy="116840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400" b="0" i="0" u="none" strike="noStrike" kern="1200" cap="none" spc="0" normalizeH="0" baseline="0" noProof="1">
                <a:ln>
                  <a:noFill/>
                </a:ln>
                <a:solidFill>
                  <a:schemeClr val="bg1">
                    <a:lumMod val="75000"/>
                  </a:schemeClr>
                </a:solidFill>
                <a:effectLst/>
                <a:uLnTx/>
                <a:uFillTx/>
                <a:cs typeface="+mn-ea"/>
                <a:sym typeface="+mn-lt"/>
              </a:rPr>
              <a:t>通过改变主要参数和分析结果，分析了最优卸载决策因素和降低成本的效果，并引入实际应用。</a:t>
            </a:r>
            <a:endParaRPr kumimoji="0" lang="en-US" altLang="zh-CN" sz="14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35" name="组合 34"/>
          <p:cNvGrpSpPr/>
          <p:nvPr/>
        </p:nvGrpSpPr>
        <p:grpSpPr>
          <a:xfrm>
            <a:off x="0" y="1"/>
            <a:ext cx="12192000" cy="711200"/>
            <a:chOff x="0" y="1"/>
            <a:chExt cx="12192000" cy="711200"/>
          </a:xfrm>
        </p:grpSpPr>
        <p:sp>
          <p:nvSpPr>
            <p:cNvPr id="36" name="矩形 35"/>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38921" y="158838"/>
              <a:ext cx="6865593" cy="370205"/>
              <a:chOff x="3496021" y="298538"/>
              <a:chExt cx="6865593" cy="370205"/>
            </a:xfrm>
          </p:grpSpPr>
          <p:sp>
            <p:nvSpPr>
              <p:cNvPr id="56" name="文本框 55"/>
              <p:cNvSpPr txBox="1"/>
              <p:nvPr/>
            </p:nvSpPr>
            <p:spPr>
              <a:xfrm>
                <a:off x="5223501" y="299173"/>
                <a:ext cx="1102360" cy="368300"/>
              </a:xfrm>
              <a:prstGeom prst="rect">
                <a:avLst/>
              </a:prstGeom>
              <a:noFill/>
            </p:spPr>
            <p:txBody>
              <a:bodyPr wrap="none" rtlCol="0">
                <a:spAutoFit/>
              </a:bodyPr>
              <a:lstStyle/>
              <a:p>
                <a:pPr algn="l"/>
                <a:r>
                  <a:rPr lang="zh-CN" altLang="en-US" b="1" dirty="0">
                    <a:solidFill>
                      <a:schemeClr val="bg1"/>
                    </a:solidFill>
                    <a:latin typeface="思源黑体 CN Regular" panose="020B0500000000000000" pitchFamily="34" charset="-122"/>
                    <a:ea typeface="思源黑体 CN Regular" panose="020B0500000000000000" pitchFamily="34" charset="-122"/>
                    <a:sym typeface="+mn-ea"/>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8" name="文本框 57"/>
              <p:cNvSpPr txBox="1"/>
              <p:nvPr/>
            </p:nvSpPr>
            <p:spPr>
              <a:xfrm>
                <a:off x="6903001" y="298538"/>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59" name="文本框 58"/>
              <p:cNvSpPr txBox="1"/>
              <p:nvPr/>
            </p:nvSpPr>
            <p:spPr>
              <a:xfrm>
                <a:off x="8812730" y="30044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1" name="直接连接符 60"/>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361614"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等腰三角形 37"/>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341617" y="936575"/>
            <a:ext cx="1533201" cy="460375"/>
            <a:chOff x="934400" y="936575"/>
            <a:chExt cx="1533201" cy="460375"/>
          </a:xfrm>
        </p:grpSpPr>
        <p:sp>
          <p:nvSpPr>
            <p:cNvPr id="2" name="文本框 1"/>
            <p:cNvSpPr txBox="1"/>
            <p:nvPr/>
          </p:nvSpPr>
          <p:spPr>
            <a:xfrm>
              <a:off x="1065521" y="936575"/>
              <a:ext cx="1402080" cy="460375"/>
            </a:xfrm>
            <a:prstGeom prst="rect">
              <a:avLst/>
            </a:prstGeom>
            <a:noFill/>
          </p:spPr>
          <p:txBody>
            <a:bodyPr wrap="none" rtlCol="0">
              <a:spAutoFit/>
            </a:bodyPr>
            <a:lstStyle/>
            <a:p>
              <a:r>
                <a:rPr lang="zh-CN" altLang="en-US" sz="2400" dirty="0">
                  <a:solidFill>
                    <a:srgbClr val="0E419C"/>
                  </a:solidFill>
                </a:rPr>
                <a:t>主要贡献</a:t>
              </a:r>
              <a:endParaRPr lang="zh-CN" altLang="en-US" sz="2400" dirty="0">
                <a:solidFill>
                  <a:srgbClr val="0E419C"/>
                </a:solidFill>
              </a:endParaRPr>
            </a:p>
          </p:txBody>
        </p:sp>
        <p:sp>
          <p:nvSpPr>
            <p:cNvPr id="3" name="矩形 2"/>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611880" cy="1234183"/>
            <a:chOff x="980119" y="2267746"/>
            <a:chExt cx="3611880" cy="1234183"/>
          </a:xfrm>
        </p:grpSpPr>
        <p:sp>
          <p:nvSpPr>
            <p:cNvPr id="7" name="文本框 6"/>
            <p:cNvSpPr txBox="1"/>
            <p:nvPr/>
          </p:nvSpPr>
          <p:spPr>
            <a:xfrm>
              <a:off x="980119" y="2267746"/>
              <a:ext cx="3611880" cy="829945"/>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模型与算法</a:t>
              </a:r>
              <a:endPar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endParaRPr>
            </a:p>
          </p:txBody>
        </p:sp>
        <p:sp>
          <p:nvSpPr>
            <p:cNvPr id="8" name="文本框 7"/>
            <p:cNvSpPr txBox="1"/>
            <p:nvPr/>
          </p:nvSpPr>
          <p:spPr>
            <a:xfrm>
              <a:off x="980119" y="3195224"/>
              <a:ext cx="309880" cy="306705"/>
            </a:xfrm>
            <a:prstGeom prst="rect">
              <a:avLst/>
            </a:prstGeom>
            <a:noFill/>
          </p:spPr>
          <p:txBody>
            <a:bodyPr wrap="none" rtlCol="0">
              <a:spAutoFit/>
            </a:bodyPr>
            <a:lstStyle/>
            <a:p>
              <a:endParaRPr lang="en-US" altLang="zh-CN"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517232"/>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1" cstate="print">
            <a:extLst>
              <a:ext uri="{BEBA8EAE-BF5A-486C-A8C5-ECC9F3942E4B}">
                <a14:imgProps xmlns:a14="http://schemas.microsoft.com/office/drawing/2010/main">
                  <a14:imgLayer r:embed="rId2">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17" name="组合 16"/>
          <p:cNvGrpSpPr/>
          <p:nvPr/>
        </p:nvGrpSpPr>
        <p:grpSpPr>
          <a:xfrm>
            <a:off x="5798007" y="1335429"/>
            <a:ext cx="6035154" cy="4826911"/>
            <a:chOff x="699206" y="1626982"/>
            <a:chExt cx="5459904" cy="4366827"/>
          </a:xfrm>
        </p:grpSpPr>
        <p:sp>
          <p:nvSpPr>
            <p:cNvPr id="18" name="文本框 17"/>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endParaRPr lang="zh-CN" altLang="en-US" sz="4800" spc="600" dirty="0">
                <a:solidFill>
                  <a:schemeClr val="bg1"/>
                </a:solidFill>
                <a:cs typeface="+mn-ea"/>
                <a:sym typeface="+mn-lt"/>
              </a:endParaRPr>
            </a:p>
          </p:txBody>
        </p:sp>
        <p:sp>
          <p:nvSpPr>
            <p:cNvPr id="19" name="文本框 18"/>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20" name="矩形: 圆角 19"/>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1" name="矩形: 圆角 20"/>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2" name="文本框 21"/>
            <p:cNvSpPr txBox="1"/>
            <p:nvPr/>
          </p:nvSpPr>
          <p:spPr>
            <a:xfrm>
              <a:off x="912393" y="2405231"/>
              <a:ext cx="3444240" cy="2774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cs typeface="+mn-ea"/>
                <a:sym typeface="+mn-lt"/>
              </a:endParaRPr>
            </a:p>
          </p:txBody>
        </p:sp>
        <p:sp>
          <p:nvSpPr>
            <p:cNvPr id="23" name="文本框 22"/>
            <p:cNvSpPr txBox="1"/>
            <p:nvPr/>
          </p:nvSpPr>
          <p:spPr>
            <a:xfrm>
              <a:off x="912393" y="1979000"/>
              <a:ext cx="3342244" cy="3889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强化学习算法</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24" name="直接连接符 23"/>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011244" y="3037935"/>
              <a:ext cx="1117132" cy="380210"/>
              <a:chOff x="967640" y="2691758"/>
              <a:chExt cx="1055496" cy="380210"/>
            </a:xfrm>
          </p:grpSpPr>
          <p:sp>
            <p:nvSpPr>
              <p:cNvPr id="28" name="文本框 27"/>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29" name="椭圆 28"/>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26" name="椭圆 25"/>
            <p:cNvSpPr/>
            <p:nvPr/>
          </p:nvSpPr>
          <p:spPr>
            <a:xfrm>
              <a:off x="1011244" y="3949958"/>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27" name="椭圆 26"/>
            <p:cNvSpPr/>
            <p:nvPr/>
          </p:nvSpPr>
          <p:spPr>
            <a:xfrm>
              <a:off x="1011244" y="4992269"/>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30" name="文本框 83"/>
          <p:cNvSpPr txBox="1"/>
          <p:nvPr/>
        </p:nvSpPr>
        <p:spPr>
          <a:xfrm>
            <a:off x="6345791" y="2787552"/>
            <a:ext cx="507880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RL是机器学习的一部分。它包括采取适当的行动，以增加特定国家的奖励。各种程序和机器/设备使用它来找到给定状态下的最佳行为或可能路径。RL与监督学习的不同之处在于学习数据包含答案键。因此，在监督学习中，模型是在正确答案本身上训练的，而在RL中，没有答案，但强化代理确定如何执行某个任务。</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sp>
        <p:nvSpPr>
          <p:cNvPr id="31" name="文本框 83"/>
          <p:cNvSpPr txBox="1"/>
          <p:nvPr/>
        </p:nvSpPr>
        <p:spPr>
          <a:xfrm>
            <a:off x="6314363" y="3791470"/>
            <a:ext cx="5078801"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RL的基本原理如下：输入必须是模型开始的初始状态。输出由几个潜在的结果组成，因为一个特定的问题有几个解决方案。训练取决于输入，模型将返回状态的值，用户将根据其结果或输出决定惩罚或奖励模型。该模型不断学习，并根据最大奖励确定最佳解决方案。</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sp>
        <p:nvSpPr>
          <p:cNvPr id="32" name="文本框 83"/>
          <p:cNvSpPr txBox="1"/>
          <p:nvPr/>
        </p:nvSpPr>
        <p:spPr>
          <a:xfrm>
            <a:off x="6345337" y="4941454"/>
            <a:ext cx="507880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Q学习是一种离线策略技术，其中代理基于另一策略的动作进行学习，而SARSA是一种在线策略技术，其中学习基于当前策略的当前动作。</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7" name="组合 56"/>
          <p:cNvGrpSpPr/>
          <p:nvPr/>
        </p:nvGrpSpPr>
        <p:grpSpPr>
          <a:xfrm>
            <a:off x="0" y="1"/>
            <a:ext cx="12192000" cy="711200"/>
            <a:chOff x="0" y="1"/>
            <a:chExt cx="12192000" cy="711200"/>
          </a:xfrm>
        </p:grpSpPr>
        <p:sp>
          <p:nvSpPr>
            <p:cNvPr id="58" name="矩形 57"/>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3838921" y="159473"/>
              <a:ext cx="6664298" cy="369332"/>
              <a:chOff x="3496021" y="299173"/>
              <a:chExt cx="6664298" cy="369332"/>
            </a:xfrm>
          </p:grpSpPr>
          <p:sp>
            <p:nvSpPr>
              <p:cNvPr id="62" name="文本框 61"/>
              <p:cNvSpPr txBox="1"/>
              <p:nvPr/>
            </p:nvSpPr>
            <p:spPr>
              <a:xfrm>
                <a:off x="5223501" y="299173"/>
                <a:ext cx="110236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主要工作</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3" name="文本框 62"/>
              <p:cNvSpPr txBox="1"/>
              <p:nvPr/>
            </p:nvSpPr>
            <p:spPr>
              <a:xfrm>
                <a:off x="6905896"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模型与算法</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4" name="文本框 63"/>
              <p:cNvSpPr txBox="1"/>
              <p:nvPr/>
            </p:nvSpPr>
            <p:spPr>
              <a:xfrm>
                <a:off x="8678461" y="299173"/>
                <a:ext cx="1332230" cy="368300"/>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成果与</a:t>
                </a:r>
                <a:r>
                  <a:rPr lang="zh-CN" altLang="en-US" b="1" dirty="0">
                    <a:solidFill>
                      <a:schemeClr val="bg1"/>
                    </a:solidFill>
                    <a:latin typeface="思源黑体 CN Regular" panose="020B0500000000000000" pitchFamily="34" charset="-122"/>
                    <a:ea typeface="思源黑体 CN Regular" panose="020B0500000000000000" pitchFamily="34" charset="-122"/>
                  </a:rPr>
                  <a:t>总结</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sp>
            <p:nvSpPr>
              <p:cNvPr id="66" name="文本框 65"/>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研究背景</a:t>
                </a:r>
                <a:endParaRPr lang="zh-CN" altLang="en-US" b="1" dirty="0">
                  <a:solidFill>
                    <a:schemeClr val="bg1"/>
                  </a:solidFill>
                  <a:latin typeface="思源黑体 CN Regular" panose="020B0500000000000000" pitchFamily="34" charset="-122"/>
                  <a:ea typeface="思源黑体 CN Regular" panose="020B0500000000000000" pitchFamily="34" charset="-122"/>
                </a:endParaRPr>
              </a:p>
            </p:txBody>
          </p:sp>
          <p:cxnSp>
            <p:nvCxnSpPr>
              <p:cNvPr id="67" name="直接连接符 66"/>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微信截图_20240423004141"/>
          <p:cNvPicPr>
            <a:picLocks noChangeAspect="1"/>
          </p:cNvPicPr>
          <p:nvPr/>
        </p:nvPicPr>
        <p:blipFill>
          <a:blip r:embed="rId3"/>
          <a:stretch>
            <a:fillRect/>
          </a:stretch>
        </p:blipFill>
        <p:spPr>
          <a:xfrm>
            <a:off x="2135505" y="2154555"/>
            <a:ext cx="3262630" cy="2736215"/>
          </a:xfrm>
          <a:prstGeom prst="rect">
            <a:avLst/>
          </a:prstGeom>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10.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11.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12.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13.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14.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15.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16.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17.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18.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19.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20.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1.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2.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3.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4.xml><?xml version="1.0" encoding="utf-8"?>
<p:tagLst xmlns:p="http://schemas.openxmlformats.org/presentationml/2006/main">
  <p:tag name="KSO_WM_DIAGRAM_VIRTUALLY_FRAME" val="{&quot;height&quot;:368.6445669291339,&quot;left&quot;:71.78866141732283,&quot;top&quot;:122.62188976377952,&quot;width&quot;:686.9155118110236}"/>
</p:tagLst>
</file>

<file path=ppt/tags/tag25.xml><?xml version="1.0" encoding="utf-8"?>
<p:tagLst xmlns:p="http://schemas.openxmlformats.org/presentationml/2006/main">
  <p:tag name="ISLIDE.ICON" val="#400679;#400677;#400677;"/>
</p:tagLst>
</file>

<file path=ppt/tags/tag26.xml><?xml version="1.0" encoding="utf-8"?>
<p:tagLst xmlns:p="http://schemas.openxmlformats.org/presentationml/2006/main">
  <p:tag name="ISLIDE.ICON" val="#400679;#400677;#400677;"/>
</p:tagLst>
</file>

<file path=ppt/tags/tag27.xml><?xml version="1.0" encoding="utf-8"?>
<p:tagLst xmlns:p="http://schemas.openxmlformats.org/presentationml/2006/main">
  <p:tag name="ISLIDE.ICON" val="#400679;#400677;#400677;"/>
</p:tagLst>
</file>

<file path=ppt/tags/tag28.xml><?xml version="1.0" encoding="utf-8"?>
<p:tagLst xmlns:p="http://schemas.openxmlformats.org/presentationml/2006/main">
  <p:tag name="COMMONDATA" val="eyJoZGlkIjoiZDA2MGQ2YzdmNTU2MGM0ODg2OGJiZjFkMDk1MzQxMGEifQ=="/>
  <p:tag name="commondata" val="eyJoZGlkIjoiYjM4ZTM5ZmJmNDY5ZjU2YTllNTM1ZGRjMmNhZjJiYjkifQ=="/>
</p:tagLst>
</file>

<file path=ppt/tags/tag3.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4.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5.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6.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7.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8.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ags/tag9.xml><?xml version="1.0" encoding="utf-8"?>
<p:tagLst xmlns:p="http://schemas.openxmlformats.org/presentationml/2006/main">
  <p:tag name="KSO_WM_DIAGRAM_VIRTUALLY_FRAME" val="{&quot;height&quot;:413.45480314960633,&quot;left&quot;:474.3300787401575,&quot;top&quot;:67.38779527559055,&quot;width&quot;:430.627165354330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4606</Words>
  <Application>WPS 演示</Application>
  <PresentationFormat>宽屏</PresentationFormat>
  <Paragraphs>338</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思源黑体 CN Heavy</vt:lpstr>
      <vt:lpstr>黑体</vt:lpstr>
      <vt:lpstr>思源黑体 CN Bold</vt:lpstr>
      <vt:lpstr>思源黑体 CN Regular</vt:lpstr>
      <vt:lpstr>OPPOSans B</vt:lpstr>
      <vt:lpstr>微软雅黑</vt:lpstr>
      <vt:lpstr>Arial Unicode MS</vt:lpstr>
      <vt:lpstr>等线</vt:lpstr>
      <vt:lpstr>Calibri</vt:lpstr>
      <vt:lpstr>思源黑体 CN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creator>滕 婷</dc:creator>
  <dc:description>木卫林学术</dc:description>
  <dc:subject>木卫林</dc:subject>
  <cp:lastModifiedBy>朔月</cp:lastModifiedBy>
  <cp:revision>27</cp:revision>
  <dcterms:created xsi:type="dcterms:W3CDTF">2022-05-21T02:01:00Z</dcterms:created>
  <dcterms:modified xsi:type="dcterms:W3CDTF">2024-04-24T05:44:02Z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727AFEE05DC2403C976A46FFB3E574EA_13</vt:lpwstr>
  </property>
  <property fmtid="{D5CDD505-2E9C-101B-9397-08002B2CF9AE}" pid="3" name="KSOProductBuildVer">
    <vt:lpwstr>2052-12.1.0.16729</vt:lpwstr>
  </property>
</Properties>
</file>