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56" r:id="rId2"/>
    <p:sldId id="303"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6" r:id="rId25"/>
    <p:sldId id="327" r:id="rId26"/>
    <p:sldId id="328" r:id="rId27"/>
    <p:sldId id="329"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425" r:id="rId55"/>
    <p:sldId id="357" r:id="rId56"/>
    <p:sldId id="358" r:id="rId57"/>
    <p:sldId id="359" r:id="rId58"/>
    <p:sldId id="360" r:id="rId59"/>
    <p:sldId id="362" r:id="rId60"/>
    <p:sldId id="418" r:id="rId61"/>
    <p:sldId id="420" r:id="rId62"/>
    <p:sldId id="426" r:id="rId63"/>
    <p:sldId id="421" r:id="rId64"/>
    <p:sldId id="422" r:id="rId65"/>
    <p:sldId id="423" r:id="rId66"/>
    <p:sldId id="424" r:id="rId67"/>
    <p:sldId id="363" r:id="rId68"/>
    <p:sldId id="365" r:id="rId69"/>
    <p:sldId id="366" r:id="rId70"/>
    <p:sldId id="367" r:id="rId71"/>
    <p:sldId id="368" r:id="rId72"/>
    <p:sldId id="369" r:id="rId73"/>
    <p:sldId id="370" r:id="rId74"/>
    <p:sldId id="371" r:id="rId75"/>
    <p:sldId id="372" r:id="rId7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76450" autoAdjust="0"/>
  </p:normalViewPr>
  <p:slideViewPr>
    <p:cSldViewPr snapToGrid="0">
      <p:cViewPr varScale="1">
        <p:scale>
          <a:sx n="53" d="100"/>
          <a:sy n="53" d="100"/>
        </p:scale>
        <p:origin x="1132" y="52"/>
      </p:cViewPr>
      <p:guideLst/>
    </p:cSldViewPr>
  </p:slideViewPr>
  <p:notesTextViewPr>
    <p:cViewPr>
      <p:scale>
        <a:sx n="1" d="1"/>
        <a:sy n="1" d="1"/>
      </p:scale>
      <p:origin x="0" y="0"/>
    </p:cViewPr>
  </p:notesTextViewPr>
  <p:sorterViewPr>
    <p:cViewPr>
      <p:scale>
        <a:sx n="100" d="100"/>
        <a:sy n="100" d="100"/>
      </p:scale>
      <p:origin x="0" y="-15654"/>
    </p:cViewPr>
  </p:sorter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2691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ED4BD89A-DF79-403B-BDF7-C9ABA185924E}" type="datetimeFigureOut">
              <a:rPr lang="en-US" smtClean="0"/>
              <a:t>9/7/2025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C603F07F-7455-4FDD-9064-7570547A94FD}" type="slidenum">
              <a:rPr lang="en-US" smtClean="0"/>
              <a:t>‹#›</a:t>
            </a:fld>
            <a:endParaRPr lang="en-US"/>
          </a:p>
        </p:txBody>
      </p:sp>
    </p:spTree>
    <p:extLst>
      <p:ext uri="{BB962C8B-B14F-4D97-AF65-F5344CB8AC3E}">
        <p14:creationId xmlns:p14="http://schemas.microsoft.com/office/powerpoint/2010/main" val="1284670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3F07F-7455-4FDD-9064-7570547A94FD}" type="slidenum">
              <a:rPr lang="en-US" smtClean="0"/>
              <a:t>1</a:t>
            </a:fld>
            <a:endParaRPr lang="en-US"/>
          </a:p>
        </p:txBody>
      </p:sp>
    </p:spTree>
    <p:extLst>
      <p:ext uri="{BB962C8B-B14F-4D97-AF65-F5344CB8AC3E}">
        <p14:creationId xmlns:p14="http://schemas.microsoft.com/office/powerpoint/2010/main" val="3449444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03F07F-7455-4FDD-9064-7570547A94FD}" type="slidenum">
              <a:rPr lang="en-US" smtClean="0"/>
              <a:t>54</a:t>
            </a:fld>
            <a:endParaRPr lang="en-US"/>
          </a:p>
        </p:txBody>
      </p:sp>
    </p:spTree>
    <p:extLst>
      <p:ext uri="{BB962C8B-B14F-4D97-AF65-F5344CB8AC3E}">
        <p14:creationId xmlns:p14="http://schemas.microsoft.com/office/powerpoint/2010/main" val="1674314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1. Infix Notation (Normal way we write expressions)</a:t>
            </a:r>
          </a:p>
          <a:p>
            <a:r>
              <a:rPr lang="en-US" dirty="0" smtClean="0"/>
              <a:t>Example:</a:t>
            </a:r>
          </a:p>
          <a:p>
            <a:pPr rtl="0"/>
            <a:r>
              <a:rPr lang="en-US" dirty="0" smtClean="0"/>
              <a:t>A + B * C </a:t>
            </a:r>
          </a:p>
          <a:p>
            <a:r>
              <a:rPr lang="en-US" dirty="0" smtClean="0"/>
              <a:t>Here, * has higher precedence than +, so result = A + (B * C).</a:t>
            </a:r>
          </a:p>
          <a:p>
            <a:r>
              <a:rPr lang="en-US" b="1" dirty="0" smtClean="0"/>
              <a:t>2. Problems with Infix</a:t>
            </a:r>
          </a:p>
          <a:p>
            <a:r>
              <a:rPr lang="en-US" b="1" dirty="0" smtClean="0"/>
              <a:t>Ambiguity:</a:t>
            </a:r>
            <a:r>
              <a:rPr lang="en-US" dirty="0" smtClean="0"/>
              <a:t> Without parentheses, it’s not always clear which operation to perform first.</a:t>
            </a:r>
            <a:br>
              <a:rPr lang="en-US" dirty="0" smtClean="0"/>
            </a:br>
            <a:r>
              <a:rPr lang="en-US" dirty="0" smtClean="0"/>
              <a:t>Example:</a:t>
            </a:r>
          </a:p>
          <a:p>
            <a:pPr rtl="0"/>
            <a:r>
              <a:rPr lang="en-US" dirty="0" smtClean="0"/>
              <a:t>A + B * C </a:t>
            </a:r>
          </a:p>
          <a:p>
            <a:r>
              <a:rPr lang="en-US" dirty="0" smtClean="0"/>
              <a:t>Could mean (A + B) * C OR A + (B * C) (ambiguous if we don’t know precedence).</a:t>
            </a:r>
          </a:p>
          <a:p>
            <a:pPr lvl="1"/>
            <a:endParaRPr lang="en-US" dirty="0" smtClean="0"/>
          </a:p>
          <a:p>
            <a:r>
              <a:rPr lang="en-US" b="1" dirty="0" smtClean="0"/>
              <a:t>Difficult evaluation:</a:t>
            </a:r>
            <a:r>
              <a:rPr lang="en-US" dirty="0" smtClean="0"/>
              <a:t> Humans can apply operator precedence easily, but machines find it inefficient to constantly check rules.</a:t>
            </a:r>
          </a:p>
          <a:p>
            <a:endParaRPr lang="en-US" dirty="0"/>
          </a:p>
        </p:txBody>
      </p:sp>
      <p:sp>
        <p:nvSpPr>
          <p:cNvPr id="4" name="Slide Number Placeholder 3"/>
          <p:cNvSpPr>
            <a:spLocks noGrp="1"/>
          </p:cNvSpPr>
          <p:nvPr>
            <p:ph type="sldNum" sz="quarter" idx="10"/>
          </p:nvPr>
        </p:nvSpPr>
        <p:spPr/>
        <p:txBody>
          <a:bodyPr/>
          <a:lstStyle/>
          <a:p>
            <a:fld id="{C603F07F-7455-4FDD-9064-7570547A94FD}" type="slidenum">
              <a:rPr lang="en-US" smtClean="0"/>
              <a:t>57</a:t>
            </a:fld>
            <a:endParaRPr lang="en-US"/>
          </a:p>
        </p:txBody>
      </p:sp>
    </p:spTree>
    <p:extLst>
      <p:ext uri="{BB962C8B-B14F-4D97-AF65-F5344CB8AC3E}">
        <p14:creationId xmlns:p14="http://schemas.microsoft.com/office/powerpoint/2010/main" val="4031239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3F07F-7455-4FDD-9064-7570547A94FD}" type="slidenum">
              <a:rPr lang="en-US" smtClean="0"/>
              <a:t>16</a:t>
            </a:fld>
            <a:endParaRPr lang="en-US"/>
          </a:p>
        </p:txBody>
      </p:sp>
    </p:spTree>
    <p:extLst>
      <p:ext uri="{BB962C8B-B14F-4D97-AF65-F5344CB8AC3E}">
        <p14:creationId xmlns:p14="http://schemas.microsoft.com/office/powerpoint/2010/main" val="170384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using new </a:t>
            </a:r>
            <a:r>
              <a:rPr lang="en-US" dirty="0" err="1" smtClean="0"/>
              <a:t>int</a:t>
            </a:r>
            <a:r>
              <a:rPr lang="en-US" dirty="0" smtClean="0"/>
              <a:t>[n], the size is still </a:t>
            </a:r>
            <a:r>
              <a:rPr lang="en-US" b="0" dirty="0" smtClean="0"/>
              <a:t>fixed once allocated </a:t>
            </a:r>
            <a:r>
              <a:rPr lang="en-US" dirty="0" smtClean="0"/>
              <a:t>(cannot grow beyond n).</a:t>
            </a:r>
            <a:endParaRPr lang="en-US" dirty="0"/>
          </a:p>
        </p:txBody>
      </p:sp>
      <p:sp>
        <p:nvSpPr>
          <p:cNvPr id="4" name="Slide Number Placeholder 3"/>
          <p:cNvSpPr>
            <a:spLocks noGrp="1"/>
          </p:cNvSpPr>
          <p:nvPr>
            <p:ph type="sldNum" sz="quarter" idx="10"/>
          </p:nvPr>
        </p:nvSpPr>
        <p:spPr/>
        <p:txBody>
          <a:bodyPr/>
          <a:lstStyle/>
          <a:p>
            <a:fld id="{C603F07F-7455-4FDD-9064-7570547A94FD}" type="slidenum">
              <a:rPr lang="en-US" smtClean="0"/>
              <a:t>22</a:t>
            </a:fld>
            <a:endParaRPr lang="en-US"/>
          </a:p>
        </p:txBody>
      </p:sp>
    </p:spTree>
    <p:extLst>
      <p:ext uri="{BB962C8B-B14F-4D97-AF65-F5344CB8AC3E}">
        <p14:creationId xmlns:p14="http://schemas.microsoft.com/office/powerpoint/2010/main" val="227167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02D9DE8-551E-4F2F-9C8A-A45A8E95FF5A}" type="slidenum">
              <a:rPr lang="en-US" smtClean="0">
                <a:latin typeface="Arial" charset="0"/>
              </a:rPr>
              <a:pPr/>
              <a:t>29</a:t>
            </a:fld>
            <a:endParaRPr lang="en-US">
              <a:latin typeface="Arial" charset="0"/>
            </a:endParaRPr>
          </a:p>
        </p:txBody>
      </p:sp>
      <p:sp>
        <p:nvSpPr>
          <p:cNvPr id="75779" name="Rectangle 2"/>
          <p:cNvSpPr>
            <a:spLocks noGrp="1" noRot="1" noChangeAspect="1" noChangeArrowheads="1" noTextEdit="1"/>
          </p:cNvSpPr>
          <p:nvPr>
            <p:ph type="sldImg"/>
          </p:nvPr>
        </p:nvSpPr>
        <p:spPr>
          <a:ln w="12700" cap="flat"/>
        </p:spPr>
      </p:sp>
      <p:sp>
        <p:nvSpPr>
          <p:cNvPr id="75780" name="Rectangle 3"/>
          <p:cNvSpPr>
            <a:spLocks noGrp="1" noChangeArrowheads="1"/>
          </p:cNvSpPr>
          <p:nvPr>
            <p:ph type="body" idx="1"/>
          </p:nvPr>
        </p:nvSpPr>
        <p:spPr>
          <a:noFill/>
          <a:ln/>
        </p:spPr>
        <p:txBody>
          <a:bodyPr/>
          <a:lstStyle/>
          <a:p>
            <a:endParaRPr lang="en-AU">
              <a:latin typeface="Arial" charset="0"/>
            </a:endParaRPr>
          </a:p>
        </p:txBody>
      </p:sp>
    </p:spTree>
    <p:extLst>
      <p:ext uri="{BB962C8B-B14F-4D97-AF65-F5344CB8AC3E}">
        <p14:creationId xmlns:p14="http://schemas.microsoft.com/office/powerpoint/2010/main" val="4273321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7ECEC42-BCCC-4720-BC8E-CB74D3BA03EB}" type="slidenum">
              <a:rPr lang="en-US" smtClean="0">
                <a:latin typeface="Arial" charset="0"/>
              </a:rPr>
              <a:pPr/>
              <a:t>30</a:t>
            </a:fld>
            <a:endParaRPr lang="en-US">
              <a:latin typeface="Arial" charset="0"/>
            </a:endParaRPr>
          </a:p>
        </p:txBody>
      </p:sp>
      <p:sp>
        <p:nvSpPr>
          <p:cNvPr id="76803" name="Rectangle 2"/>
          <p:cNvSpPr>
            <a:spLocks noGrp="1" noRot="1" noChangeAspect="1" noChangeArrowheads="1" noTextEdit="1"/>
          </p:cNvSpPr>
          <p:nvPr>
            <p:ph type="sldImg"/>
          </p:nvPr>
        </p:nvSpPr>
        <p:spPr>
          <a:ln w="12700" cap="flat"/>
        </p:spPr>
      </p:sp>
      <p:sp>
        <p:nvSpPr>
          <p:cNvPr id="76804" name="Rectangle 3"/>
          <p:cNvSpPr>
            <a:spLocks noGrp="1" noChangeArrowheads="1"/>
          </p:cNvSpPr>
          <p:nvPr>
            <p:ph type="body" idx="1"/>
          </p:nvPr>
        </p:nvSpPr>
        <p:spPr>
          <a:noFill/>
          <a:ln/>
        </p:spPr>
        <p:txBody>
          <a:bodyPr/>
          <a:lstStyle/>
          <a:p>
            <a:endParaRPr lang="en-AU">
              <a:latin typeface="Arial" charset="0"/>
            </a:endParaRPr>
          </a:p>
        </p:txBody>
      </p:sp>
    </p:spTree>
    <p:extLst>
      <p:ext uri="{BB962C8B-B14F-4D97-AF65-F5344CB8AC3E}">
        <p14:creationId xmlns:p14="http://schemas.microsoft.com/office/powerpoint/2010/main" val="60802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998E0B6-20E8-4B98-85A0-1A6CBBE0379C}" type="slidenum">
              <a:rPr lang="en-US" smtClean="0">
                <a:latin typeface="Arial" charset="0"/>
              </a:rPr>
              <a:pPr/>
              <a:t>31</a:t>
            </a:fld>
            <a:endParaRPr lang="en-US">
              <a:latin typeface="Arial" charset="0"/>
            </a:endParaRPr>
          </a:p>
        </p:txBody>
      </p:sp>
      <p:sp>
        <p:nvSpPr>
          <p:cNvPr id="77827" name="Rectangle 2"/>
          <p:cNvSpPr>
            <a:spLocks noGrp="1" noRot="1" noChangeAspect="1" noChangeArrowheads="1" noTextEdit="1"/>
          </p:cNvSpPr>
          <p:nvPr>
            <p:ph type="sldImg"/>
          </p:nvPr>
        </p:nvSpPr>
        <p:spPr>
          <a:ln w="12700" cap="flat"/>
        </p:spPr>
      </p:sp>
      <p:sp>
        <p:nvSpPr>
          <p:cNvPr id="77828" name="Rectangle 3"/>
          <p:cNvSpPr>
            <a:spLocks noGrp="1" noChangeArrowheads="1"/>
          </p:cNvSpPr>
          <p:nvPr>
            <p:ph type="body" idx="1"/>
          </p:nvPr>
        </p:nvSpPr>
        <p:spPr>
          <a:noFill/>
          <a:ln/>
        </p:spPr>
        <p:txBody>
          <a:bodyPr/>
          <a:lstStyle/>
          <a:p>
            <a:endParaRPr lang="en-AU">
              <a:latin typeface="Arial" charset="0"/>
            </a:endParaRPr>
          </a:p>
        </p:txBody>
      </p:sp>
    </p:spTree>
    <p:extLst>
      <p:ext uri="{BB962C8B-B14F-4D97-AF65-F5344CB8AC3E}">
        <p14:creationId xmlns:p14="http://schemas.microsoft.com/office/powerpoint/2010/main" val="211415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BED056F-ED23-4B7E-B7F2-1222795B5AD7}" type="slidenum">
              <a:rPr lang="en-US" smtClean="0">
                <a:latin typeface="Arial" charset="0"/>
              </a:rPr>
              <a:pPr/>
              <a:t>32</a:t>
            </a:fld>
            <a:endParaRPr lang="en-US">
              <a:latin typeface="Arial" charset="0"/>
            </a:endParaRPr>
          </a:p>
        </p:txBody>
      </p:sp>
      <p:sp>
        <p:nvSpPr>
          <p:cNvPr id="78851" name="Rectangle 2"/>
          <p:cNvSpPr>
            <a:spLocks noGrp="1" noRot="1" noChangeAspect="1" noChangeArrowheads="1" noTextEdit="1"/>
          </p:cNvSpPr>
          <p:nvPr>
            <p:ph type="sldImg"/>
          </p:nvPr>
        </p:nvSpPr>
        <p:spPr>
          <a:ln w="12700" cap="flat"/>
        </p:spPr>
      </p:sp>
      <p:sp>
        <p:nvSpPr>
          <p:cNvPr id="78852" name="Rectangle 3"/>
          <p:cNvSpPr>
            <a:spLocks noGrp="1" noChangeArrowheads="1"/>
          </p:cNvSpPr>
          <p:nvPr>
            <p:ph type="body" idx="1"/>
          </p:nvPr>
        </p:nvSpPr>
        <p:spPr>
          <a:noFill/>
          <a:ln/>
        </p:spPr>
        <p:txBody>
          <a:bodyPr/>
          <a:lstStyle/>
          <a:p>
            <a:endParaRPr lang="en-AU">
              <a:latin typeface="Arial" charset="0"/>
            </a:endParaRPr>
          </a:p>
        </p:txBody>
      </p:sp>
    </p:spTree>
    <p:extLst>
      <p:ext uri="{BB962C8B-B14F-4D97-AF65-F5344CB8AC3E}">
        <p14:creationId xmlns:p14="http://schemas.microsoft.com/office/powerpoint/2010/main" val="274162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87C73CFE-FC1A-4E8A-B3C8-0828C772C7B2}" type="slidenum">
              <a:rPr lang="en-US" smtClean="0">
                <a:latin typeface="Arial" charset="0"/>
              </a:rPr>
              <a:pPr/>
              <a:t>33</a:t>
            </a:fld>
            <a:endParaRPr lang="en-US">
              <a:latin typeface="Arial" charset="0"/>
            </a:endParaRPr>
          </a:p>
        </p:txBody>
      </p:sp>
      <p:sp>
        <p:nvSpPr>
          <p:cNvPr id="79875" name="Rectangle 2"/>
          <p:cNvSpPr>
            <a:spLocks noGrp="1" noRot="1" noChangeAspect="1" noChangeArrowheads="1" noTextEdit="1"/>
          </p:cNvSpPr>
          <p:nvPr>
            <p:ph type="sldImg"/>
          </p:nvPr>
        </p:nvSpPr>
        <p:spPr>
          <a:ln w="12700" cap="flat"/>
        </p:spPr>
      </p:sp>
      <p:sp>
        <p:nvSpPr>
          <p:cNvPr id="79876" name="Rectangle 3"/>
          <p:cNvSpPr>
            <a:spLocks noGrp="1" noChangeArrowheads="1"/>
          </p:cNvSpPr>
          <p:nvPr>
            <p:ph type="body" idx="1"/>
          </p:nvPr>
        </p:nvSpPr>
        <p:spPr>
          <a:noFill/>
          <a:ln/>
        </p:spPr>
        <p:txBody>
          <a:bodyPr/>
          <a:lstStyle/>
          <a:p>
            <a:endParaRPr lang="en-AU">
              <a:latin typeface="Arial" charset="0"/>
            </a:endParaRPr>
          </a:p>
        </p:txBody>
      </p:sp>
    </p:spTree>
    <p:extLst>
      <p:ext uri="{BB962C8B-B14F-4D97-AF65-F5344CB8AC3E}">
        <p14:creationId xmlns:p14="http://schemas.microsoft.com/office/powerpoint/2010/main" val="243017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80DA7A8-ABA5-4381-9067-2F1FDAA369C9}" type="slidenum">
              <a:rPr lang="en-US" smtClean="0">
                <a:latin typeface="Arial" charset="0"/>
              </a:rPr>
              <a:pPr/>
              <a:t>34</a:t>
            </a:fld>
            <a:endParaRPr lang="en-US">
              <a:latin typeface="Arial" charset="0"/>
            </a:endParaRPr>
          </a:p>
        </p:txBody>
      </p:sp>
      <p:sp>
        <p:nvSpPr>
          <p:cNvPr id="80899" name="Rectangle 2"/>
          <p:cNvSpPr>
            <a:spLocks noGrp="1" noRot="1" noChangeAspect="1" noChangeArrowheads="1" noTextEdit="1"/>
          </p:cNvSpPr>
          <p:nvPr>
            <p:ph type="sldImg"/>
          </p:nvPr>
        </p:nvSpPr>
        <p:spPr>
          <a:ln w="12700" cap="flat"/>
        </p:spPr>
      </p:sp>
      <p:sp>
        <p:nvSpPr>
          <p:cNvPr id="80900" name="Rectangle 3"/>
          <p:cNvSpPr>
            <a:spLocks noGrp="1" noChangeArrowheads="1"/>
          </p:cNvSpPr>
          <p:nvPr>
            <p:ph type="body" idx="1"/>
          </p:nvPr>
        </p:nvSpPr>
        <p:spPr>
          <a:noFill/>
          <a:ln/>
        </p:spPr>
        <p:txBody>
          <a:bodyPr/>
          <a:lstStyle/>
          <a:p>
            <a:endParaRPr lang="en-AU">
              <a:latin typeface="Arial" charset="0"/>
            </a:endParaRPr>
          </a:p>
        </p:txBody>
      </p:sp>
    </p:spTree>
    <p:extLst>
      <p:ext uri="{BB962C8B-B14F-4D97-AF65-F5344CB8AC3E}">
        <p14:creationId xmlns:p14="http://schemas.microsoft.com/office/powerpoint/2010/main" val="1571899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3B16F4-B421-43D6-A3FC-6E2025D06B6D}"/>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8A7BF97A-EF82-4E2D-A515-0C03311AB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6">
            <a:extLst>
              <a:ext uri="{FF2B5EF4-FFF2-40B4-BE49-F238E27FC236}">
                <a16:creationId xmlns="" xmlns:a16="http://schemas.microsoft.com/office/drawing/2014/main" id="{9A7D1518-E75F-4982-B6F2-AEEAA373E6E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5726" y="160853"/>
            <a:ext cx="3936274" cy="1055188"/>
          </a:xfrm>
          <a:prstGeom prst="rect">
            <a:avLst/>
          </a:prstGeom>
        </p:spPr>
      </p:pic>
    </p:spTree>
    <p:extLst>
      <p:ext uri="{BB962C8B-B14F-4D97-AF65-F5344CB8AC3E}">
        <p14:creationId xmlns:p14="http://schemas.microsoft.com/office/powerpoint/2010/main" val="371465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0BC07E-2DBF-416A-A58A-31DE8A96A165}"/>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 xmlns:a16="http://schemas.microsoft.com/office/drawing/2014/main" id="{039ABD5D-A813-4C90-846C-D306FFEC7EE9}"/>
              </a:ext>
            </a:extLst>
          </p:cNvPr>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300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B1CC619-48E4-4D89-9DF5-02F168EF8FF4}"/>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4E8EDD27-0702-48E3-8B98-B6CE57043928}"/>
              </a:ext>
            </a:extLst>
          </p:cNvPr>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619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D001AA-BF24-448F-B466-CCFA5CA1C7D7}"/>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65C187F6-0DC3-4CE8-818C-31D5D1C982F4}"/>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509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5E8E05-88EE-4B57-BCF2-592111C1AD97}"/>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 xmlns:a16="http://schemas.microsoft.com/office/drawing/2014/main" id="{8F68B608-0E31-4336-846D-AC067C489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3196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1B757-5347-4D43-B0D0-49D019D4072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70623C93-B57D-4AF3-A70E-500BB16D3EE7}"/>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751EDCD3-8AC8-4A09-B3C8-EDC2835A934E}"/>
              </a:ext>
            </a:extLst>
          </p:cNvPr>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7035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0A6F5F-4E19-47F8-8D36-9E4EBF92DD1B}"/>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E0725E49-AF8F-41E1-B437-5A20E4BA1B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 xmlns:a16="http://schemas.microsoft.com/office/drawing/2014/main" id="{32B6B2C8-0758-401F-A581-4CF13E26F599}"/>
              </a:ext>
            </a:extLst>
          </p:cNvPr>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06257AB1-B023-4C93-AF1F-F9E894CBD6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 xmlns:a16="http://schemas.microsoft.com/office/drawing/2014/main" id="{D496EF33-C4F8-4694-9045-092FA56F0ACE}"/>
              </a:ext>
            </a:extLst>
          </p:cNvPr>
          <p:cNvSpPr>
            <a:spLocks noGrp="1"/>
          </p:cNvSpPr>
          <p:nvPr>
            <p:ph sz="quarter" idx="4"/>
          </p:nvPr>
        </p:nvSpPr>
        <p:spPr>
          <a:xfrm>
            <a:off x="6172200" y="2505075"/>
            <a:ext cx="5183188"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726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6673B9-E019-4382-87A3-18D44C3AB97C}"/>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88985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22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93CD3E-16C4-4AE8-A66F-60B3EAD7B620}"/>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 xmlns:a16="http://schemas.microsoft.com/office/drawing/2014/main" id="{ED96721D-52BF-4982-AF7A-8BF2637E3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D9F53500-03A0-46B4-AFC5-AC7DE806A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58987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6BB33B-714F-4CC7-87A8-895569C81F94}"/>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 xmlns:a16="http://schemas.microsoft.com/office/drawing/2014/main" id="{8372B740-93F9-4F5E-9812-2C695242BB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 xmlns:a16="http://schemas.microsoft.com/office/drawing/2014/main" id="{67E8EE5F-3398-4F8A-A663-ADE557BF4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329948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1C7BCFD-08A2-480B-B776-16A34C94E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9C2A82B1-1498-41DE-B229-FB3B9A960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 xmlns:a16="http://schemas.microsoft.com/office/drawing/2014/main" id="{EB0E46FB-0F0D-438A-84B0-9343BDA7096E}"/>
              </a:ext>
            </a:extLst>
          </p:cNvPr>
          <p:cNvSpPr txBox="1"/>
          <p:nvPr userDrawn="1"/>
        </p:nvSpPr>
        <p:spPr>
          <a:xfrm>
            <a:off x="838200" y="6211696"/>
            <a:ext cx="3392019" cy="307777"/>
          </a:xfrm>
          <a:prstGeom prst="rect">
            <a:avLst/>
          </a:prstGeom>
          <a:noFill/>
        </p:spPr>
        <p:txBody>
          <a:bodyPr wrap="none" rtlCol="0">
            <a:spAutoFit/>
          </a:bodyPr>
          <a:lstStyle/>
          <a:p>
            <a:r>
              <a:rPr lang="en-US" sz="1400" dirty="0">
                <a:solidFill>
                  <a:schemeClr val="bg1">
                    <a:lumMod val="50000"/>
                  </a:schemeClr>
                </a:solidFill>
                <a:latin typeface="Arial" panose="020B0604020202020204" pitchFamily="34" charset="0"/>
                <a:cs typeface="Arial" panose="020B0604020202020204" pitchFamily="34" charset="0"/>
              </a:rPr>
              <a:t>BS (CS) – Data Structures &amp;  Algorithms</a:t>
            </a:r>
          </a:p>
        </p:txBody>
      </p:sp>
      <p:sp>
        <p:nvSpPr>
          <p:cNvPr id="8" name="TextBox 7">
            <a:extLst>
              <a:ext uri="{FF2B5EF4-FFF2-40B4-BE49-F238E27FC236}">
                <a16:creationId xmlns="" xmlns:a16="http://schemas.microsoft.com/office/drawing/2014/main" id="{1AE5A92B-EC9D-4899-8F77-6A085F64AECB}"/>
              </a:ext>
            </a:extLst>
          </p:cNvPr>
          <p:cNvSpPr txBox="1"/>
          <p:nvPr userDrawn="1"/>
        </p:nvSpPr>
        <p:spPr>
          <a:xfrm>
            <a:off x="7997560" y="6211696"/>
            <a:ext cx="3356240" cy="523220"/>
          </a:xfrm>
          <a:prstGeom prst="rect">
            <a:avLst/>
          </a:prstGeom>
          <a:noFill/>
        </p:spPr>
        <p:txBody>
          <a:bodyPr wrap="none" rtlCol="0">
            <a:spAutoFit/>
          </a:bodyPr>
          <a:lstStyle/>
          <a:p>
            <a:r>
              <a:rPr lang="en-US" sz="1400" dirty="0">
                <a:solidFill>
                  <a:schemeClr val="bg1">
                    <a:lumMod val="50000"/>
                  </a:schemeClr>
                </a:solidFill>
                <a:latin typeface="Arial" panose="020B0604020202020204" pitchFamily="34" charset="0"/>
                <a:cs typeface="Arial" panose="020B0604020202020204" pitchFamily="34" charset="0"/>
              </a:rPr>
              <a:t>Instructor: Dr. Muhammad Asfand-e-</a:t>
            </a:r>
            <a:r>
              <a:rPr lang="en-US" sz="1400" dirty="0" err="1">
                <a:solidFill>
                  <a:schemeClr val="bg1">
                    <a:lumMod val="50000"/>
                  </a:schemeClr>
                </a:solidFill>
                <a:latin typeface="Arial" panose="020B0604020202020204" pitchFamily="34" charset="0"/>
                <a:cs typeface="Arial" panose="020B0604020202020204" pitchFamily="34" charset="0"/>
              </a:rPr>
              <a:t>yar</a:t>
            </a:r>
            <a:r>
              <a:rPr lang="en-US" sz="1400" dirty="0">
                <a:solidFill>
                  <a:schemeClr val="bg1">
                    <a:lumMod val="50000"/>
                  </a:schemeClr>
                </a:solidFill>
                <a:latin typeface="Arial" panose="020B0604020202020204" pitchFamily="34" charset="0"/>
                <a:cs typeface="Arial" panose="020B0604020202020204" pitchFamily="34" charset="0"/>
              </a:rPr>
              <a:t>,</a:t>
            </a:r>
          </a:p>
          <a:p>
            <a:pPr algn="r"/>
            <a:r>
              <a:rPr lang="en-US" sz="1400" dirty="0" err="1">
                <a:solidFill>
                  <a:schemeClr val="bg1">
                    <a:lumMod val="50000"/>
                  </a:schemeClr>
                </a:solidFill>
                <a:latin typeface="Arial" panose="020B0604020202020204" pitchFamily="34" charset="0"/>
                <a:cs typeface="Arial" panose="020B0604020202020204" pitchFamily="34" charset="0"/>
              </a:rPr>
              <a:t>Bahria</a:t>
            </a:r>
            <a:r>
              <a:rPr lang="en-US" sz="1400" dirty="0">
                <a:solidFill>
                  <a:schemeClr val="bg1">
                    <a:lumMod val="50000"/>
                  </a:schemeClr>
                </a:solidFill>
                <a:latin typeface="Arial" panose="020B0604020202020204" pitchFamily="34" charset="0"/>
                <a:cs typeface="Arial" panose="020B0604020202020204" pitchFamily="34" charset="0"/>
              </a:rPr>
              <a:t> University, Islamabad</a:t>
            </a:r>
          </a:p>
        </p:txBody>
      </p:sp>
      <p:pic>
        <p:nvPicPr>
          <p:cNvPr id="10" name="Picture 9">
            <a:extLst>
              <a:ext uri="{FF2B5EF4-FFF2-40B4-BE49-F238E27FC236}">
                <a16:creationId xmlns="" xmlns:a16="http://schemas.microsoft.com/office/drawing/2014/main" id="{19E46D92-5376-46BB-87D8-ED2F4D0E4B8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46609" y="184055"/>
            <a:ext cx="901700" cy="1016000"/>
          </a:xfrm>
          <a:prstGeom prst="rect">
            <a:avLst/>
          </a:prstGeom>
        </p:spPr>
      </p:pic>
    </p:spTree>
    <p:extLst>
      <p:ext uri="{BB962C8B-B14F-4D97-AF65-F5344CB8AC3E}">
        <p14:creationId xmlns:p14="http://schemas.microsoft.com/office/powerpoint/2010/main" val="4136167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685F10-8473-49C0-BE27-9F1B2F664E7D}"/>
              </a:ext>
            </a:extLst>
          </p:cNvPr>
          <p:cNvSpPr>
            <a:spLocks noGrp="1"/>
          </p:cNvSpPr>
          <p:nvPr>
            <p:ph type="ctrTitle"/>
          </p:nvPr>
        </p:nvSpPr>
        <p:spPr/>
        <p:txBody>
          <a:bodyPr/>
          <a:lstStyle/>
          <a:p>
            <a:r>
              <a:rPr lang="en-US" dirty="0"/>
              <a:t>Data Structure &amp; Algorithms – CSC 221</a:t>
            </a:r>
          </a:p>
        </p:txBody>
      </p:sp>
      <p:sp>
        <p:nvSpPr>
          <p:cNvPr id="3" name="Subtitle 2">
            <a:extLst>
              <a:ext uri="{FF2B5EF4-FFF2-40B4-BE49-F238E27FC236}">
                <a16:creationId xmlns="" xmlns:a16="http://schemas.microsoft.com/office/drawing/2014/main" id="{566574A2-A18F-4B6E-A507-D7A7C988272C}"/>
              </a:ext>
            </a:extLst>
          </p:cNvPr>
          <p:cNvSpPr>
            <a:spLocks noGrp="1"/>
          </p:cNvSpPr>
          <p:nvPr>
            <p:ph type="subTitle" idx="1"/>
          </p:nvPr>
        </p:nvSpPr>
        <p:spPr/>
        <p:txBody>
          <a:bodyPr>
            <a:normAutofit/>
          </a:bodyPr>
          <a:lstStyle/>
          <a:p>
            <a:endParaRPr lang="en-US" dirty="0"/>
          </a:p>
          <a:p>
            <a:r>
              <a:rPr lang="en-US" dirty="0"/>
              <a:t>Lecture 2</a:t>
            </a:r>
          </a:p>
          <a:p>
            <a:r>
              <a:rPr lang="en-US" dirty="0"/>
              <a:t>Instructor: Dr. </a:t>
            </a:r>
            <a:r>
              <a:rPr lang="en-US" dirty="0" err="1" smtClean="0"/>
              <a:t>Erum</a:t>
            </a:r>
            <a:r>
              <a:rPr lang="en-US" dirty="0" smtClean="0"/>
              <a:t> Ashraf</a:t>
            </a:r>
            <a:endParaRPr lang="en-US" dirty="0"/>
          </a:p>
        </p:txBody>
      </p:sp>
    </p:spTree>
    <p:extLst>
      <p:ext uri="{BB962C8B-B14F-4D97-AF65-F5344CB8AC3E}">
        <p14:creationId xmlns:p14="http://schemas.microsoft.com/office/powerpoint/2010/main" val="257740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0C231EA-9CBE-4410-8B09-EBAF4AAAB139}"/>
              </a:ext>
            </a:extLst>
          </p:cNvPr>
          <p:cNvSpPr>
            <a:spLocks noGrp="1"/>
          </p:cNvSpPr>
          <p:nvPr>
            <p:ph type="title"/>
          </p:nvPr>
        </p:nvSpPr>
        <p:spPr/>
        <p:txBody>
          <a:bodyPr/>
          <a:lstStyle/>
          <a:p>
            <a:r>
              <a:rPr lang="en-US" dirty="0"/>
              <a:t>Implementing the Stack</a:t>
            </a:r>
          </a:p>
        </p:txBody>
      </p:sp>
      <p:sp>
        <p:nvSpPr>
          <p:cNvPr id="5" name="Text Placeholder 4">
            <a:extLst>
              <a:ext uri="{FF2B5EF4-FFF2-40B4-BE49-F238E27FC236}">
                <a16:creationId xmlns="" xmlns:a16="http://schemas.microsoft.com/office/drawing/2014/main" id="{D1AEBB01-9782-49F7-A6F2-FF1A944934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470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0B0F73D-4F5D-4E03-B348-B5CD683F3309}"/>
              </a:ext>
            </a:extLst>
          </p:cNvPr>
          <p:cNvSpPr>
            <a:spLocks noGrp="1"/>
          </p:cNvSpPr>
          <p:nvPr>
            <p:ph type="title"/>
          </p:nvPr>
        </p:nvSpPr>
        <p:spPr/>
        <p:txBody>
          <a:bodyPr/>
          <a:lstStyle/>
          <a:p>
            <a:r>
              <a:rPr lang="en-US" dirty="0"/>
              <a:t>Stack implementation</a:t>
            </a:r>
          </a:p>
        </p:txBody>
      </p:sp>
      <p:sp>
        <p:nvSpPr>
          <p:cNvPr id="5" name="Content Placeholder 4">
            <a:extLst>
              <a:ext uri="{FF2B5EF4-FFF2-40B4-BE49-F238E27FC236}">
                <a16:creationId xmlns="" xmlns:a16="http://schemas.microsoft.com/office/drawing/2014/main" id="{684E7059-C083-4F5D-9D60-F6AA8BBE0B60}"/>
              </a:ext>
            </a:extLst>
          </p:cNvPr>
          <p:cNvSpPr>
            <a:spLocks noGrp="1"/>
          </p:cNvSpPr>
          <p:nvPr>
            <p:ph idx="1"/>
          </p:nvPr>
        </p:nvSpPr>
        <p:spPr/>
        <p:txBody>
          <a:bodyPr>
            <a:normAutofit fontScale="92500" lnSpcReduction="20000"/>
          </a:bodyPr>
          <a:lstStyle/>
          <a:p>
            <a:pPr marL="0" indent="0">
              <a:buNone/>
            </a:pPr>
            <a:r>
              <a:rPr lang="en-US" altLang="ko-KR" dirty="0">
                <a:ea typeface="굴림" pitchFamily="50" charset="-127"/>
              </a:rPr>
              <a:t>Implementation can be done in two ways</a:t>
            </a:r>
          </a:p>
          <a:p>
            <a:pPr marL="914400" lvl="1" indent="-457200">
              <a:buFont typeface="+mj-lt"/>
              <a:buAutoNum type="arabicPeriod"/>
            </a:pPr>
            <a:r>
              <a:rPr lang="en-US" altLang="ko-KR" sz="2000" dirty="0">
                <a:ea typeface="굴림" pitchFamily="50" charset="-127"/>
              </a:rPr>
              <a:t>Static implementation</a:t>
            </a:r>
          </a:p>
          <a:p>
            <a:pPr marL="914400" lvl="1" indent="-457200">
              <a:buFont typeface="+mj-lt"/>
              <a:buAutoNum type="arabicPeriod"/>
            </a:pPr>
            <a:r>
              <a:rPr lang="en-US" altLang="ko-KR" sz="2000" dirty="0">
                <a:ea typeface="굴림" pitchFamily="50" charset="-127"/>
              </a:rPr>
              <a:t>Dynamic Implementation</a:t>
            </a:r>
          </a:p>
          <a:p>
            <a:pPr marL="0" indent="0">
              <a:buNone/>
            </a:pPr>
            <a:endParaRPr lang="en-US" altLang="ko-KR" dirty="0">
              <a:solidFill>
                <a:srgbClr val="C00000"/>
              </a:solidFill>
              <a:ea typeface="굴림" pitchFamily="50" charset="-127"/>
            </a:endParaRPr>
          </a:p>
          <a:p>
            <a:pPr marL="0" indent="0">
              <a:buNone/>
            </a:pPr>
            <a:endParaRPr lang="en-US" altLang="ko-KR" dirty="0">
              <a:solidFill>
                <a:srgbClr val="C00000"/>
              </a:solidFill>
              <a:ea typeface="굴림" pitchFamily="50" charset="-127"/>
            </a:endParaRPr>
          </a:p>
          <a:p>
            <a:pPr marL="0" indent="0">
              <a:buNone/>
            </a:pPr>
            <a:r>
              <a:rPr lang="en-US" altLang="ko-KR" b="1" u="sng" dirty="0">
                <a:ea typeface="굴림" pitchFamily="50" charset="-127"/>
              </a:rPr>
              <a:t>Static Implementation</a:t>
            </a:r>
          </a:p>
          <a:p>
            <a:pPr lvl="1"/>
            <a:r>
              <a:rPr lang="en-US" altLang="ko-KR" sz="2000" dirty="0">
                <a:ea typeface="굴림" pitchFamily="50" charset="-127"/>
              </a:rPr>
              <a:t>Stacks have  </a:t>
            </a:r>
            <a:r>
              <a:rPr lang="en-US" altLang="ko-KR" sz="2000" b="1" dirty="0">
                <a:ea typeface="굴림" pitchFamily="50" charset="-127"/>
              </a:rPr>
              <a:t>fixed size</a:t>
            </a:r>
            <a:r>
              <a:rPr lang="en-US" altLang="ko-KR" sz="2000" dirty="0">
                <a:ea typeface="굴림" pitchFamily="50" charset="-127"/>
              </a:rPr>
              <a:t>, and are implemented as </a:t>
            </a:r>
            <a:r>
              <a:rPr lang="en-US" altLang="ko-KR" sz="2000" b="1" dirty="0">
                <a:ea typeface="굴림" pitchFamily="50" charset="-127"/>
              </a:rPr>
              <a:t>arrays</a:t>
            </a:r>
          </a:p>
          <a:p>
            <a:pPr lvl="1"/>
            <a:r>
              <a:rPr lang="en-US" altLang="ko-KR" sz="2000" dirty="0">
                <a:ea typeface="굴림" pitchFamily="50" charset="-127"/>
              </a:rPr>
              <a:t>It is also inefficient for the utilization of memory </a:t>
            </a:r>
          </a:p>
          <a:p>
            <a:pPr marL="0" indent="0">
              <a:buNone/>
            </a:pPr>
            <a:endParaRPr lang="en-US" altLang="ko-KR" sz="1100" dirty="0">
              <a:solidFill>
                <a:srgbClr val="C00000"/>
              </a:solidFill>
              <a:ea typeface="굴림" pitchFamily="50" charset="-127"/>
            </a:endParaRPr>
          </a:p>
          <a:p>
            <a:pPr marL="0" indent="0">
              <a:buNone/>
            </a:pPr>
            <a:r>
              <a:rPr lang="en-US" altLang="ko-KR" b="1" u="sng" dirty="0">
                <a:ea typeface="굴림" pitchFamily="50" charset="-127"/>
              </a:rPr>
              <a:t>Dynamic Implementation</a:t>
            </a:r>
          </a:p>
          <a:p>
            <a:pPr lvl="1"/>
            <a:r>
              <a:rPr lang="en-US" altLang="ko-KR" sz="2000" dirty="0">
                <a:ea typeface="굴림" pitchFamily="50" charset="-127"/>
              </a:rPr>
              <a:t>Stack </a:t>
            </a:r>
            <a:r>
              <a:rPr lang="en-US" altLang="ko-KR" sz="2000" b="1" dirty="0">
                <a:ea typeface="굴림" pitchFamily="50" charset="-127"/>
              </a:rPr>
              <a:t>grows in size</a:t>
            </a:r>
            <a:r>
              <a:rPr lang="en-US" altLang="ko-KR" sz="2000" dirty="0">
                <a:ea typeface="굴림" pitchFamily="50" charset="-127"/>
              </a:rPr>
              <a:t> as needed, and is implemented as </a:t>
            </a:r>
            <a:r>
              <a:rPr lang="en-US" altLang="ko-KR" sz="2000" b="1" dirty="0">
                <a:ea typeface="굴림" pitchFamily="50" charset="-127"/>
              </a:rPr>
              <a:t>linked lists</a:t>
            </a:r>
          </a:p>
          <a:p>
            <a:pPr lvl="1"/>
            <a:r>
              <a:rPr lang="en-US" altLang="ko-KR" sz="2000" dirty="0">
                <a:ea typeface="굴림" pitchFamily="50" charset="-127"/>
              </a:rPr>
              <a:t>Dynamic Implementation is done through pointers</a:t>
            </a:r>
          </a:p>
          <a:p>
            <a:pPr lvl="1"/>
            <a:r>
              <a:rPr lang="en-US" altLang="ko-KR" sz="2000" dirty="0">
                <a:ea typeface="굴림" pitchFamily="50" charset="-127"/>
              </a:rPr>
              <a:t>The memory is efficiently utilized with Dynamic Implementations</a:t>
            </a:r>
            <a:endParaRPr lang="ur-PK" altLang="ko-KR" sz="2000" dirty="0"/>
          </a:p>
        </p:txBody>
      </p:sp>
    </p:spTree>
    <p:extLst>
      <p:ext uri="{BB962C8B-B14F-4D97-AF65-F5344CB8AC3E}">
        <p14:creationId xmlns:p14="http://schemas.microsoft.com/office/powerpoint/2010/main" val="615559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52AC35-B933-4E7B-ABD3-F7FE7569FB2E}"/>
              </a:ext>
            </a:extLst>
          </p:cNvPr>
          <p:cNvSpPr>
            <a:spLocks noGrp="1"/>
          </p:cNvSpPr>
          <p:nvPr>
            <p:ph type="title"/>
          </p:nvPr>
        </p:nvSpPr>
        <p:spPr/>
        <p:txBody>
          <a:bodyPr/>
          <a:lstStyle/>
          <a:p>
            <a:r>
              <a:rPr lang="en-US" altLang="en-US" dirty="0"/>
              <a:t>Stack's Data Members</a:t>
            </a:r>
            <a:endParaRPr lang="en-US" dirty="0"/>
          </a:p>
        </p:txBody>
      </p:sp>
      <p:sp>
        <p:nvSpPr>
          <p:cNvPr id="3" name="Content Placeholder 2">
            <a:extLst>
              <a:ext uri="{FF2B5EF4-FFF2-40B4-BE49-F238E27FC236}">
                <a16:creationId xmlns="" xmlns:a16="http://schemas.microsoft.com/office/drawing/2014/main" id="{E8C52607-08B9-4D06-838E-05E32C1138E1}"/>
              </a:ext>
            </a:extLst>
          </p:cNvPr>
          <p:cNvSpPr>
            <a:spLocks noGrp="1"/>
          </p:cNvSpPr>
          <p:nvPr>
            <p:ph idx="1"/>
          </p:nvPr>
        </p:nvSpPr>
        <p:spPr>
          <a:xfrm>
            <a:off x="838200" y="1865381"/>
            <a:ext cx="10515600" cy="4351338"/>
          </a:xfrm>
        </p:spPr>
        <p:txBody>
          <a:bodyPr>
            <a:normAutofit/>
          </a:bodyPr>
          <a:lstStyle/>
          <a:p>
            <a:pPr marL="0" indent="0">
              <a:spcBef>
                <a:spcPct val="50000"/>
              </a:spcBef>
              <a:buNone/>
            </a:pPr>
            <a:r>
              <a:rPr lang="en-US" i="1" dirty="0"/>
              <a:t>Provide:</a:t>
            </a:r>
          </a:p>
          <a:p>
            <a:pPr marL="0" indent="0">
              <a:buNone/>
            </a:pPr>
            <a:r>
              <a:rPr lang="en-US" b="1" dirty="0"/>
              <a:t>An </a:t>
            </a:r>
            <a:r>
              <a:rPr lang="en-US" b="1" dirty="0">
                <a:solidFill>
                  <a:srgbClr val="FF0000"/>
                </a:solidFill>
              </a:rPr>
              <a:t>array</a:t>
            </a:r>
            <a:r>
              <a:rPr lang="en-US" dirty="0"/>
              <a:t> data member to hold the </a:t>
            </a:r>
            <a:r>
              <a:rPr lang="en-US" b="1" dirty="0">
                <a:solidFill>
                  <a:srgbClr val="FF0000"/>
                </a:solidFill>
              </a:rPr>
              <a:t>stack elements</a:t>
            </a:r>
            <a:r>
              <a:rPr lang="en-US" dirty="0"/>
              <a:t>.</a:t>
            </a:r>
          </a:p>
          <a:p>
            <a:pPr marL="0" indent="0">
              <a:buNone/>
            </a:pPr>
            <a:r>
              <a:rPr lang="en-US" b="1" dirty="0"/>
              <a:t>An </a:t>
            </a:r>
            <a:r>
              <a:rPr lang="en-US" b="1" dirty="0">
                <a:solidFill>
                  <a:srgbClr val="FF0000"/>
                </a:solidFill>
              </a:rPr>
              <a:t>integer</a:t>
            </a:r>
            <a:r>
              <a:rPr lang="en-US" dirty="0"/>
              <a:t> data member to indicate the </a:t>
            </a:r>
            <a:r>
              <a:rPr lang="en-US" b="1" dirty="0">
                <a:solidFill>
                  <a:srgbClr val="FF0000"/>
                </a:solidFill>
              </a:rPr>
              <a:t>top of the stack</a:t>
            </a:r>
            <a:r>
              <a:rPr lang="en-US" dirty="0"/>
              <a:t>.</a:t>
            </a:r>
          </a:p>
          <a:p>
            <a:pPr marL="0" indent="0">
              <a:buNone/>
            </a:pPr>
            <a:endParaRPr lang="en-US" sz="1050" dirty="0"/>
          </a:p>
          <a:p>
            <a:pPr marL="0" indent="0">
              <a:buNone/>
            </a:pPr>
            <a:r>
              <a:rPr lang="en-US" dirty="0"/>
              <a:t>We need an array declaration of the form</a:t>
            </a:r>
            <a:br>
              <a:rPr lang="en-US" dirty="0"/>
            </a:br>
            <a:r>
              <a:rPr lang="en-US" b="1" i="1" dirty="0">
                <a:latin typeface="Courier New" pitchFamily="49" charset="0"/>
              </a:rPr>
              <a:t>	   </a:t>
            </a:r>
            <a:r>
              <a:rPr lang="en-US" b="1" i="1" dirty="0" err="1">
                <a:latin typeface="Courier New" pitchFamily="49" charset="0"/>
              </a:rPr>
              <a:t>ArrayElementType</a:t>
            </a:r>
            <a:r>
              <a:rPr lang="en-US" b="1" i="1" dirty="0">
                <a:latin typeface="Courier New" pitchFamily="49" charset="0"/>
              </a:rPr>
              <a:t> </a:t>
            </a:r>
            <a:r>
              <a:rPr lang="en-US" b="1" dirty="0" err="1">
                <a:latin typeface="Courier New" pitchFamily="49" charset="0"/>
              </a:rPr>
              <a:t>myArray</a:t>
            </a:r>
            <a:r>
              <a:rPr lang="en-US" b="1" dirty="0">
                <a:latin typeface="Courier New" pitchFamily="49" charset="0"/>
              </a:rPr>
              <a:t>[</a:t>
            </a:r>
            <a:r>
              <a:rPr lang="en-US" b="1" i="1" dirty="0">
                <a:latin typeface="Courier New" pitchFamily="49" charset="0"/>
              </a:rPr>
              <a:t>ARRAY-SIZE</a:t>
            </a:r>
            <a:r>
              <a:rPr lang="en-US" b="1" dirty="0">
                <a:latin typeface="Courier New" pitchFamily="49" charset="0"/>
              </a:rPr>
              <a:t>];</a:t>
            </a:r>
            <a:r>
              <a:rPr lang="en-US" b="1" dirty="0"/>
              <a:t/>
            </a:r>
            <a:br>
              <a:rPr lang="en-US" b="1" dirty="0"/>
            </a:br>
            <a:endParaRPr lang="en-US" sz="900" dirty="0"/>
          </a:p>
          <a:p>
            <a:pPr marL="0" indent="0">
              <a:buNone/>
            </a:pPr>
            <a:endParaRPr lang="en-US" b="1" dirty="0"/>
          </a:p>
          <a:p>
            <a:pPr marL="0" indent="0">
              <a:buNone/>
            </a:pPr>
            <a:r>
              <a:rPr lang="en-US" b="1" dirty="0" err="1">
                <a:solidFill>
                  <a:srgbClr val="FF0000"/>
                </a:solidFill>
              </a:rPr>
              <a:t>const</a:t>
            </a:r>
            <a:r>
              <a:rPr lang="en-US" b="1" dirty="0">
                <a:solidFill>
                  <a:srgbClr val="FF0000"/>
                </a:solidFill>
              </a:rPr>
              <a:t> </a:t>
            </a:r>
            <a:r>
              <a:rPr lang="en-US" b="1" dirty="0" err="1">
                <a:solidFill>
                  <a:srgbClr val="FF0000"/>
                </a:solidFill>
              </a:rPr>
              <a:t>int</a:t>
            </a:r>
            <a:r>
              <a:rPr lang="en-US" b="1" dirty="0">
                <a:solidFill>
                  <a:srgbClr val="FF0000"/>
                </a:solidFill>
              </a:rPr>
              <a:t> </a:t>
            </a:r>
            <a:r>
              <a:rPr lang="en-US" b="1" dirty="0" err="1">
                <a:solidFill>
                  <a:srgbClr val="FF0000"/>
                </a:solidFill>
              </a:rPr>
              <a:t>SizeArray</a:t>
            </a:r>
            <a:r>
              <a:rPr lang="en-US" b="1" dirty="0">
                <a:solidFill>
                  <a:srgbClr val="FF0000"/>
                </a:solidFill>
              </a:rPr>
              <a:t> = 128;</a:t>
            </a:r>
            <a:r>
              <a:rPr lang="en-US" b="1" dirty="0"/>
              <a:t/>
            </a:r>
            <a:br>
              <a:rPr lang="en-US" b="1" dirty="0"/>
            </a:br>
            <a:r>
              <a:rPr lang="en-US" b="1" dirty="0" err="1">
                <a:solidFill>
                  <a:srgbClr val="FF0000"/>
                </a:solidFill>
              </a:rPr>
              <a:t>int</a:t>
            </a:r>
            <a:r>
              <a:rPr lang="en-US" b="1" dirty="0">
                <a:solidFill>
                  <a:srgbClr val="FF0000"/>
                </a:solidFill>
              </a:rPr>
              <a:t> </a:t>
            </a:r>
            <a:r>
              <a:rPr lang="en-US" b="1" dirty="0" err="1">
                <a:solidFill>
                  <a:srgbClr val="FF0000"/>
                </a:solidFill>
              </a:rPr>
              <a:t>myArray</a:t>
            </a:r>
            <a:r>
              <a:rPr lang="en-US" b="1" dirty="0">
                <a:solidFill>
                  <a:srgbClr val="FF0000"/>
                </a:solidFill>
              </a:rPr>
              <a:t>[</a:t>
            </a:r>
            <a:r>
              <a:rPr lang="en-US" b="1" dirty="0" err="1">
                <a:solidFill>
                  <a:srgbClr val="FF0000"/>
                </a:solidFill>
              </a:rPr>
              <a:t>SizeArray</a:t>
            </a:r>
            <a:r>
              <a:rPr lang="en-US" b="1" dirty="0">
                <a:solidFill>
                  <a:srgbClr val="FF0000"/>
                </a:solidFill>
              </a:rPr>
              <a:t>];</a:t>
            </a:r>
          </a:p>
          <a:p>
            <a:pPr marL="0" indent="0">
              <a:buNone/>
            </a:pPr>
            <a:endParaRPr lang="en-US" dirty="0"/>
          </a:p>
        </p:txBody>
      </p:sp>
    </p:spTree>
    <p:extLst>
      <p:ext uri="{BB962C8B-B14F-4D97-AF65-F5344CB8AC3E}">
        <p14:creationId xmlns:p14="http://schemas.microsoft.com/office/powerpoint/2010/main" val="262235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F524A-3EF0-4CA9-8F95-9E60B780EF9F}"/>
              </a:ext>
            </a:extLst>
          </p:cNvPr>
          <p:cNvSpPr>
            <a:spLocks noGrp="1"/>
          </p:cNvSpPr>
          <p:nvPr>
            <p:ph type="title"/>
          </p:nvPr>
        </p:nvSpPr>
        <p:spPr/>
        <p:txBody>
          <a:bodyPr/>
          <a:lstStyle/>
          <a:p>
            <a:r>
              <a:rPr lang="en-US" altLang="en-US" dirty="0"/>
              <a:t>Stack Operations</a:t>
            </a:r>
            <a:endParaRPr lang="en-US" dirty="0"/>
          </a:p>
        </p:txBody>
      </p:sp>
      <p:sp>
        <p:nvSpPr>
          <p:cNvPr id="3" name="Content Placeholder 2">
            <a:extLst>
              <a:ext uri="{FF2B5EF4-FFF2-40B4-BE49-F238E27FC236}">
                <a16:creationId xmlns="" xmlns:a16="http://schemas.microsoft.com/office/drawing/2014/main" id="{173B300A-9AD1-4097-AB52-1DCE34421743}"/>
              </a:ext>
            </a:extLst>
          </p:cNvPr>
          <p:cNvSpPr>
            <a:spLocks noGrp="1"/>
          </p:cNvSpPr>
          <p:nvPr>
            <p:ph idx="1"/>
          </p:nvPr>
        </p:nvSpPr>
        <p:spPr/>
        <p:txBody>
          <a:bodyPr>
            <a:normAutofit/>
          </a:bodyPr>
          <a:lstStyle/>
          <a:p>
            <a:pPr marL="0" indent="0">
              <a:buNone/>
            </a:pPr>
            <a:r>
              <a:rPr lang="en-US" altLang="en-US" sz="2400" i="1" dirty="0"/>
              <a:t>Construction</a:t>
            </a:r>
            <a:r>
              <a:rPr lang="en-US" altLang="en-US" sz="2400" dirty="0"/>
              <a:t>:  	Initializes an empty stack.</a:t>
            </a:r>
          </a:p>
          <a:p>
            <a:pPr marL="0" indent="0">
              <a:buNone/>
            </a:pPr>
            <a:r>
              <a:rPr lang="en-US" altLang="en-US" sz="2400" i="1" dirty="0"/>
              <a:t>Empty</a:t>
            </a:r>
            <a:r>
              <a:rPr lang="en-US" altLang="en-US" sz="2400" dirty="0"/>
              <a:t> operation:  	Determines if the stack contains any values</a:t>
            </a:r>
          </a:p>
          <a:p>
            <a:pPr marL="0" indent="0">
              <a:buNone/>
            </a:pPr>
            <a:r>
              <a:rPr lang="en-US" altLang="en-US" sz="2400" i="1" dirty="0"/>
              <a:t>Push</a:t>
            </a:r>
            <a:r>
              <a:rPr lang="en-US" altLang="en-US" sz="2400" dirty="0"/>
              <a:t> operation:  	Modifies a stack by adding a value to top of stack</a:t>
            </a:r>
          </a:p>
          <a:p>
            <a:pPr marL="0" indent="0">
              <a:buNone/>
            </a:pPr>
            <a:r>
              <a:rPr lang="en-US" altLang="en-US" sz="2400" i="1" dirty="0"/>
              <a:t>Top</a:t>
            </a:r>
            <a:r>
              <a:rPr lang="en-US" altLang="en-US" sz="2400" dirty="0"/>
              <a:t> operation:  	Points the value at the top of the stack</a:t>
            </a:r>
          </a:p>
          <a:p>
            <a:pPr marL="0" indent="0">
              <a:buNone/>
            </a:pPr>
            <a:r>
              <a:rPr lang="en-US" altLang="en-US" sz="2400" i="1" dirty="0"/>
              <a:t>Pop</a:t>
            </a:r>
            <a:r>
              <a:rPr lang="en-US" altLang="en-US" sz="2400" dirty="0"/>
              <a:t> operation:  	Modifies a stack by removing the top value of the stack</a:t>
            </a:r>
          </a:p>
          <a:p>
            <a:pPr marL="0" indent="0">
              <a:buNone/>
            </a:pPr>
            <a:endParaRPr lang="en-US" altLang="en-US" sz="1000" dirty="0"/>
          </a:p>
          <a:p>
            <a:pPr marL="0" indent="0">
              <a:buNone/>
            </a:pPr>
            <a:r>
              <a:rPr lang="en-US" altLang="en-US" sz="2400" dirty="0"/>
              <a:t>To help with debugging, add early on:</a:t>
            </a:r>
          </a:p>
          <a:p>
            <a:pPr marL="0" indent="0">
              <a:buNone/>
            </a:pPr>
            <a:endParaRPr lang="en-US" altLang="en-US" sz="900" dirty="0"/>
          </a:p>
          <a:p>
            <a:pPr marL="0" indent="0">
              <a:buNone/>
            </a:pPr>
            <a:r>
              <a:rPr lang="en-US" altLang="en-US" sz="2400" i="1" dirty="0"/>
              <a:t>Output</a:t>
            </a:r>
            <a:r>
              <a:rPr lang="en-US" altLang="en-US" sz="2400" dirty="0"/>
              <a:t>:  	Displays all the elements stored in the stack.</a:t>
            </a:r>
          </a:p>
          <a:p>
            <a:endParaRPr lang="en-US" dirty="0"/>
          </a:p>
        </p:txBody>
      </p:sp>
    </p:spTree>
    <p:extLst>
      <p:ext uri="{BB962C8B-B14F-4D97-AF65-F5344CB8AC3E}">
        <p14:creationId xmlns:p14="http://schemas.microsoft.com/office/powerpoint/2010/main" val="121306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517D2F-98C0-489A-B5A1-A1E58F3F0CD8}"/>
              </a:ext>
            </a:extLst>
          </p:cNvPr>
          <p:cNvSpPr>
            <a:spLocks noGrp="1"/>
          </p:cNvSpPr>
          <p:nvPr>
            <p:ph type="title"/>
          </p:nvPr>
        </p:nvSpPr>
        <p:spPr/>
        <p:txBody>
          <a:bodyPr/>
          <a:lstStyle/>
          <a:p>
            <a:r>
              <a:rPr lang="en-US" dirty="0"/>
              <a:t>Stack Operations</a:t>
            </a:r>
          </a:p>
        </p:txBody>
      </p:sp>
      <p:sp>
        <p:nvSpPr>
          <p:cNvPr id="3" name="Content Placeholder 2">
            <a:extLst>
              <a:ext uri="{FF2B5EF4-FFF2-40B4-BE49-F238E27FC236}">
                <a16:creationId xmlns="" xmlns:a16="http://schemas.microsoft.com/office/drawing/2014/main" id="{A0C95D50-30FD-4877-880F-827814B82436}"/>
              </a:ext>
            </a:extLst>
          </p:cNvPr>
          <p:cNvSpPr>
            <a:spLocks noGrp="1"/>
          </p:cNvSpPr>
          <p:nvPr>
            <p:ph idx="1"/>
          </p:nvPr>
        </p:nvSpPr>
        <p:spPr/>
        <p:txBody>
          <a:bodyPr>
            <a:normAutofit fontScale="85000" lnSpcReduction="20000"/>
          </a:bodyPr>
          <a:lstStyle/>
          <a:p>
            <a:pPr marL="0" indent="0">
              <a:buNone/>
            </a:pPr>
            <a:r>
              <a:rPr lang="en-US" b="1" dirty="0" err="1"/>
              <a:t>const</a:t>
            </a:r>
            <a:r>
              <a:rPr lang="en-US" b="1" dirty="0"/>
              <a:t> </a:t>
            </a:r>
            <a:r>
              <a:rPr lang="en-US" b="1" dirty="0" err="1"/>
              <a:t>int</a:t>
            </a:r>
            <a:r>
              <a:rPr lang="en-US" b="1" dirty="0"/>
              <a:t> STACK_CAPACITY = 128;</a:t>
            </a:r>
          </a:p>
          <a:p>
            <a:pPr marL="0" indent="0">
              <a:buNone/>
            </a:pPr>
            <a:r>
              <a:rPr lang="en-US" b="1" dirty="0"/>
              <a:t>class Stack</a:t>
            </a:r>
            <a:br>
              <a:rPr lang="en-US" b="1" dirty="0"/>
            </a:br>
            <a:r>
              <a:rPr lang="en-US" b="1" dirty="0"/>
              <a:t>{</a:t>
            </a:r>
            <a:br>
              <a:rPr lang="en-US" b="1" dirty="0"/>
            </a:br>
            <a:r>
              <a:rPr lang="en-US" b="1" dirty="0"/>
              <a:t>public:</a:t>
            </a:r>
            <a:br>
              <a:rPr lang="en-US" b="1" dirty="0"/>
            </a:br>
            <a:r>
              <a:rPr lang="en-US" b="1" dirty="0"/>
              <a:t>   . . .</a:t>
            </a:r>
            <a:br>
              <a:rPr lang="en-US" b="1" dirty="0"/>
            </a:br>
            <a:endParaRPr lang="en-US" b="1" dirty="0"/>
          </a:p>
          <a:p>
            <a:pPr marL="0" indent="0">
              <a:buNone/>
            </a:pPr>
            <a:r>
              <a:rPr lang="en-US" b="1" dirty="0"/>
              <a:t>private:</a:t>
            </a:r>
          </a:p>
          <a:p>
            <a:pPr marL="0" indent="0">
              <a:buNone/>
            </a:pPr>
            <a:r>
              <a:rPr lang="en-US" b="1" dirty="0"/>
              <a:t>  </a:t>
            </a:r>
            <a:r>
              <a:rPr lang="en-US" b="1" dirty="0" err="1">
                <a:solidFill>
                  <a:srgbClr val="FF0000"/>
                </a:solidFill>
              </a:rPr>
              <a:t>int</a:t>
            </a:r>
            <a:r>
              <a:rPr lang="en-US" b="1" dirty="0">
                <a:solidFill>
                  <a:srgbClr val="FF0000"/>
                </a:solidFill>
              </a:rPr>
              <a:t> </a:t>
            </a:r>
            <a:r>
              <a:rPr lang="en-US" b="1" dirty="0" err="1">
                <a:solidFill>
                  <a:srgbClr val="FF0000"/>
                </a:solidFill>
              </a:rPr>
              <a:t>myArray</a:t>
            </a:r>
            <a:r>
              <a:rPr lang="en-US" b="1" dirty="0">
                <a:solidFill>
                  <a:srgbClr val="FF0000"/>
                </a:solidFill>
              </a:rPr>
              <a:t>[</a:t>
            </a:r>
            <a:r>
              <a:rPr lang="en-US" b="1" dirty="0" err="1">
                <a:solidFill>
                  <a:srgbClr val="FF0000"/>
                </a:solidFill>
              </a:rPr>
              <a:t>SizeArray</a:t>
            </a:r>
            <a:r>
              <a:rPr lang="en-US" b="1" dirty="0">
                <a:solidFill>
                  <a:srgbClr val="FF0000"/>
                </a:solidFill>
              </a:rPr>
              <a:t>];</a:t>
            </a:r>
          </a:p>
          <a:p>
            <a:pPr marL="0" indent="0">
              <a:buNone/>
            </a:pPr>
            <a:r>
              <a:rPr lang="en-US" b="1" dirty="0">
                <a:solidFill>
                  <a:srgbClr val="FF0000"/>
                </a:solidFill>
              </a:rPr>
              <a:t>  </a:t>
            </a:r>
            <a:r>
              <a:rPr lang="en-US" b="1" dirty="0" err="1">
                <a:solidFill>
                  <a:srgbClr val="FF0000"/>
                </a:solidFill>
              </a:rPr>
              <a:t>int</a:t>
            </a:r>
            <a:r>
              <a:rPr lang="en-US" b="1" dirty="0">
                <a:solidFill>
                  <a:srgbClr val="FF0000"/>
                </a:solidFill>
              </a:rPr>
              <a:t> </a:t>
            </a:r>
            <a:r>
              <a:rPr lang="en-US" b="1" dirty="0" err="1">
                <a:solidFill>
                  <a:srgbClr val="FF0000"/>
                </a:solidFill>
              </a:rPr>
              <a:t>myTop</a:t>
            </a:r>
            <a:r>
              <a:rPr lang="en-US" b="1" dirty="0">
                <a:solidFill>
                  <a:srgbClr val="FF0000"/>
                </a:solidFill>
              </a:rPr>
              <a:t>;</a:t>
            </a:r>
          </a:p>
          <a:p>
            <a:pPr marL="0" indent="0">
              <a:buNone/>
            </a:pPr>
            <a:r>
              <a:rPr lang="en-US" b="1" dirty="0"/>
              <a:t>};</a:t>
            </a:r>
          </a:p>
          <a:p>
            <a:pPr marL="0" indent="0">
              <a:buNone/>
            </a:pPr>
            <a:endParaRPr lang="en-US" b="1" dirty="0"/>
          </a:p>
          <a:p>
            <a:pPr marL="0" indent="0">
              <a:buNone/>
            </a:pPr>
            <a:r>
              <a:rPr lang="en-US" b="1" dirty="0"/>
              <a:t>. . .</a:t>
            </a:r>
            <a:br>
              <a:rPr lang="en-US" b="1" dirty="0"/>
            </a:br>
            <a:endParaRPr lang="en-US" b="1" dirty="0"/>
          </a:p>
          <a:p>
            <a:endParaRPr lang="en-US" dirty="0"/>
          </a:p>
        </p:txBody>
      </p:sp>
    </p:spTree>
    <p:extLst>
      <p:ext uri="{BB962C8B-B14F-4D97-AF65-F5344CB8AC3E}">
        <p14:creationId xmlns:p14="http://schemas.microsoft.com/office/powerpoint/2010/main" val="172232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B6DF7-8CA7-4A97-946B-D084F903877D}"/>
              </a:ext>
            </a:extLst>
          </p:cNvPr>
          <p:cNvSpPr>
            <a:spLocks noGrp="1"/>
          </p:cNvSpPr>
          <p:nvPr>
            <p:ph type="title"/>
          </p:nvPr>
        </p:nvSpPr>
        <p:spPr/>
        <p:txBody>
          <a:bodyPr/>
          <a:lstStyle/>
          <a:p>
            <a:r>
              <a:rPr lang="en-US" altLang="en-US" dirty="0"/>
              <a:t>Stack's Function Members</a:t>
            </a:r>
            <a:endParaRPr lang="en-US" dirty="0"/>
          </a:p>
        </p:txBody>
      </p:sp>
      <p:sp>
        <p:nvSpPr>
          <p:cNvPr id="3" name="Content Placeholder 2">
            <a:extLst>
              <a:ext uri="{FF2B5EF4-FFF2-40B4-BE49-F238E27FC236}">
                <a16:creationId xmlns="" xmlns:a16="http://schemas.microsoft.com/office/drawing/2014/main" id="{DD91FAC5-B499-49E7-B772-7269F987E30B}"/>
              </a:ext>
            </a:extLst>
          </p:cNvPr>
          <p:cNvSpPr>
            <a:spLocks noGrp="1"/>
          </p:cNvSpPr>
          <p:nvPr>
            <p:ph idx="1"/>
          </p:nvPr>
        </p:nvSpPr>
        <p:spPr/>
        <p:txBody>
          <a:bodyPr>
            <a:normAutofit fontScale="85000" lnSpcReduction="20000"/>
          </a:bodyPr>
          <a:lstStyle/>
          <a:p>
            <a:pPr marL="0" indent="0">
              <a:spcBef>
                <a:spcPct val="50000"/>
              </a:spcBef>
              <a:buNone/>
            </a:pPr>
            <a:r>
              <a:rPr lang="en-US" sz="3200" b="1" i="1" dirty="0"/>
              <a:t>Constructor</a:t>
            </a:r>
            <a:r>
              <a:rPr lang="en-US" sz="3200" b="1" dirty="0"/>
              <a:t>:</a:t>
            </a:r>
            <a:endParaRPr lang="en-US" sz="3200" b="1" u="sng" dirty="0"/>
          </a:p>
          <a:p>
            <a:pPr marL="0" indent="0">
              <a:spcBef>
                <a:spcPct val="50000"/>
              </a:spcBef>
              <a:buNone/>
            </a:pPr>
            <a:endParaRPr lang="en-US" sz="3200" dirty="0"/>
          </a:p>
          <a:p>
            <a:pPr marL="0" indent="0">
              <a:buNone/>
            </a:pPr>
            <a:r>
              <a:rPr lang="en-US" b="1" dirty="0"/>
              <a:t>class Stack {</a:t>
            </a:r>
            <a:br>
              <a:rPr lang="en-US" b="1" dirty="0"/>
            </a:br>
            <a:r>
              <a:rPr lang="en-US" b="1" dirty="0"/>
              <a:t>	public:</a:t>
            </a:r>
            <a:br>
              <a:rPr lang="en-US" b="1" dirty="0"/>
            </a:br>
            <a:endParaRPr lang="en-US" b="1" dirty="0"/>
          </a:p>
          <a:p>
            <a:pPr marL="0" indent="0">
              <a:buNone/>
            </a:pPr>
            <a:r>
              <a:rPr lang="en-US" b="1" dirty="0">
                <a:solidFill>
                  <a:srgbClr val="FF0000"/>
                </a:solidFill>
              </a:rPr>
              <a:t>	Stack();</a:t>
            </a:r>
            <a:br>
              <a:rPr lang="en-US" b="1" dirty="0">
                <a:solidFill>
                  <a:srgbClr val="FF0000"/>
                </a:solidFill>
              </a:rPr>
            </a:br>
            <a:r>
              <a:rPr lang="en-US" b="1" dirty="0">
                <a:solidFill>
                  <a:srgbClr val="FF0000"/>
                </a:solidFill>
              </a:rPr>
              <a:t>	</a:t>
            </a:r>
            <a:r>
              <a:rPr lang="en-US" b="1" dirty="0"/>
              <a:t>...</a:t>
            </a:r>
            <a:br>
              <a:rPr lang="en-US" b="1" dirty="0"/>
            </a:br>
            <a:r>
              <a:rPr lang="en-US" b="1" dirty="0" smtClean="0"/>
              <a:t>};</a:t>
            </a:r>
            <a:endParaRPr lang="en-US" sz="3200" dirty="0"/>
          </a:p>
          <a:p>
            <a:pPr marL="0" indent="0">
              <a:spcBef>
                <a:spcPct val="50000"/>
              </a:spcBef>
              <a:buNone/>
            </a:pPr>
            <a:r>
              <a:rPr lang="en-US" b="1" dirty="0">
                <a:solidFill>
                  <a:srgbClr val="FF0000"/>
                </a:solidFill>
              </a:rPr>
              <a:t>Stack::Stack() { </a:t>
            </a:r>
          </a:p>
          <a:p>
            <a:pPr marL="0" indent="0">
              <a:spcBef>
                <a:spcPct val="50000"/>
              </a:spcBef>
              <a:buNone/>
            </a:pPr>
            <a:r>
              <a:rPr lang="en-US" b="1" dirty="0">
                <a:solidFill>
                  <a:srgbClr val="FF0000"/>
                </a:solidFill>
              </a:rPr>
              <a:t>	</a:t>
            </a:r>
            <a:r>
              <a:rPr lang="en-US" b="1" dirty="0" err="1">
                <a:solidFill>
                  <a:srgbClr val="FF0000"/>
                </a:solidFill>
              </a:rPr>
              <a:t>myTop</a:t>
            </a:r>
            <a:r>
              <a:rPr lang="en-US" b="1" dirty="0">
                <a:solidFill>
                  <a:srgbClr val="FF0000"/>
                </a:solidFill>
              </a:rPr>
              <a:t> = -1; </a:t>
            </a:r>
          </a:p>
          <a:p>
            <a:pPr marL="0" indent="0">
              <a:spcBef>
                <a:spcPct val="50000"/>
              </a:spcBef>
              <a:buNone/>
            </a:pPr>
            <a:r>
              <a:rPr lang="en-US" b="1" dirty="0">
                <a:solidFill>
                  <a:srgbClr val="FF0000"/>
                </a:solidFill>
              </a:rPr>
              <a:t>	}</a:t>
            </a:r>
          </a:p>
          <a:p>
            <a:endParaRPr lang="en-US" dirty="0"/>
          </a:p>
        </p:txBody>
      </p:sp>
    </p:spTree>
    <p:extLst>
      <p:ext uri="{BB962C8B-B14F-4D97-AF65-F5344CB8AC3E}">
        <p14:creationId xmlns:p14="http://schemas.microsoft.com/office/powerpoint/2010/main" val="23373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DB14D9-48D2-4899-A448-9ACEA9AE51FF}"/>
              </a:ext>
            </a:extLst>
          </p:cNvPr>
          <p:cNvSpPr>
            <a:spLocks noGrp="1"/>
          </p:cNvSpPr>
          <p:nvPr>
            <p:ph type="title"/>
          </p:nvPr>
        </p:nvSpPr>
        <p:spPr/>
        <p:txBody>
          <a:bodyPr/>
          <a:lstStyle/>
          <a:p>
            <a:r>
              <a:rPr lang="en-US" altLang="en-US" dirty="0"/>
              <a:t>Stack’s Declaration</a:t>
            </a:r>
            <a:endParaRPr lang="en-US" dirty="0"/>
          </a:p>
        </p:txBody>
      </p:sp>
      <p:sp>
        <p:nvSpPr>
          <p:cNvPr id="3" name="Content Placeholder 2">
            <a:extLst>
              <a:ext uri="{FF2B5EF4-FFF2-40B4-BE49-F238E27FC236}">
                <a16:creationId xmlns="" xmlns:a16="http://schemas.microsoft.com/office/drawing/2014/main" id="{4C79B54D-A146-46EC-840D-CDC0569C168F}"/>
              </a:ext>
            </a:extLst>
          </p:cNvPr>
          <p:cNvSpPr>
            <a:spLocks noGrp="1"/>
          </p:cNvSpPr>
          <p:nvPr>
            <p:ph idx="1"/>
          </p:nvPr>
        </p:nvSpPr>
        <p:spPr/>
        <p:txBody>
          <a:bodyPr/>
          <a:lstStyle/>
          <a:p>
            <a:pPr marL="0" indent="0">
              <a:buNone/>
            </a:pPr>
            <a:r>
              <a:rPr lang="en-US" dirty="0"/>
              <a:t>A declaration</a:t>
            </a:r>
          </a:p>
          <a:p>
            <a:pPr marL="0" indent="0">
              <a:buNone/>
            </a:pPr>
            <a:r>
              <a:rPr lang="en-US" b="1" dirty="0"/>
              <a:t>	</a:t>
            </a:r>
            <a:r>
              <a:rPr lang="en-US" b="1" i="1" dirty="0"/>
              <a:t>Stack s;</a:t>
            </a:r>
          </a:p>
          <a:p>
            <a:pPr marL="0" indent="0">
              <a:buNone/>
            </a:pPr>
            <a:r>
              <a:rPr lang="en-US" dirty="0"/>
              <a:t>will construct  </a:t>
            </a:r>
            <a:r>
              <a:rPr lang="en-US" b="1" i="1" dirty="0"/>
              <a:t>s </a:t>
            </a:r>
            <a:r>
              <a:rPr lang="en-US" dirty="0"/>
              <a:t> as follows:</a:t>
            </a:r>
          </a:p>
        </p:txBody>
      </p:sp>
      <p:grpSp>
        <p:nvGrpSpPr>
          <p:cNvPr id="5" name="Group 4">
            <a:extLst>
              <a:ext uri="{FF2B5EF4-FFF2-40B4-BE49-F238E27FC236}">
                <a16:creationId xmlns="" xmlns:a16="http://schemas.microsoft.com/office/drawing/2014/main" id="{C1A2B651-DC85-4BA0-A7DD-FBFA3F5D7EAE}"/>
              </a:ext>
            </a:extLst>
          </p:cNvPr>
          <p:cNvGrpSpPr/>
          <p:nvPr/>
        </p:nvGrpSpPr>
        <p:grpSpPr>
          <a:xfrm>
            <a:off x="2090530" y="4468813"/>
            <a:ext cx="8458200" cy="1708150"/>
            <a:chOff x="381000" y="2819400"/>
            <a:chExt cx="8458200" cy="1708150"/>
          </a:xfrm>
        </p:grpSpPr>
        <p:graphicFrame>
          <p:nvGraphicFramePr>
            <p:cNvPr id="6" name="Object 3">
              <a:extLst>
                <a:ext uri="{FF2B5EF4-FFF2-40B4-BE49-F238E27FC236}">
                  <a16:creationId xmlns="" xmlns:a16="http://schemas.microsoft.com/office/drawing/2014/main" id="{F5B09263-A57F-4494-9129-E62710A84A3F}"/>
                </a:ext>
              </a:extLst>
            </p:cNvPr>
            <p:cNvGraphicFramePr>
              <a:graphicFrameLocks noChangeAspect="1"/>
            </p:cNvGraphicFramePr>
            <p:nvPr>
              <p:extLst>
                <p:ext uri="{D42A27DB-BD31-4B8C-83A1-F6EECF244321}">
                  <p14:modId xmlns:p14="http://schemas.microsoft.com/office/powerpoint/2010/main" val="822689857"/>
                </p:ext>
              </p:extLst>
            </p:nvPr>
          </p:nvGraphicFramePr>
          <p:xfrm>
            <a:off x="381000" y="2819400"/>
            <a:ext cx="8229600" cy="1708150"/>
          </p:xfrm>
          <a:graphic>
            <a:graphicData uri="http://schemas.openxmlformats.org/presentationml/2006/ole">
              <mc:AlternateContent xmlns:mc="http://schemas.openxmlformats.org/markup-compatibility/2006">
                <mc:Choice xmlns:v="urn:schemas-microsoft-com:vml" Requires="v">
                  <p:oleObj spid="_x0000_s1044" name="Picture" r:id="rId4" imgW="4648680" imgH="965880" progId="Word.Picture.8">
                    <p:embed/>
                  </p:oleObj>
                </mc:Choice>
                <mc:Fallback>
                  <p:oleObj name="Picture" r:id="rId4" imgW="4648680" imgH="965880" progId="Word.Picture.8">
                    <p:embed/>
                    <p:pic>
                      <p:nvPicPr>
                        <p:cNvPr id="15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819400"/>
                          <a:ext cx="8229600"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4">
              <a:extLst>
                <a:ext uri="{FF2B5EF4-FFF2-40B4-BE49-F238E27FC236}">
                  <a16:creationId xmlns="" xmlns:a16="http://schemas.microsoft.com/office/drawing/2014/main" id="{A08BBE6C-786B-4D2D-8022-C0AF7B24EFE6}"/>
                </a:ext>
              </a:extLst>
            </p:cNvPr>
            <p:cNvSpPr>
              <a:spLocks noChangeArrowheads="1"/>
            </p:cNvSpPr>
            <p:nvPr/>
          </p:nvSpPr>
          <p:spPr bwMode="auto">
            <a:xfrm>
              <a:off x="990600" y="3368675"/>
              <a:ext cx="1752600" cy="369332"/>
            </a:xfrm>
            <a:prstGeom prst="rect">
              <a:avLst/>
            </a:prstGeom>
            <a:noFill/>
            <a:ln w="9525">
              <a:noFill/>
              <a:miter lim="800000"/>
              <a:headEnd/>
              <a:tailEnd/>
            </a:ln>
          </p:spPr>
          <p:txBody>
            <a:bodyPr lIns="0" tIns="0" rIns="0" bIns="0">
              <a:spAutoFit/>
            </a:bodyPr>
            <a:lstStyle/>
            <a:p>
              <a:r>
                <a:rPr lang="en-US" sz="2400" b="1" dirty="0" err="1">
                  <a:solidFill>
                    <a:srgbClr val="FF0000"/>
                  </a:solidFill>
                  <a:latin typeface="Arial" panose="020B0604020202020204" pitchFamily="34" charset="0"/>
                  <a:cs typeface="Arial" panose="020B0604020202020204" pitchFamily="34" charset="0"/>
                </a:rPr>
                <a:t>myArray</a:t>
              </a:r>
              <a:endParaRPr lang="en-US" b="1" dirty="0">
                <a:latin typeface="Arial" panose="020B0604020202020204" pitchFamily="34" charset="0"/>
                <a:cs typeface="Arial" panose="020B0604020202020204" pitchFamily="34" charset="0"/>
              </a:endParaRPr>
            </a:p>
          </p:txBody>
        </p:sp>
        <p:sp>
          <p:nvSpPr>
            <p:cNvPr id="8" name="Rectangle 5">
              <a:extLst>
                <a:ext uri="{FF2B5EF4-FFF2-40B4-BE49-F238E27FC236}">
                  <a16:creationId xmlns="" xmlns:a16="http://schemas.microsoft.com/office/drawing/2014/main" id="{1F124CE0-7323-478F-9B9C-06FB861C51D8}"/>
                </a:ext>
              </a:extLst>
            </p:cNvPr>
            <p:cNvSpPr>
              <a:spLocks noChangeArrowheads="1"/>
            </p:cNvSpPr>
            <p:nvPr/>
          </p:nvSpPr>
          <p:spPr bwMode="auto">
            <a:xfrm>
              <a:off x="2411413" y="3368675"/>
              <a:ext cx="6427787" cy="369332"/>
            </a:xfrm>
            <a:prstGeom prst="rect">
              <a:avLst/>
            </a:prstGeom>
            <a:noFill/>
            <a:ln w="9525">
              <a:noFill/>
              <a:miter lim="800000"/>
              <a:headEnd/>
              <a:tailEnd/>
            </a:ln>
          </p:spPr>
          <p:txBody>
            <a:bodyPr wrap="square" lIns="0" tIns="0" rIns="0" bIns="0">
              <a:spAutoFit/>
            </a:bodyPr>
            <a:lstStyle/>
            <a:p>
              <a:r>
                <a:rPr lang="en-US" sz="2400" b="1" dirty="0">
                  <a:solidFill>
                    <a:srgbClr val="FF0000"/>
                  </a:solidFill>
                  <a:latin typeface="Arial" panose="020B0604020202020204" pitchFamily="34" charset="0"/>
                  <a:cs typeface="Arial" panose="020B0604020202020204" pitchFamily="34" charset="0"/>
                </a:rPr>
                <a:t> ?   ?    ?     ?   ?</a:t>
              </a:r>
              <a:r>
                <a:rPr lang="en-US" sz="2400" b="1" dirty="0">
                  <a:solidFill>
                    <a:srgbClr val="000000"/>
                  </a:solidFill>
                  <a:latin typeface="Arial" panose="020B0604020202020204" pitchFamily="34" charset="0"/>
                  <a:cs typeface="Arial" panose="020B0604020202020204" pitchFamily="34" charset="0"/>
                </a:rPr>
                <a:t>              . . .                     </a:t>
              </a:r>
              <a:r>
                <a:rPr lang="en-US" sz="2400" b="1" dirty="0">
                  <a:solidFill>
                    <a:srgbClr val="FF0000"/>
                  </a:solidFill>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sp>
          <p:nvSpPr>
            <p:cNvPr id="9" name="Rectangle 6">
              <a:extLst>
                <a:ext uri="{FF2B5EF4-FFF2-40B4-BE49-F238E27FC236}">
                  <a16:creationId xmlns="" xmlns:a16="http://schemas.microsoft.com/office/drawing/2014/main" id="{11865BD6-4C26-44CA-9E55-C3DD2FCA1374}"/>
                </a:ext>
              </a:extLst>
            </p:cNvPr>
            <p:cNvSpPr>
              <a:spLocks noChangeArrowheads="1"/>
            </p:cNvSpPr>
            <p:nvPr/>
          </p:nvSpPr>
          <p:spPr bwMode="auto">
            <a:xfrm>
              <a:off x="1143000" y="3886200"/>
              <a:ext cx="1219200" cy="369332"/>
            </a:xfrm>
            <a:prstGeom prst="rect">
              <a:avLst/>
            </a:prstGeom>
            <a:noFill/>
            <a:ln w="9525">
              <a:noFill/>
              <a:miter lim="800000"/>
              <a:headEnd/>
              <a:tailEnd/>
            </a:ln>
          </p:spPr>
          <p:txBody>
            <a:bodyPr lIns="0" tIns="0" rIns="0" bIns="0">
              <a:spAutoFit/>
            </a:bodyPr>
            <a:lstStyle/>
            <a:p>
              <a:r>
                <a:rPr lang="en-US" sz="2400" b="1">
                  <a:solidFill>
                    <a:srgbClr val="FF0000"/>
                  </a:solidFill>
                  <a:latin typeface="Arial" panose="020B0604020202020204" pitchFamily="34" charset="0"/>
                  <a:cs typeface="Arial" panose="020B0604020202020204" pitchFamily="34" charset="0"/>
                </a:rPr>
                <a:t>myTop</a:t>
              </a:r>
              <a:endParaRPr lang="en-US" sz="1000" b="1">
                <a:solidFill>
                  <a:srgbClr val="FF0000"/>
                </a:solidFill>
                <a:latin typeface="Arial" panose="020B0604020202020204" pitchFamily="34" charset="0"/>
                <a:cs typeface="Arial" panose="020B0604020202020204" pitchFamily="34" charset="0"/>
              </a:endParaRPr>
            </a:p>
          </p:txBody>
        </p:sp>
        <p:sp>
          <p:nvSpPr>
            <p:cNvPr id="10" name="Rectangle 7">
              <a:extLst>
                <a:ext uri="{FF2B5EF4-FFF2-40B4-BE49-F238E27FC236}">
                  <a16:creationId xmlns="" xmlns:a16="http://schemas.microsoft.com/office/drawing/2014/main" id="{16514041-8C25-4787-8603-47625CCDEECA}"/>
                </a:ext>
              </a:extLst>
            </p:cNvPr>
            <p:cNvSpPr>
              <a:spLocks noChangeArrowheads="1"/>
            </p:cNvSpPr>
            <p:nvPr/>
          </p:nvSpPr>
          <p:spPr bwMode="auto">
            <a:xfrm>
              <a:off x="2411413" y="3962400"/>
              <a:ext cx="560387" cy="369332"/>
            </a:xfrm>
            <a:prstGeom prst="rect">
              <a:avLst/>
            </a:prstGeom>
            <a:noFill/>
            <a:ln w="9525">
              <a:noFill/>
              <a:miter lim="800000"/>
              <a:headEnd/>
              <a:tailEnd/>
            </a:ln>
          </p:spPr>
          <p:txBody>
            <a:bodyPr lIns="0" tIns="0" rIns="0" bIns="0">
              <a:spAutoFit/>
            </a:bodyPr>
            <a:lstStyle/>
            <a:p>
              <a:r>
                <a:rPr lang="en-US" sz="2400" b="1">
                  <a:solidFill>
                    <a:srgbClr val="FF0000"/>
                  </a:solidFill>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4023806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96B2D6CE-2224-4FAE-8815-FF6E3056F1C6}"/>
              </a:ext>
            </a:extLst>
          </p:cNvPr>
          <p:cNvSpPr>
            <a:spLocks noGrp="1"/>
          </p:cNvSpPr>
          <p:nvPr>
            <p:ph type="title"/>
          </p:nvPr>
        </p:nvSpPr>
        <p:spPr/>
        <p:txBody>
          <a:bodyPr/>
          <a:lstStyle/>
          <a:p>
            <a:r>
              <a:rPr lang="en-US" dirty="0"/>
              <a:t>Empty Stack</a:t>
            </a:r>
          </a:p>
        </p:txBody>
      </p:sp>
      <p:sp>
        <p:nvSpPr>
          <p:cNvPr id="4" name="TextBox 3">
            <a:extLst>
              <a:ext uri="{FF2B5EF4-FFF2-40B4-BE49-F238E27FC236}">
                <a16:creationId xmlns="" xmlns:a16="http://schemas.microsoft.com/office/drawing/2014/main" id="{38345D20-4220-4880-9C56-FF3144442F4C}"/>
              </a:ext>
            </a:extLst>
          </p:cNvPr>
          <p:cNvSpPr txBox="1"/>
          <p:nvPr/>
        </p:nvSpPr>
        <p:spPr>
          <a:xfrm>
            <a:off x="2749058" y="1690688"/>
            <a:ext cx="6693884" cy="1138773"/>
          </a:xfrm>
          <a:prstGeom prst="rect">
            <a:avLst/>
          </a:prstGeom>
          <a:noFill/>
        </p:spPr>
        <p:txBody>
          <a:bodyPr wrap="none" rtlCol="0">
            <a:spAutoFit/>
          </a:bodyPr>
          <a:lstStyle/>
          <a:p>
            <a:pPr>
              <a:spcBef>
                <a:spcPct val="50000"/>
              </a:spcBef>
              <a:tabLst>
                <a:tab pos="1314450" algn="l"/>
              </a:tabLst>
            </a:pPr>
            <a:r>
              <a:rPr lang="en-US" sz="3200" b="1" i="1" dirty="0">
                <a:latin typeface="Arial" panose="020B0604020202020204" pitchFamily="34" charset="0"/>
                <a:cs typeface="Arial" panose="020B0604020202020204" pitchFamily="34" charset="0"/>
              </a:rPr>
              <a:t>empty</a:t>
            </a:r>
            <a:r>
              <a:rPr lang="en-US" sz="3200" b="1" dirty="0">
                <a:latin typeface="Arial" panose="020B0604020202020204" pitchFamily="34" charset="0"/>
                <a:cs typeface="Arial" panose="020B0604020202020204" pitchFamily="34" charset="0"/>
              </a:rPr>
              <a:t>:</a:t>
            </a:r>
            <a:endParaRPr lang="en-US" sz="3200" i="1" dirty="0">
              <a:latin typeface="Arial" panose="020B0604020202020204" pitchFamily="34" charset="0"/>
              <a:cs typeface="Arial" panose="020B0604020202020204" pitchFamily="34" charset="0"/>
            </a:endParaRPr>
          </a:p>
          <a:p>
            <a:pPr>
              <a:spcBef>
                <a:spcPct val="50000"/>
              </a:spcBef>
              <a:tabLst>
                <a:tab pos="1314450" algn="l"/>
              </a:tabLst>
            </a:pPr>
            <a:r>
              <a:rPr lang="en-US" sz="2400" dirty="0">
                <a:latin typeface="Arial" panose="020B0604020202020204" pitchFamily="34" charset="0"/>
                <a:cs typeface="Arial" panose="020B0604020202020204" pitchFamily="34" charset="0"/>
              </a:rPr>
              <a:t>Returns: 	True if stack is empty, false otherwise.</a:t>
            </a:r>
          </a:p>
        </p:txBody>
      </p:sp>
      <p:sp>
        <p:nvSpPr>
          <p:cNvPr id="6" name="TextBox 5">
            <a:extLst>
              <a:ext uri="{FF2B5EF4-FFF2-40B4-BE49-F238E27FC236}">
                <a16:creationId xmlns="" xmlns:a16="http://schemas.microsoft.com/office/drawing/2014/main" id="{AF692AD3-6CED-4A3F-9F93-C6EF14E05A86}"/>
              </a:ext>
            </a:extLst>
          </p:cNvPr>
          <p:cNvSpPr txBox="1"/>
          <p:nvPr/>
        </p:nvSpPr>
        <p:spPr>
          <a:xfrm>
            <a:off x="1715389" y="3253952"/>
            <a:ext cx="2989921" cy="2308324"/>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class Stack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public:</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 .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bool empty();</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	. .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 xmlns:a16="http://schemas.microsoft.com/office/drawing/2014/main" id="{4EEE7891-2D21-4E3B-910A-DB7C6B4077C8}"/>
              </a:ext>
            </a:extLst>
          </p:cNvPr>
          <p:cNvSpPr txBox="1"/>
          <p:nvPr/>
        </p:nvSpPr>
        <p:spPr>
          <a:xfrm>
            <a:off x="5675029" y="4155024"/>
            <a:ext cx="3254417" cy="2308324"/>
          </a:xfrm>
          <a:prstGeom prst="rect">
            <a:avLst/>
          </a:prstGeom>
          <a:noFill/>
        </p:spPr>
        <p:txBody>
          <a:bodyPr wrap="none" rtlCol="0">
            <a:spAutoFit/>
          </a:bodyPr>
          <a:lstStyle/>
          <a:p>
            <a:r>
              <a:rPr lang="en-US" sz="2400" dirty="0">
                <a:solidFill>
                  <a:srgbClr val="FF0000"/>
                </a:solidFill>
                <a:latin typeface="Arial" panose="020B0604020202020204" pitchFamily="34" charset="0"/>
                <a:cs typeface="Arial" panose="020B0604020202020204" pitchFamily="34" charset="0"/>
              </a:rPr>
              <a:t>bool Stack::empty() </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if(</a:t>
            </a:r>
            <a:r>
              <a:rPr lang="en-US" sz="2400" dirty="0" err="1">
                <a:latin typeface="Arial" panose="020B0604020202020204" pitchFamily="34" charset="0"/>
                <a:cs typeface="Arial" panose="020B0604020202020204" pitchFamily="34" charset="0"/>
              </a:rPr>
              <a:t>myTop</a:t>
            </a:r>
            <a:r>
              <a:rPr lang="en-US" sz="2400" dirty="0">
                <a:latin typeface="Arial" panose="020B0604020202020204" pitchFamily="34" charset="0"/>
                <a:cs typeface="Arial" panose="020B0604020202020204" pitchFamily="34" charset="0"/>
              </a:rPr>
              <a:t>==-1)</a:t>
            </a:r>
          </a:p>
          <a:p>
            <a:r>
              <a:rPr lang="en-US" sz="2400" dirty="0">
                <a:latin typeface="Arial" panose="020B0604020202020204" pitchFamily="34" charset="0"/>
                <a:cs typeface="Arial" panose="020B0604020202020204" pitchFamily="34" charset="0"/>
              </a:rPr>
              <a:t>                return true;</a:t>
            </a:r>
          </a:p>
          <a:p>
            <a:r>
              <a:rPr lang="en-US" sz="2400" dirty="0">
                <a:latin typeface="Arial" panose="020B0604020202020204" pitchFamily="34" charset="0"/>
                <a:cs typeface="Arial" panose="020B0604020202020204" pitchFamily="34" charset="0"/>
              </a:rPr>
              <a:t>        else</a:t>
            </a:r>
          </a:p>
          <a:p>
            <a:r>
              <a:rPr lang="en-US" sz="2400" dirty="0">
                <a:latin typeface="Arial" panose="020B0604020202020204" pitchFamily="34" charset="0"/>
                <a:cs typeface="Arial" panose="020B0604020202020204" pitchFamily="34" charset="0"/>
              </a:rPr>
              <a:t>                return false; </a:t>
            </a:r>
          </a:p>
          <a:p>
            <a:r>
              <a:rPr lang="en-US" sz="2400" dirty="0">
                <a:latin typeface="Arial" panose="020B0604020202020204" pitchFamily="34" charset="0"/>
                <a:cs typeface="Arial" panose="020B0604020202020204" pitchFamily="34" charset="0"/>
              </a:rPr>
              <a:t>}</a:t>
            </a:r>
          </a:p>
        </p:txBody>
      </p:sp>
      <p:cxnSp>
        <p:nvCxnSpPr>
          <p:cNvPr id="9" name="Straight Connector 8">
            <a:extLst>
              <a:ext uri="{FF2B5EF4-FFF2-40B4-BE49-F238E27FC236}">
                <a16:creationId xmlns="" xmlns:a16="http://schemas.microsoft.com/office/drawing/2014/main" id="{C9589F4F-8787-4047-B95E-9943A60384E9}"/>
              </a:ext>
            </a:extLst>
          </p:cNvPr>
          <p:cNvCxnSpPr/>
          <p:nvPr/>
        </p:nvCxnSpPr>
        <p:spPr>
          <a:xfrm>
            <a:off x="5022574" y="3253952"/>
            <a:ext cx="0" cy="32093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69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3B5D5-83DC-4D1E-9482-73624B759505}"/>
              </a:ext>
            </a:extLst>
          </p:cNvPr>
          <p:cNvSpPr>
            <a:spLocks noGrp="1"/>
          </p:cNvSpPr>
          <p:nvPr>
            <p:ph type="title"/>
          </p:nvPr>
        </p:nvSpPr>
        <p:spPr/>
        <p:txBody>
          <a:bodyPr/>
          <a:lstStyle/>
          <a:p>
            <a:pPr>
              <a:lnSpc>
                <a:spcPct val="100000"/>
              </a:lnSpc>
              <a:spcBef>
                <a:spcPts val="0"/>
              </a:spcBef>
            </a:pPr>
            <a:r>
              <a:rPr lang="en-US" dirty="0"/>
              <a:t>Push Elements in Stack</a:t>
            </a:r>
          </a:p>
        </p:txBody>
      </p:sp>
      <p:sp>
        <p:nvSpPr>
          <p:cNvPr id="7" name="Text Box 2">
            <a:extLst>
              <a:ext uri="{FF2B5EF4-FFF2-40B4-BE49-F238E27FC236}">
                <a16:creationId xmlns="" xmlns:a16="http://schemas.microsoft.com/office/drawing/2014/main" id="{9EC49F72-F41F-4CCB-94C5-223A4C91DA96}"/>
              </a:ext>
            </a:extLst>
          </p:cNvPr>
          <p:cNvSpPr txBox="1">
            <a:spLocks noChangeArrowheads="1"/>
          </p:cNvSpPr>
          <p:nvPr/>
        </p:nvSpPr>
        <p:spPr bwMode="auto">
          <a:xfrm>
            <a:off x="4051853" y="1485107"/>
            <a:ext cx="5012635" cy="868362"/>
          </a:xfrm>
          <a:prstGeom prst="rect">
            <a:avLst/>
          </a:prstGeom>
          <a:noFill/>
          <a:ln w="9525">
            <a:noFill/>
            <a:miter lim="800000"/>
            <a:headEnd/>
            <a:tailEnd/>
          </a:ln>
          <a:effectLst/>
        </p:spPr>
        <p:txBody>
          <a:bodyPr wrap="square">
            <a:spAutoFit/>
          </a:bodyPr>
          <a:lstStyle/>
          <a:p>
            <a:pPr>
              <a:spcBef>
                <a:spcPct val="50000"/>
              </a:spcBef>
              <a:tabLst>
                <a:tab pos="1314450" algn="l"/>
              </a:tabLst>
            </a:pPr>
            <a:r>
              <a:rPr lang="en-US" sz="2400" b="1" i="1" dirty="0">
                <a:latin typeface="Arial" panose="020B0604020202020204" pitchFamily="34" charset="0"/>
                <a:cs typeface="Arial" panose="020B0604020202020204" pitchFamily="34" charset="0"/>
              </a:rPr>
              <a:t>push</a:t>
            </a:r>
            <a:r>
              <a:rPr lang="en-US" sz="2400" b="1" dirty="0">
                <a:latin typeface="Arial" panose="020B0604020202020204" pitchFamily="34" charset="0"/>
                <a:cs typeface="Arial" panose="020B0604020202020204" pitchFamily="34" charset="0"/>
              </a:rPr>
              <a:t>:</a:t>
            </a:r>
            <a:r>
              <a:rPr lang="en-US" sz="2400" i="1" dirty="0">
                <a:latin typeface="Arial" panose="020B0604020202020204" pitchFamily="34" charset="0"/>
                <a:cs typeface="Arial" panose="020B0604020202020204" pitchFamily="34" charset="0"/>
              </a:rPr>
              <a:t/>
            </a:r>
            <a:br>
              <a:rPr lang="en-US" sz="2400" i="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Receives	Value to be added to stack</a:t>
            </a:r>
            <a:br>
              <a:rPr lang="en-US" dirty="0">
                <a:latin typeface="Arial" panose="020B0604020202020204" pitchFamily="34" charset="0"/>
                <a:cs typeface="Arial" panose="020B0604020202020204" pitchFamily="34" charset="0"/>
              </a:rPr>
            </a:br>
            <a:endParaRPr lang="en-US" sz="700" i="1" dirty="0">
              <a:latin typeface="Arial" panose="020B0604020202020204" pitchFamily="34" charset="0"/>
              <a:cs typeface="Arial" panose="020B0604020202020204" pitchFamily="34" charset="0"/>
            </a:endParaRPr>
          </a:p>
        </p:txBody>
      </p:sp>
      <p:sp>
        <p:nvSpPr>
          <p:cNvPr id="8" name="Text Box 8">
            <a:extLst>
              <a:ext uri="{FF2B5EF4-FFF2-40B4-BE49-F238E27FC236}">
                <a16:creationId xmlns="" xmlns:a16="http://schemas.microsoft.com/office/drawing/2014/main" id="{31331717-E14E-43DE-89E9-0F8D3B134E28}"/>
              </a:ext>
            </a:extLst>
          </p:cNvPr>
          <p:cNvSpPr txBox="1">
            <a:spLocks noChangeArrowheads="1"/>
          </p:cNvSpPr>
          <p:nvPr/>
        </p:nvSpPr>
        <p:spPr bwMode="auto">
          <a:xfrm>
            <a:off x="990600" y="2353469"/>
            <a:ext cx="8305800" cy="461665"/>
          </a:xfrm>
          <a:prstGeom prst="rect">
            <a:avLst/>
          </a:prstGeom>
          <a:noFill/>
          <a:ln w="9525">
            <a:noFill/>
            <a:miter lim="800000"/>
            <a:headEnd/>
            <a:tailEnd/>
          </a:ln>
          <a:effectLst/>
        </p:spPr>
        <p:txBody>
          <a:bodyPr>
            <a:spAutoFit/>
          </a:bodyPr>
          <a:lstStyle/>
          <a:p>
            <a:pPr>
              <a:spcBef>
                <a:spcPct val="50000"/>
              </a:spcBef>
            </a:pPr>
            <a:r>
              <a:rPr lang="en-US" sz="2400" b="1" dirty="0">
                <a:solidFill>
                  <a:srgbClr val="FF0000"/>
                </a:solidFill>
                <a:latin typeface="Arial" panose="020B0604020202020204" pitchFamily="34" charset="0"/>
                <a:cs typeface="Arial" panose="020B0604020202020204" pitchFamily="34" charset="0"/>
              </a:rPr>
              <a:t>void push(</a:t>
            </a:r>
            <a:r>
              <a:rPr lang="en-US" sz="2400" b="1" dirty="0" err="1">
                <a:solidFill>
                  <a:srgbClr val="FF0000"/>
                </a:solidFill>
                <a:latin typeface="Arial" panose="020B0604020202020204" pitchFamily="34" charset="0"/>
                <a:cs typeface="Arial" panose="020B0604020202020204" pitchFamily="34" charset="0"/>
              </a:rPr>
              <a:t>int</a:t>
            </a:r>
            <a:r>
              <a:rPr lang="en-US" sz="2400" b="1" dirty="0">
                <a:solidFill>
                  <a:srgbClr val="FF0000"/>
                </a:solidFill>
                <a:latin typeface="Arial" panose="020B0604020202020204" pitchFamily="34" charset="0"/>
                <a:cs typeface="Arial" panose="020B0604020202020204" pitchFamily="34" charset="0"/>
              </a:rPr>
              <a:t> value);</a:t>
            </a:r>
            <a:endParaRPr lang="en-US" sz="2400" dirty="0">
              <a:latin typeface="Arial" panose="020B0604020202020204" pitchFamily="34" charset="0"/>
              <a:cs typeface="Arial" panose="020B0604020202020204" pitchFamily="34" charset="0"/>
            </a:endParaRPr>
          </a:p>
        </p:txBody>
      </p:sp>
      <p:sp>
        <p:nvSpPr>
          <p:cNvPr id="9" name="Text Box 13">
            <a:extLst>
              <a:ext uri="{FF2B5EF4-FFF2-40B4-BE49-F238E27FC236}">
                <a16:creationId xmlns="" xmlns:a16="http://schemas.microsoft.com/office/drawing/2014/main" id="{CB4ABE16-09F0-4888-BFFC-6DE22CE8ABCC}"/>
              </a:ext>
            </a:extLst>
          </p:cNvPr>
          <p:cNvSpPr txBox="1">
            <a:spLocks noChangeArrowheads="1"/>
          </p:cNvSpPr>
          <p:nvPr/>
        </p:nvSpPr>
        <p:spPr bwMode="auto">
          <a:xfrm>
            <a:off x="838200" y="2944743"/>
            <a:ext cx="8915400" cy="3046988"/>
          </a:xfrm>
          <a:prstGeom prst="rect">
            <a:avLst/>
          </a:prstGeom>
          <a:noFill/>
          <a:ln w="9525">
            <a:noFill/>
            <a:miter lim="800000"/>
            <a:headEnd/>
            <a:tailEnd/>
          </a:ln>
          <a:effectLst/>
        </p:spPr>
        <p:txBody>
          <a:bodyPr>
            <a:spAutoFit/>
          </a:bodyPr>
          <a:lstStyle/>
          <a:p>
            <a:pPr marL="114300" lvl="1"/>
            <a:r>
              <a:rPr lang="en-US" sz="2400" b="1" dirty="0">
                <a:latin typeface="Arial" panose="020B0604020202020204" pitchFamily="34" charset="0"/>
                <a:cs typeface="Arial" panose="020B0604020202020204" pitchFamily="34" charset="0"/>
              </a:rPr>
              <a:t>void Stack::push(</a:t>
            </a:r>
            <a:r>
              <a:rPr lang="en-US" sz="2400" b="1" dirty="0">
                <a:solidFill>
                  <a:srgbClr val="FF0000"/>
                </a:solidFill>
                <a:latin typeface="Arial" panose="020B0604020202020204" pitchFamily="34" charset="0"/>
                <a:cs typeface="Arial" panose="020B0604020202020204" pitchFamily="34" charset="0"/>
              </a:rPr>
              <a:t>int value</a:t>
            </a:r>
            <a:r>
              <a:rPr lang="en-US" sz="2400" b="1" dirty="0">
                <a:latin typeface="Arial" panose="020B0604020202020204" pitchFamily="34" charset="0"/>
                <a:cs typeface="Arial" panose="020B0604020202020204" pitchFamily="34" charset="0"/>
              </a:rPr>
              <a:t>){</a:t>
            </a:r>
          </a:p>
          <a:p>
            <a:pPr marL="114300" lvl="1"/>
            <a:r>
              <a:rPr lang="en-US" sz="2400" b="1" dirty="0">
                <a:latin typeface="Arial" panose="020B0604020202020204" pitchFamily="34" charset="0"/>
                <a:cs typeface="Arial" panose="020B0604020202020204" pitchFamily="34" charset="0"/>
              </a:rPr>
              <a:t> </a:t>
            </a:r>
            <a:r>
              <a:rPr lang="en-US" sz="2400" b="1" dirty="0">
                <a:solidFill>
                  <a:srgbClr val="FF0000"/>
                </a:solidFill>
                <a:latin typeface="Arial" panose="020B0604020202020204" pitchFamily="34" charset="0"/>
                <a:cs typeface="Arial" panose="020B0604020202020204" pitchFamily="34" charset="0"/>
              </a:rPr>
              <a:t>if (</a:t>
            </a:r>
            <a:r>
              <a:rPr lang="en-US" sz="2400" b="1" dirty="0" err="1">
                <a:solidFill>
                  <a:srgbClr val="FF0000"/>
                </a:solidFill>
                <a:latin typeface="Arial" panose="020B0604020202020204" pitchFamily="34" charset="0"/>
                <a:cs typeface="Arial" panose="020B0604020202020204" pitchFamily="34" charset="0"/>
              </a:rPr>
              <a:t>myTop</a:t>
            </a:r>
            <a:r>
              <a:rPr lang="en-US" sz="2400" b="1" dirty="0">
                <a:solidFill>
                  <a:srgbClr val="FF0000"/>
                </a:solidFill>
                <a:latin typeface="Arial" panose="020B0604020202020204" pitchFamily="34" charset="0"/>
                <a:cs typeface="Arial" panose="020B0604020202020204" pitchFamily="34" charset="0"/>
              </a:rPr>
              <a:t> &lt; </a:t>
            </a:r>
            <a:r>
              <a:rPr lang="en-US" sz="2400" b="1" dirty="0" err="1">
                <a:solidFill>
                  <a:srgbClr val="FF0000"/>
                </a:solidFill>
                <a:latin typeface="Arial" panose="020B0604020202020204" pitchFamily="34" charset="0"/>
                <a:cs typeface="Arial" panose="020B0604020202020204" pitchFamily="34" charset="0"/>
              </a:rPr>
              <a:t>SizeArray</a:t>
            </a:r>
            <a:r>
              <a:rPr lang="en-US" sz="2400" b="1" dirty="0">
                <a:solidFill>
                  <a:srgbClr val="FF0000"/>
                </a:solidFill>
                <a:latin typeface="Arial" panose="020B0604020202020204" pitchFamily="34" charset="0"/>
                <a:cs typeface="Arial" panose="020B0604020202020204" pitchFamily="34" charset="0"/>
              </a:rPr>
              <a:t> - 1)</a:t>
            </a:r>
            <a:r>
              <a:rPr lang="en-US" sz="2400" b="1" dirty="0">
                <a:latin typeface="Arial" panose="020B0604020202020204" pitchFamily="34" charset="0"/>
                <a:cs typeface="Arial" panose="020B0604020202020204" pitchFamily="34" charset="0"/>
              </a:rPr>
              <a:t>{</a:t>
            </a:r>
          </a:p>
          <a:p>
            <a:pPr marL="114300" lvl="1"/>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myTop</a:t>
            </a:r>
            <a:r>
              <a:rPr lang="en-US" sz="2400" b="1" dirty="0">
                <a:solidFill>
                  <a:srgbClr val="FF0000"/>
                </a:solidFill>
                <a:latin typeface="Arial" panose="020B0604020202020204" pitchFamily="34" charset="0"/>
                <a:cs typeface="Arial" panose="020B0604020202020204" pitchFamily="34" charset="0"/>
              </a:rPr>
              <a:t>;</a:t>
            </a:r>
          </a:p>
          <a:p>
            <a:pPr marL="114300" lvl="1"/>
            <a:r>
              <a:rPr lang="en-US" sz="2400" b="1" dirty="0">
                <a:solidFill>
                  <a:srgbClr val="FF0000"/>
                </a:solidFill>
                <a:latin typeface="Arial" panose="020B0604020202020204" pitchFamily="34" charset="0"/>
                <a:cs typeface="Arial" panose="020B0604020202020204" pitchFamily="34" charset="0"/>
              </a:rPr>
              <a:t>	</a:t>
            </a:r>
            <a:r>
              <a:rPr lang="en-US" sz="2400" b="1" dirty="0" err="1">
                <a:solidFill>
                  <a:srgbClr val="FF0000"/>
                </a:solidFill>
                <a:latin typeface="Arial" panose="020B0604020202020204" pitchFamily="34" charset="0"/>
                <a:cs typeface="Arial" panose="020B0604020202020204" pitchFamily="34" charset="0"/>
              </a:rPr>
              <a:t>myArray</a:t>
            </a:r>
            <a:r>
              <a:rPr lang="en-US" sz="2400" b="1" dirty="0">
                <a:solidFill>
                  <a:srgbClr val="FF0000"/>
                </a:solidFill>
                <a:latin typeface="Arial" panose="020B0604020202020204" pitchFamily="34" charset="0"/>
                <a:cs typeface="Arial" panose="020B0604020202020204" pitchFamily="34" charset="0"/>
              </a:rPr>
              <a:t>[</a:t>
            </a:r>
            <a:r>
              <a:rPr lang="en-US" sz="2400" b="1" dirty="0" err="1">
                <a:solidFill>
                  <a:srgbClr val="FF0000"/>
                </a:solidFill>
                <a:latin typeface="Arial" panose="020B0604020202020204" pitchFamily="34" charset="0"/>
                <a:cs typeface="Arial" panose="020B0604020202020204" pitchFamily="34" charset="0"/>
              </a:rPr>
              <a:t>myTop</a:t>
            </a:r>
            <a:r>
              <a:rPr lang="en-US" sz="2400" b="1" dirty="0">
                <a:solidFill>
                  <a:srgbClr val="FF0000"/>
                </a:solidFill>
                <a:latin typeface="Arial" panose="020B0604020202020204" pitchFamily="34" charset="0"/>
                <a:cs typeface="Arial" panose="020B0604020202020204" pitchFamily="34" charset="0"/>
              </a:rPr>
              <a:t>] = value;</a:t>
            </a:r>
            <a:br>
              <a:rPr lang="en-US" sz="2400" b="1" dirty="0">
                <a:solidFill>
                  <a:srgbClr val="FF0000"/>
                </a:solidFill>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 }</a:t>
            </a:r>
          </a:p>
          <a:p>
            <a:pPr marL="114300" lvl="1"/>
            <a:r>
              <a:rPr lang="en-US" sz="2400" b="1" dirty="0">
                <a:latin typeface="Arial" panose="020B0604020202020204" pitchFamily="34" charset="0"/>
                <a:cs typeface="Arial" panose="020B0604020202020204" pitchFamily="34" charset="0"/>
              </a:rPr>
              <a:t> else</a:t>
            </a:r>
            <a:br>
              <a:rPr lang="en-US" sz="2400" b="1"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   cout&lt;&lt;"*** Stack full -- can't add new value ***\n“</a:t>
            </a:r>
          </a:p>
          <a:p>
            <a:pPr marL="114300" lvl="1"/>
            <a:r>
              <a:rPr lang="en-US" sz="2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3670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C579D3-ECE6-41F4-BF18-3B9FD7715E52}"/>
              </a:ext>
            </a:extLst>
          </p:cNvPr>
          <p:cNvSpPr>
            <a:spLocks noGrp="1"/>
          </p:cNvSpPr>
          <p:nvPr>
            <p:ph type="title"/>
          </p:nvPr>
        </p:nvSpPr>
        <p:spPr/>
        <p:txBody>
          <a:bodyPr/>
          <a:lstStyle/>
          <a:p>
            <a:r>
              <a:rPr lang="en-US"/>
              <a:t>Stack’s Top</a:t>
            </a:r>
            <a:endParaRPr lang="en-US" dirty="0"/>
          </a:p>
        </p:txBody>
      </p:sp>
      <p:sp>
        <p:nvSpPr>
          <p:cNvPr id="3" name="Text Box 2">
            <a:extLst>
              <a:ext uri="{FF2B5EF4-FFF2-40B4-BE49-F238E27FC236}">
                <a16:creationId xmlns="" xmlns:a16="http://schemas.microsoft.com/office/drawing/2014/main" id="{C9688B4B-E678-42B6-858F-96870451776C}"/>
              </a:ext>
            </a:extLst>
          </p:cNvPr>
          <p:cNvSpPr txBox="1">
            <a:spLocks noChangeArrowheads="1"/>
          </p:cNvSpPr>
          <p:nvPr/>
        </p:nvSpPr>
        <p:spPr bwMode="auto">
          <a:xfrm>
            <a:off x="533400" y="2212058"/>
            <a:ext cx="8534400" cy="369332"/>
          </a:xfrm>
          <a:prstGeom prst="rect">
            <a:avLst/>
          </a:prstGeom>
          <a:noFill/>
          <a:ln w="9525">
            <a:noFill/>
            <a:miter lim="800000"/>
            <a:headEnd/>
            <a:tailEnd/>
          </a:ln>
          <a:effectLst/>
        </p:spPr>
        <p:txBody>
          <a:bodyPr>
            <a:spAutoFit/>
          </a:bodyPr>
          <a:lstStyle/>
          <a:p>
            <a:r>
              <a:rPr lang="en-US" b="1" dirty="0" err="1">
                <a:solidFill>
                  <a:srgbClr val="FF0000"/>
                </a:solidFill>
                <a:latin typeface="Arial" panose="020B0604020202020204" pitchFamily="34" charset="0"/>
                <a:cs typeface="Arial" panose="020B0604020202020204" pitchFamily="34" charset="0"/>
              </a:rPr>
              <a:t>int</a:t>
            </a:r>
            <a:r>
              <a:rPr lang="en-US" b="1" dirty="0">
                <a:solidFill>
                  <a:srgbClr val="FF0000"/>
                </a:solidFill>
                <a:latin typeface="Arial" panose="020B0604020202020204" pitchFamily="34" charset="0"/>
                <a:cs typeface="Arial" panose="020B0604020202020204" pitchFamily="34" charset="0"/>
              </a:rPr>
              <a:t> top();</a:t>
            </a:r>
            <a:endParaRPr lang="en-US" b="1" dirty="0">
              <a:latin typeface="Arial" panose="020B0604020202020204" pitchFamily="34" charset="0"/>
              <a:cs typeface="Arial" panose="020B0604020202020204" pitchFamily="34" charset="0"/>
            </a:endParaRPr>
          </a:p>
        </p:txBody>
      </p:sp>
      <p:sp>
        <p:nvSpPr>
          <p:cNvPr id="4" name="Text Box 3">
            <a:extLst>
              <a:ext uri="{FF2B5EF4-FFF2-40B4-BE49-F238E27FC236}">
                <a16:creationId xmlns="" xmlns:a16="http://schemas.microsoft.com/office/drawing/2014/main" id="{8244D909-B2B4-4F37-98DD-076731038924}"/>
              </a:ext>
            </a:extLst>
          </p:cNvPr>
          <p:cNvSpPr txBox="1">
            <a:spLocks noChangeArrowheads="1"/>
          </p:cNvSpPr>
          <p:nvPr/>
        </p:nvSpPr>
        <p:spPr bwMode="auto">
          <a:xfrm>
            <a:off x="3548269" y="1788865"/>
            <a:ext cx="8382000" cy="846386"/>
          </a:xfrm>
          <a:prstGeom prst="rect">
            <a:avLst/>
          </a:prstGeom>
          <a:noFill/>
          <a:ln w="9525">
            <a:noFill/>
            <a:miter lim="800000"/>
            <a:headEnd/>
            <a:tailEnd/>
          </a:ln>
          <a:effectLst/>
        </p:spPr>
        <p:txBody>
          <a:bodyPr>
            <a:spAutoFit/>
          </a:bodyPr>
          <a:lstStyle/>
          <a:p>
            <a:pPr>
              <a:tabLst>
                <a:tab pos="1314450" algn="l"/>
              </a:tabLst>
            </a:pPr>
            <a:r>
              <a:rPr lang="en-US" sz="2400" b="1" i="1" dirty="0">
                <a:latin typeface="Arial" panose="020B0604020202020204" pitchFamily="34" charset="0"/>
                <a:cs typeface="Arial" panose="020B0604020202020204" pitchFamily="34" charset="0"/>
              </a:rPr>
              <a:t>top</a:t>
            </a:r>
            <a:r>
              <a:rPr lang="en-US" sz="2400"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tabLst>
                <a:tab pos="1314450" algn="l"/>
              </a:tabLst>
            </a:pPr>
            <a:r>
              <a:rPr lang="en-US" dirty="0">
                <a:latin typeface="Arial" panose="020B0604020202020204" pitchFamily="34" charset="0"/>
                <a:cs typeface="Arial" panose="020B0604020202020204" pitchFamily="34" charset="0"/>
              </a:rPr>
              <a:t>Returns:	Value at the top of the stack</a:t>
            </a:r>
            <a:br>
              <a:rPr lang="en-US" dirty="0">
                <a:latin typeface="Arial" panose="020B0604020202020204" pitchFamily="34" charset="0"/>
                <a:cs typeface="Arial" panose="020B0604020202020204" pitchFamily="34" charset="0"/>
              </a:rPr>
            </a:br>
            <a:endParaRPr lang="en-US" sz="700" i="1" dirty="0">
              <a:latin typeface="Arial" panose="020B0604020202020204" pitchFamily="34" charset="0"/>
              <a:cs typeface="Arial" panose="020B0604020202020204" pitchFamily="34" charset="0"/>
            </a:endParaRPr>
          </a:p>
        </p:txBody>
      </p:sp>
      <p:sp>
        <p:nvSpPr>
          <p:cNvPr id="5" name="Rectangle 10">
            <a:extLst>
              <a:ext uri="{FF2B5EF4-FFF2-40B4-BE49-F238E27FC236}">
                <a16:creationId xmlns="" xmlns:a16="http://schemas.microsoft.com/office/drawing/2014/main" id="{EED5C0FB-A9B5-47D3-ACE2-BD9A4F5BA68D}"/>
              </a:ext>
            </a:extLst>
          </p:cNvPr>
          <p:cNvSpPr>
            <a:spLocks noChangeArrowheads="1"/>
          </p:cNvSpPr>
          <p:nvPr/>
        </p:nvSpPr>
        <p:spPr bwMode="auto">
          <a:xfrm>
            <a:off x="4479925" y="3078163"/>
            <a:ext cx="184150" cy="701675"/>
          </a:xfrm>
          <a:prstGeom prst="rect">
            <a:avLst/>
          </a:prstGeom>
          <a:noFill/>
          <a:ln w="9525">
            <a:noFill/>
            <a:miter lim="800000"/>
            <a:headEnd/>
            <a:tailEnd/>
          </a:ln>
          <a:effectLst/>
        </p:spPr>
        <p:txBody>
          <a:bodyPr wrap="none">
            <a:spAutoFit/>
          </a:bodyPr>
          <a:lstStyle/>
          <a:p>
            <a:endParaRPr lang="en-US" sz="4000">
              <a:solidFill>
                <a:schemeClr val="tx2"/>
              </a:solidFill>
              <a:latin typeface="Arial" panose="020B0604020202020204" pitchFamily="34" charset="0"/>
              <a:cs typeface="Arial" panose="020B0604020202020204" pitchFamily="34" charset="0"/>
            </a:endParaRPr>
          </a:p>
        </p:txBody>
      </p:sp>
      <p:sp>
        <p:nvSpPr>
          <p:cNvPr id="6" name="Text Box 11">
            <a:extLst>
              <a:ext uri="{FF2B5EF4-FFF2-40B4-BE49-F238E27FC236}">
                <a16:creationId xmlns="" xmlns:a16="http://schemas.microsoft.com/office/drawing/2014/main" id="{93F52E2B-814C-44B0-A4A7-885C6D38CDC1}"/>
              </a:ext>
            </a:extLst>
          </p:cNvPr>
          <p:cNvSpPr txBox="1">
            <a:spLocks noChangeArrowheads="1"/>
          </p:cNvSpPr>
          <p:nvPr/>
        </p:nvSpPr>
        <p:spPr bwMode="auto">
          <a:xfrm>
            <a:off x="533400" y="2464904"/>
            <a:ext cx="4905227" cy="1569660"/>
          </a:xfrm>
          <a:prstGeom prst="rect">
            <a:avLst/>
          </a:prstGeom>
          <a:noFill/>
          <a:ln w="9525">
            <a:noFill/>
            <a:miter lim="800000"/>
            <a:headEnd/>
            <a:tailEnd/>
          </a:ln>
          <a:effectLst/>
        </p:spPr>
        <p:txBody>
          <a:bodyPr wrap="square">
            <a:spAutoFit/>
          </a:bodyPr>
          <a:lstStyle/>
          <a:p>
            <a:endParaRPr lang="en-US" sz="600" dirty="0">
              <a:latin typeface="Arial" panose="020B0604020202020204" pitchFamily="34" charset="0"/>
              <a:cs typeface="Arial" panose="020B0604020202020204" pitchFamily="34" charset="0"/>
            </a:endParaRPr>
          </a:p>
          <a:p>
            <a:r>
              <a:rPr lang="en-US" b="1" dirty="0" err="1">
                <a:latin typeface="Arial" panose="020B0604020202020204" pitchFamily="34" charset="0"/>
                <a:cs typeface="Arial" panose="020B0604020202020204" pitchFamily="34" charset="0"/>
              </a:rPr>
              <a:t>int</a:t>
            </a:r>
            <a:r>
              <a:rPr lang="en-US" b="1" dirty="0">
                <a:latin typeface="Arial" panose="020B0604020202020204" pitchFamily="34" charset="0"/>
                <a:cs typeface="Arial" panose="020B0604020202020204" pitchFamily="34" charset="0"/>
              </a:rPr>
              <a:t> Stack::top() {</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if (</a:t>
            </a:r>
            <a:r>
              <a:rPr lang="en-US" b="1" dirty="0" err="1">
                <a:solidFill>
                  <a:srgbClr val="FF0000"/>
                </a:solidFill>
                <a:latin typeface="Arial" panose="020B0604020202020204" pitchFamily="34" charset="0"/>
                <a:cs typeface="Arial" panose="020B0604020202020204" pitchFamily="34" charset="0"/>
              </a:rPr>
              <a:t>myTop</a:t>
            </a:r>
            <a:r>
              <a:rPr lang="en-US" b="1" dirty="0">
                <a:solidFill>
                  <a:srgbClr val="FF0000"/>
                </a:solidFill>
                <a:latin typeface="Arial" panose="020B0604020202020204" pitchFamily="34" charset="0"/>
                <a:cs typeface="Arial" panose="020B0604020202020204" pitchFamily="34" charset="0"/>
              </a:rPr>
              <a:t> &gt;= 0) 	</a:t>
            </a:r>
            <a:r>
              <a:rPr lang="en-US" b="1" dirty="0">
                <a:solidFill>
                  <a:schemeClr val="accent1"/>
                </a:solidFill>
                <a:latin typeface="Arial" panose="020B0604020202020204" pitchFamily="34" charset="0"/>
                <a:cs typeface="Arial" panose="020B0604020202020204" pitchFamily="34" charset="0"/>
              </a:rPr>
              <a:t>// or  if (!empty())</a:t>
            </a:r>
          </a:p>
          <a:p>
            <a:r>
              <a:rPr lang="en-US" b="1" dirty="0">
                <a:solidFill>
                  <a:srgbClr val="FF0000"/>
                </a:solidFill>
                <a:latin typeface="Arial" panose="020B0604020202020204" pitchFamily="34" charset="0"/>
                <a:cs typeface="Arial" panose="020B0604020202020204" pitchFamily="34" charset="0"/>
              </a:rPr>
              <a:t>	return (</a:t>
            </a:r>
            <a:r>
              <a:rPr lang="en-US" b="1" dirty="0" err="1">
                <a:solidFill>
                  <a:srgbClr val="FF0000"/>
                </a:solidFill>
                <a:latin typeface="Arial" panose="020B0604020202020204" pitchFamily="34" charset="0"/>
                <a:cs typeface="Arial" panose="020B0604020202020204" pitchFamily="34" charset="0"/>
              </a:rPr>
              <a:t>myArray</a:t>
            </a:r>
            <a:r>
              <a:rPr lang="en-US" b="1" dirty="0">
                <a:solidFill>
                  <a:srgbClr val="FF0000"/>
                </a:solidFill>
                <a:latin typeface="Arial" panose="020B0604020202020204" pitchFamily="34" charset="0"/>
                <a:cs typeface="Arial" panose="020B0604020202020204" pitchFamily="34" charset="0"/>
              </a:rPr>
              <a:t>[</a:t>
            </a:r>
            <a:r>
              <a:rPr lang="en-US" b="1" dirty="0" err="1">
                <a:solidFill>
                  <a:srgbClr val="FF0000"/>
                </a:solidFill>
                <a:latin typeface="Arial" panose="020B0604020202020204" pitchFamily="34" charset="0"/>
                <a:cs typeface="Arial" panose="020B0604020202020204" pitchFamily="34" charset="0"/>
              </a:rPr>
              <a:t>myTop</a:t>
            </a:r>
            <a:r>
              <a:rPr lang="en-US" b="1" dirty="0">
                <a:solidFill>
                  <a:srgbClr val="FF0000"/>
                </a:solidFill>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p:txBody>
      </p:sp>
      <p:sp>
        <p:nvSpPr>
          <p:cNvPr id="7" name="Text Box 12">
            <a:extLst>
              <a:ext uri="{FF2B5EF4-FFF2-40B4-BE49-F238E27FC236}">
                <a16:creationId xmlns="" xmlns:a16="http://schemas.microsoft.com/office/drawing/2014/main" id="{3C5117B0-EBA5-425D-8230-73D5E9B67BB4}"/>
              </a:ext>
            </a:extLst>
          </p:cNvPr>
          <p:cNvSpPr txBox="1">
            <a:spLocks noChangeArrowheads="1"/>
          </p:cNvSpPr>
          <p:nvPr/>
        </p:nvSpPr>
        <p:spPr bwMode="auto">
          <a:xfrm>
            <a:off x="838200" y="3779838"/>
            <a:ext cx="4044697" cy="2308324"/>
          </a:xfrm>
          <a:prstGeom prst="rect">
            <a:avLst/>
          </a:prstGeom>
          <a:noFill/>
          <a:ln w="9525">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else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cout &lt;&lt; "*** Stack is empty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 -- returning garbage ***\n";</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a:p>
            <a:r>
              <a:rPr lang="en-US" b="1" dirty="0">
                <a:solidFill>
                  <a:schemeClr val="accent2"/>
                </a:solidFill>
                <a:latin typeface="Arial" panose="020B0604020202020204" pitchFamily="34" charset="0"/>
                <a:cs typeface="Arial" panose="020B0604020202020204" pitchFamily="34" charset="0"/>
              </a:rPr>
              <a:t>    return </a:t>
            </a:r>
            <a:r>
              <a:rPr lang="en-US" b="1" dirty="0" err="1">
                <a:solidFill>
                  <a:schemeClr val="accent2"/>
                </a:solidFill>
                <a:latin typeface="Arial" panose="020B0604020202020204" pitchFamily="34" charset="0"/>
                <a:cs typeface="Arial" panose="020B0604020202020204" pitchFamily="34" charset="0"/>
              </a:rPr>
              <a:t>myArray</a:t>
            </a:r>
            <a:r>
              <a:rPr lang="en-US" b="1" dirty="0">
                <a:solidFill>
                  <a:schemeClr val="accent2"/>
                </a:solidFill>
                <a:latin typeface="Arial" panose="020B0604020202020204" pitchFamily="34" charset="0"/>
                <a:cs typeface="Arial" panose="020B0604020202020204" pitchFamily="34" charset="0"/>
              </a:rPr>
              <a:t>[</a:t>
            </a:r>
            <a:r>
              <a:rPr lang="en-US" b="1" dirty="0" err="1">
                <a:solidFill>
                  <a:schemeClr val="accent2"/>
                </a:solidFill>
                <a:latin typeface="Arial" panose="020B0604020202020204" pitchFamily="34" charset="0"/>
                <a:cs typeface="Arial" panose="020B0604020202020204" pitchFamily="34" charset="0"/>
              </a:rPr>
              <a:t>SizeArray</a:t>
            </a:r>
            <a:r>
              <a:rPr lang="en-US" b="1" dirty="0">
                <a:solidFill>
                  <a:schemeClr val="accent2"/>
                </a:solidFill>
                <a:latin typeface="Arial" panose="020B0604020202020204" pitchFamily="34" charset="0"/>
                <a:cs typeface="Arial" panose="020B0604020202020204" pitchFamily="34" charset="0"/>
              </a:rPr>
              <a:t> -1];</a:t>
            </a:r>
            <a:br>
              <a:rPr lang="en-US" b="1" dirty="0">
                <a:solidFill>
                  <a:schemeClr val="accent2"/>
                </a:solidFill>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614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5C4017-C8A6-4E6A-99FF-77B44E977A6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 xmlns:a16="http://schemas.microsoft.com/office/drawing/2014/main" id="{1BEC9293-D0CB-4E67-BBA1-09C11379A7E4}"/>
              </a:ext>
            </a:extLst>
          </p:cNvPr>
          <p:cNvSpPr>
            <a:spLocks noGrp="1"/>
          </p:cNvSpPr>
          <p:nvPr>
            <p:ph idx="1"/>
          </p:nvPr>
        </p:nvSpPr>
        <p:spPr/>
        <p:txBody>
          <a:bodyPr/>
          <a:lstStyle/>
          <a:p>
            <a:pPr marL="0" indent="0">
              <a:buNone/>
            </a:pPr>
            <a:r>
              <a:rPr lang="en-US" dirty="0"/>
              <a:t>What a Stack is?</a:t>
            </a:r>
          </a:p>
          <a:p>
            <a:pPr marL="0" indent="0">
              <a:buNone/>
            </a:pPr>
            <a:r>
              <a:rPr lang="en-US" dirty="0"/>
              <a:t>Stack as an ADT</a:t>
            </a:r>
          </a:p>
          <a:p>
            <a:pPr marL="0" indent="0">
              <a:buNone/>
            </a:pPr>
            <a:r>
              <a:rPr lang="en-US" dirty="0"/>
              <a:t>Implementation of Stack in C++</a:t>
            </a:r>
          </a:p>
          <a:p>
            <a:pPr marL="0" indent="0">
              <a:buNone/>
            </a:pPr>
            <a:r>
              <a:rPr lang="en-US" dirty="0"/>
              <a:t>Applications of Stack</a:t>
            </a:r>
          </a:p>
        </p:txBody>
      </p:sp>
    </p:spTree>
    <p:extLst>
      <p:ext uri="{BB962C8B-B14F-4D97-AF65-F5344CB8AC3E}">
        <p14:creationId xmlns:p14="http://schemas.microsoft.com/office/powerpoint/2010/main" val="2422478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57C745-2364-4DDD-9CEC-6B705020388E}"/>
              </a:ext>
            </a:extLst>
          </p:cNvPr>
          <p:cNvSpPr>
            <a:spLocks noGrp="1"/>
          </p:cNvSpPr>
          <p:nvPr>
            <p:ph type="title"/>
          </p:nvPr>
        </p:nvSpPr>
        <p:spPr/>
        <p:txBody>
          <a:bodyPr/>
          <a:lstStyle/>
          <a:p>
            <a:r>
              <a:rPr lang="en-US" dirty="0"/>
              <a:t>Pop Element from Stack</a:t>
            </a:r>
          </a:p>
        </p:txBody>
      </p:sp>
      <p:sp>
        <p:nvSpPr>
          <p:cNvPr id="3" name="Text Box 2">
            <a:extLst>
              <a:ext uri="{FF2B5EF4-FFF2-40B4-BE49-F238E27FC236}">
                <a16:creationId xmlns="" xmlns:a16="http://schemas.microsoft.com/office/drawing/2014/main" id="{4812D6AE-3258-4FD4-9D99-49D8FBA26E8F}"/>
              </a:ext>
            </a:extLst>
          </p:cNvPr>
          <p:cNvSpPr txBox="1">
            <a:spLocks noChangeArrowheads="1"/>
          </p:cNvSpPr>
          <p:nvPr/>
        </p:nvSpPr>
        <p:spPr bwMode="auto">
          <a:xfrm>
            <a:off x="106018" y="1560443"/>
            <a:ext cx="8610600" cy="830997"/>
          </a:xfrm>
          <a:prstGeom prst="rect">
            <a:avLst/>
          </a:prstGeom>
          <a:noFill/>
          <a:ln w="9525">
            <a:noFill/>
            <a:miter lim="800000"/>
            <a:headEnd/>
            <a:tailEnd/>
          </a:ln>
          <a:effectLst/>
        </p:spPr>
        <p:txBody>
          <a:bodyPr>
            <a:spAutoFit/>
          </a:bodyPr>
          <a:lstStyle/>
          <a:p>
            <a:endParaRPr lang="en-US" sz="2400">
              <a:latin typeface="Arial" panose="020B0604020202020204" pitchFamily="34" charset="0"/>
              <a:cs typeface="Arial" panose="020B0604020202020204" pitchFamily="34" charset="0"/>
            </a:endParaRPr>
          </a:p>
          <a:p>
            <a:endParaRPr lang="en-US" sz="2400">
              <a:latin typeface="Arial" panose="020B0604020202020204" pitchFamily="34" charset="0"/>
              <a:cs typeface="Arial" panose="020B0604020202020204" pitchFamily="34" charset="0"/>
            </a:endParaRPr>
          </a:p>
        </p:txBody>
      </p:sp>
      <p:sp>
        <p:nvSpPr>
          <p:cNvPr id="4" name="Text Box 3">
            <a:extLst>
              <a:ext uri="{FF2B5EF4-FFF2-40B4-BE49-F238E27FC236}">
                <a16:creationId xmlns="" xmlns:a16="http://schemas.microsoft.com/office/drawing/2014/main" id="{BE4CAC8E-C65E-4C9D-B84B-A2CB50717713}"/>
              </a:ext>
            </a:extLst>
          </p:cNvPr>
          <p:cNvSpPr txBox="1">
            <a:spLocks noChangeArrowheads="1"/>
          </p:cNvSpPr>
          <p:nvPr/>
        </p:nvSpPr>
        <p:spPr bwMode="auto">
          <a:xfrm>
            <a:off x="487018" y="1560443"/>
            <a:ext cx="8534400" cy="830997"/>
          </a:xfrm>
          <a:prstGeom prst="rect">
            <a:avLst/>
          </a:prstGeom>
          <a:noFill/>
          <a:ln w="9525">
            <a:noFill/>
            <a:miter lim="800000"/>
            <a:headEnd/>
            <a:tailEnd/>
          </a:ln>
          <a:effectLst/>
        </p:spPr>
        <p:txBody>
          <a:bodyPr>
            <a:spAutoFit/>
          </a:bodyPr>
          <a:lstStyle/>
          <a:p>
            <a:r>
              <a:rPr lang="en-US" sz="2400">
                <a:latin typeface="Arial" panose="020B0604020202020204" pitchFamily="34" charset="0"/>
                <a:cs typeface="Arial" panose="020B0604020202020204" pitchFamily="34" charset="0"/>
              </a:rPr>
              <a:t> </a:t>
            </a:r>
          </a:p>
          <a:p>
            <a:endParaRPr lang="en-US" sz="2400">
              <a:latin typeface="Arial" panose="020B0604020202020204" pitchFamily="34" charset="0"/>
              <a:cs typeface="Arial" panose="020B0604020202020204" pitchFamily="34" charset="0"/>
            </a:endParaRPr>
          </a:p>
        </p:txBody>
      </p:sp>
      <p:sp>
        <p:nvSpPr>
          <p:cNvPr id="5" name="Text Box 4">
            <a:extLst>
              <a:ext uri="{FF2B5EF4-FFF2-40B4-BE49-F238E27FC236}">
                <a16:creationId xmlns="" xmlns:a16="http://schemas.microsoft.com/office/drawing/2014/main" id="{F93541E1-ACD2-416E-9189-D820F40A849E}"/>
              </a:ext>
            </a:extLst>
          </p:cNvPr>
          <p:cNvSpPr txBox="1">
            <a:spLocks noChangeArrowheads="1"/>
          </p:cNvSpPr>
          <p:nvPr/>
        </p:nvSpPr>
        <p:spPr bwMode="auto">
          <a:xfrm>
            <a:off x="2988779" y="1801963"/>
            <a:ext cx="8458200" cy="738664"/>
          </a:xfrm>
          <a:prstGeom prst="rect">
            <a:avLst/>
          </a:prstGeom>
          <a:noFill/>
          <a:ln w="9525">
            <a:noFill/>
            <a:miter lim="800000"/>
            <a:headEnd/>
            <a:tailEnd/>
          </a:ln>
          <a:effectLst/>
        </p:spPr>
        <p:txBody>
          <a:bodyPr>
            <a:spAutoFit/>
          </a:bodyPr>
          <a:lstStyle/>
          <a:p>
            <a:pPr>
              <a:tabLst>
                <a:tab pos="1314450" algn="l"/>
              </a:tabLst>
            </a:pPr>
            <a:r>
              <a:rPr lang="en-US" sz="2400" b="1" i="1" dirty="0">
                <a:latin typeface="Arial" panose="020B0604020202020204" pitchFamily="34" charset="0"/>
                <a:cs typeface="Arial" panose="020B0604020202020204" pitchFamily="34" charset="0"/>
              </a:rPr>
              <a:t>pop</a:t>
            </a:r>
            <a:r>
              <a:rPr lang="en-US" sz="2400" b="1" dirty="0">
                <a:latin typeface="Arial" panose="020B0604020202020204" pitchFamily="34" charset="0"/>
                <a:cs typeface="Arial" panose="020B0604020202020204" pitchFamily="34" charset="0"/>
              </a:rPr>
              <a:t>:</a:t>
            </a:r>
            <a:endParaRPr lang="en-US" sz="2400" i="1" dirty="0">
              <a:latin typeface="Arial" panose="020B0604020202020204" pitchFamily="34" charset="0"/>
              <a:cs typeface="Arial" panose="020B0604020202020204" pitchFamily="34" charset="0"/>
            </a:endParaRPr>
          </a:p>
          <a:p>
            <a:pPr>
              <a:tabLst>
                <a:tab pos="1314450" algn="l"/>
              </a:tabLst>
            </a:pPr>
            <a:r>
              <a:rPr lang="en-US" dirty="0">
                <a:latin typeface="Arial" panose="020B0604020202020204" pitchFamily="34" charset="0"/>
                <a:cs typeface="Arial" panose="020B0604020202020204" pitchFamily="34" charset="0"/>
              </a:rPr>
              <a:t>Returns: 	Value at the top of the Stack and removes it from the Stack</a:t>
            </a:r>
            <a:endParaRPr lang="en-US" sz="2400" u="sng" dirty="0">
              <a:latin typeface="Arial" panose="020B0604020202020204" pitchFamily="34" charset="0"/>
              <a:cs typeface="Arial" panose="020B0604020202020204" pitchFamily="34" charset="0"/>
            </a:endParaRPr>
          </a:p>
        </p:txBody>
      </p:sp>
      <p:sp>
        <p:nvSpPr>
          <p:cNvPr id="6" name="Text Box 10">
            <a:extLst>
              <a:ext uri="{FF2B5EF4-FFF2-40B4-BE49-F238E27FC236}">
                <a16:creationId xmlns="" xmlns:a16="http://schemas.microsoft.com/office/drawing/2014/main" id="{0C53614E-8FF4-458E-B37E-353A932C4420}"/>
              </a:ext>
            </a:extLst>
          </p:cNvPr>
          <p:cNvSpPr txBox="1">
            <a:spLocks noChangeArrowheads="1"/>
          </p:cNvSpPr>
          <p:nvPr/>
        </p:nvSpPr>
        <p:spPr bwMode="auto">
          <a:xfrm>
            <a:off x="487018" y="2540627"/>
            <a:ext cx="8305800" cy="646331"/>
          </a:xfrm>
          <a:prstGeom prst="rect">
            <a:avLst/>
          </a:prstGeom>
          <a:noFill/>
          <a:ln w="9525">
            <a:noFill/>
            <a:miter lim="800000"/>
            <a:headEnd/>
            <a:tailEnd/>
          </a:ln>
          <a:effectLst/>
        </p:spPr>
        <p:txBody>
          <a:bodyPr>
            <a:spAutoFit/>
          </a:bodyPr>
          <a:lstStyle/>
          <a:p>
            <a:r>
              <a:rPr lang="en-US" b="1">
                <a:solidFill>
                  <a:srgbClr val="FF0000"/>
                </a:solidFill>
                <a:latin typeface="Arial" panose="020B0604020202020204" pitchFamily="34" charset="0"/>
                <a:cs typeface="Arial" panose="020B0604020202020204" pitchFamily="34" charset="0"/>
              </a:rPr>
              <a:t>int pop();</a:t>
            </a:r>
          </a:p>
          <a:p>
            <a:endParaRPr lang="en-US" sz="1800" b="1">
              <a:latin typeface="Arial" panose="020B0604020202020204" pitchFamily="34" charset="0"/>
              <a:cs typeface="Arial" panose="020B0604020202020204" pitchFamily="34" charset="0"/>
            </a:endParaRPr>
          </a:p>
        </p:txBody>
      </p:sp>
      <p:sp>
        <p:nvSpPr>
          <p:cNvPr id="7" name="Text Box 13">
            <a:extLst>
              <a:ext uri="{FF2B5EF4-FFF2-40B4-BE49-F238E27FC236}">
                <a16:creationId xmlns="" xmlns:a16="http://schemas.microsoft.com/office/drawing/2014/main" id="{14087C7E-65EA-44FA-AD89-D1FDE7E403F9}"/>
              </a:ext>
            </a:extLst>
          </p:cNvPr>
          <p:cNvSpPr txBox="1">
            <a:spLocks noChangeArrowheads="1"/>
          </p:cNvSpPr>
          <p:nvPr/>
        </p:nvSpPr>
        <p:spPr bwMode="auto">
          <a:xfrm>
            <a:off x="487018" y="2923237"/>
            <a:ext cx="4851122" cy="1200329"/>
          </a:xfrm>
          <a:prstGeom prst="rect">
            <a:avLst/>
          </a:prstGeom>
          <a:noFill/>
          <a:ln w="9525">
            <a:noFill/>
            <a:miter lim="800000"/>
            <a:headEnd/>
            <a:tailEnd/>
          </a:ln>
          <a:effectLst/>
        </p:spPr>
        <p:txBody>
          <a:bodyPr wrap="square">
            <a:spAutoFit/>
          </a:bodyPr>
          <a:lstStyle/>
          <a:p>
            <a:r>
              <a:rPr lang="en-US" b="1" dirty="0" err="1">
                <a:latin typeface="Arial" panose="020B0604020202020204" pitchFamily="34" charset="0"/>
                <a:cs typeface="Arial" panose="020B0604020202020204" pitchFamily="34" charset="0"/>
              </a:rPr>
              <a:t>int</a:t>
            </a:r>
            <a:r>
              <a:rPr lang="en-US" b="1" dirty="0">
                <a:latin typeface="Arial" panose="020B0604020202020204" pitchFamily="34" charset="0"/>
                <a:cs typeface="Arial" panose="020B0604020202020204" pitchFamily="34" charset="0"/>
              </a:rPr>
              <a:t> Stack::pop(){</a:t>
            </a:r>
          </a:p>
          <a:p>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if (</a:t>
            </a:r>
            <a:r>
              <a:rPr lang="en-US" b="1" dirty="0" err="1">
                <a:solidFill>
                  <a:srgbClr val="FF0000"/>
                </a:solidFill>
                <a:latin typeface="Arial" panose="020B0604020202020204" pitchFamily="34" charset="0"/>
                <a:cs typeface="Arial" panose="020B0604020202020204" pitchFamily="34" charset="0"/>
              </a:rPr>
              <a:t>myTop</a:t>
            </a:r>
            <a:r>
              <a:rPr lang="en-US" b="1" dirty="0">
                <a:solidFill>
                  <a:srgbClr val="FF0000"/>
                </a:solidFill>
                <a:latin typeface="Arial" panose="020B0604020202020204" pitchFamily="34" charset="0"/>
                <a:cs typeface="Arial" panose="020B0604020202020204" pitchFamily="34" charset="0"/>
              </a:rPr>
              <a:t> &gt;= 0)</a:t>
            </a:r>
            <a:r>
              <a:rPr lang="en-US" b="1" dirty="0">
                <a:latin typeface="Arial" panose="020B0604020202020204" pitchFamily="34" charset="0"/>
                <a:cs typeface="Arial" panose="020B0604020202020204" pitchFamily="34" charset="0"/>
              </a:rPr>
              <a:t> </a:t>
            </a:r>
            <a:r>
              <a:rPr lang="en-US" b="1" dirty="0">
                <a:solidFill>
                  <a:schemeClr val="accent1"/>
                </a:solidFill>
                <a:latin typeface="Arial" panose="020B0604020202020204" pitchFamily="34" charset="0"/>
                <a:cs typeface="Arial" panose="020B0604020202020204" pitchFamily="34" charset="0"/>
              </a:rPr>
              <a:t>// or  if (!empty())</a:t>
            </a:r>
          </a:p>
          <a:p>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return </a:t>
            </a:r>
            <a:r>
              <a:rPr lang="en-US" b="1" dirty="0" err="1">
                <a:solidFill>
                  <a:srgbClr val="FF0000"/>
                </a:solidFill>
                <a:latin typeface="Arial" panose="020B0604020202020204" pitchFamily="34" charset="0"/>
                <a:cs typeface="Arial" panose="020B0604020202020204" pitchFamily="34" charset="0"/>
              </a:rPr>
              <a:t>myArray</a:t>
            </a:r>
            <a:r>
              <a:rPr lang="en-US" b="1" dirty="0">
                <a:solidFill>
                  <a:srgbClr val="FF0000"/>
                </a:solidFill>
                <a:latin typeface="Arial" panose="020B0604020202020204" pitchFamily="34" charset="0"/>
                <a:cs typeface="Arial" panose="020B0604020202020204" pitchFamily="34" charset="0"/>
              </a:rPr>
              <a:t>[</a:t>
            </a:r>
            <a:r>
              <a:rPr lang="en-US" b="1" dirty="0" err="1">
                <a:solidFill>
                  <a:srgbClr val="FF0000"/>
                </a:solidFill>
                <a:latin typeface="Arial" panose="020B0604020202020204" pitchFamily="34" charset="0"/>
                <a:cs typeface="Arial" panose="020B0604020202020204" pitchFamily="34" charset="0"/>
              </a:rPr>
              <a:t>myTop</a:t>
            </a:r>
            <a:r>
              <a:rPr lang="en-US" b="1" dirty="0">
                <a:solidFill>
                  <a:srgbClr val="FF0000"/>
                </a:solidFill>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r>
            <a:br>
              <a:rPr lang="en-US" b="1" dirty="0">
                <a:latin typeface="Arial" panose="020B0604020202020204" pitchFamily="34" charset="0"/>
                <a:cs typeface="Arial" panose="020B0604020202020204" pitchFamily="34" charset="0"/>
              </a:rPr>
            </a:br>
            <a:endParaRPr lang="en-US" b="1" dirty="0">
              <a:latin typeface="Arial" panose="020B0604020202020204" pitchFamily="34" charset="0"/>
              <a:cs typeface="Arial" panose="020B0604020202020204" pitchFamily="34" charset="0"/>
            </a:endParaRPr>
          </a:p>
        </p:txBody>
      </p:sp>
      <p:sp>
        <p:nvSpPr>
          <p:cNvPr id="8" name="Text Box 14">
            <a:extLst>
              <a:ext uri="{FF2B5EF4-FFF2-40B4-BE49-F238E27FC236}">
                <a16:creationId xmlns="" xmlns:a16="http://schemas.microsoft.com/office/drawing/2014/main" id="{BBE4731F-78E6-47CB-BF30-5C8D65908897}"/>
              </a:ext>
            </a:extLst>
          </p:cNvPr>
          <p:cNvSpPr txBox="1">
            <a:spLocks noChangeArrowheads="1"/>
          </p:cNvSpPr>
          <p:nvPr/>
        </p:nvSpPr>
        <p:spPr bwMode="auto">
          <a:xfrm>
            <a:off x="639418" y="3909390"/>
            <a:ext cx="4698722" cy="1938992"/>
          </a:xfrm>
          <a:prstGeom prst="rect">
            <a:avLst/>
          </a:prstGeom>
          <a:noFill/>
          <a:ln w="9525">
            <a:noFill/>
            <a:miter lim="800000"/>
            <a:headEnd/>
            <a:tailEnd/>
          </a:ln>
          <a:effectLst/>
        </p:spPr>
        <p:txBody>
          <a:bodyPr wrap="none">
            <a:spAutoFit/>
          </a:bodyPr>
          <a:lstStyle/>
          <a:p>
            <a:r>
              <a:rPr lang="en-US" b="1" dirty="0">
                <a:latin typeface="Arial" panose="020B0604020202020204" pitchFamily="34" charset="0"/>
                <a:cs typeface="Arial" panose="020B0604020202020204" pitchFamily="34" charset="0"/>
              </a:rPr>
              <a:t>else</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a:t>
            </a:r>
          </a:p>
          <a:p>
            <a:r>
              <a:rPr lang="en-US" b="1" dirty="0">
                <a:latin typeface="Arial" panose="020B0604020202020204" pitchFamily="34" charset="0"/>
                <a:cs typeface="Arial" panose="020B0604020202020204" pitchFamily="34" charset="0"/>
              </a:rPr>
              <a:t>	    cout &lt;&lt; "*** Stack is empty -- "</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	    return –1;      </a:t>
            </a:r>
          </a:p>
          <a:p>
            <a:r>
              <a:rPr lang="en-US" b="1" dirty="0">
                <a:latin typeface="Arial" panose="020B0604020202020204" pitchFamily="34" charset="0"/>
                <a:cs typeface="Arial" panose="020B0604020202020204" pitchFamily="34" charset="0"/>
              </a:rPr>
              <a:t>	}</a:t>
            </a:r>
          </a:p>
          <a:p>
            <a:r>
              <a:rPr lang="en-US" b="1" dirty="0">
                <a:latin typeface="Arial" panose="020B0604020202020204" pitchFamily="34" charset="0"/>
                <a:cs typeface="Arial" panose="020B0604020202020204" pitchFamily="34" charset="0"/>
              </a:rPr>
              <a:t>}</a:t>
            </a:r>
          </a:p>
          <a:p>
            <a:pPr eaLnBrk="1" hangingPunct="1"/>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493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Stack Class (using Array)</a:t>
            </a:r>
          </a:p>
        </p:txBody>
      </p:sp>
      <p:sp>
        <p:nvSpPr>
          <p:cNvPr id="5" name="Content Placeholder 4"/>
          <p:cNvSpPr>
            <a:spLocks noGrp="1"/>
          </p:cNvSpPr>
          <p:nvPr>
            <p:ph sz="half" idx="1"/>
          </p:nvPr>
        </p:nvSpPr>
        <p:spPr/>
        <p:txBody>
          <a:bodyPr>
            <a:normAutofit/>
          </a:bodyPr>
          <a:lstStyle/>
          <a:p>
            <a:pPr>
              <a:buNone/>
            </a:pPr>
            <a:r>
              <a:rPr lang="en-US" altLang="ko-KR" sz="2400" b="1" dirty="0">
                <a:ea typeface="굴림" pitchFamily="50" charset="-127"/>
              </a:rPr>
              <a:t>Class Stack{</a:t>
            </a:r>
          </a:p>
          <a:p>
            <a:pPr>
              <a:buNone/>
            </a:pPr>
            <a:r>
              <a:rPr lang="en-US" altLang="ko-KR" sz="2400" b="1" dirty="0">
                <a:ea typeface="굴림" pitchFamily="50" charset="-127"/>
              </a:rPr>
              <a:t>private:</a:t>
            </a:r>
          </a:p>
          <a:p>
            <a:pPr>
              <a:buNone/>
            </a:pPr>
            <a:r>
              <a:rPr lang="en-US" altLang="ko-KR" sz="2400" dirty="0">
                <a:ea typeface="굴림" pitchFamily="50" charset="-127"/>
              </a:rPr>
              <a:t>  	</a:t>
            </a:r>
            <a:r>
              <a:rPr lang="en-US" sz="2400" b="1" dirty="0" err="1">
                <a:solidFill>
                  <a:srgbClr val="FF0000"/>
                </a:solidFill>
              </a:rPr>
              <a:t>int</a:t>
            </a:r>
            <a:r>
              <a:rPr lang="en-US" sz="2400" b="1" dirty="0">
                <a:solidFill>
                  <a:srgbClr val="FF0000"/>
                </a:solidFill>
              </a:rPr>
              <a:t> </a:t>
            </a:r>
            <a:r>
              <a:rPr lang="en-US" sz="2400" b="1" dirty="0" err="1">
                <a:solidFill>
                  <a:srgbClr val="FF0000"/>
                </a:solidFill>
              </a:rPr>
              <a:t>myArray</a:t>
            </a:r>
            <a:r>
              <a:rPr lang="en-US" sz="2400" b="1" dirty="0">
                <a:solidFill>
                  <a:srgbClr val="FF0000"/>
                </a:solidFill>
              </a:rPr>
              <a:t>[</a:t>
            </a:r>
            <a:r>
              <a:rPr lang="en-US" sz="2400" b="1" dirty="0" err="1">
                <a:solidFill>
                  <a:srgbClr val="FF0000"/>
                </a:solidFill>
              </a:rPr>
              <a:t>SizeArray</a:t>
            </a:r>
            <a:r>
              <a:rPr lang="en-US" sz="2400" b="1" dirty="0">
                <a:solidFill>
                  <a:srgbClr val="FF0000"/>
                </a:solidFill>
              </a:rPr>
              <a:t>];</a:t>
            </a:r>
          </a:p>
          <a:p>
            <a:pPr>
              <a:buNone/>
            </a:pPr>
            <a:r>
              <a:rPr lang="en-US" sz="2400" b="1" dirty="0">
                <a:solidFill>
                  <a:srgbClr val="FF0000"/>
                </a:solidFill>
              </a:rPr>
              <a:t>   </a:t>
            </a:r>
            <a:r>
              <a:rPr lang="en-US" sz="2400" b="1" dirty="0" err="1">
                <a:solidFill>
                  <a:srgbClr val="FF0000"/>
                </a:solidFill>
              </a:rPr>
              <a:t>int</a:t>
            </a:r>
            <a:r>
              <a:rPr lang="en-US" sz="2400" b="1" dirty="0">
                <a:solidFill>
                  <a:srgbClr val="FF0000"/>
                </a:solidFill>
              </a:rPr>
              <a:t> </a:t>
            </a:r>
            <a:r>
              <a:rPr lang="en-US" sz="2400" b="1" dirty="0" err="1">
                <a:solidFill>
                  <a:srgbClr val="FF0000"/>
                </a:solidFill>
              </a:rPr>
              <a:t>myTop</a:t>
            </a:r>
            <a:r>
              <a:rPr lang="en-US" sz="2400" b="1" dirty="0">
                <a:solidFill>
                  <a:srgbClr val="FF0000"/>
                </a:solidFill>
              </a:rPr>
              <a:t>;</a:t>
            </a:r>
          </a:p>
          <a:p>
            <a:pPr>
              <a:buNone/>
            </a:pPr>
            <a:endParaRPr lang="en-US" dirty="0"/>
          </a:p>
        </p:txBody>
      </p:sp>
      <p:sp>
        <p:nvSpPr>
          <p:cNvPr id="2" name="Content Placeholder 1">
            <a:extLst>
              <a:ext uri="{FF2B5EF4-FFF2-40B4-BE49-F238E27FC236}">
                <a16:creationId xmlns="" xmlns:a16="http://schemas.microsoft.com/office/drawing/2014/main" id="{794C6749-2CC6-4701-96DC-8DA0FE3E1640}"/>
              </a:ext>
            </a:extLst>
          </p:cNvPr>
          <p:cNvSpPr>
            <a:spLocks noGrp="1"/>
          </p:cNvSpPr>
          <p:nvPr>
            <p:ph sz="half" idx="2"/>
          </p:nvPr>
        </p:nvSpPr>
        <p:spPr/>
        <p:txBody>
          <a:bodyPr>
            <a:normAutofit/>
          </a:bodyPr>
          <a:lstStyle/>
          <a:p>
            <a:pPr>
              <a:buNone/>
            </a:pPr>
            <a:r>
              <a:rPr lang="en-US" altLang="ko-KR" sz="2400" b="1" dirty="0">
                <a:ea typeface="굴림" pitchFamily="50" charset="-127"/>
              </a:rPr>
              <a:t>public:</a:t>
            </a:r>
          </a:p>
          <a:p>
            <a:pPr>
              <a:buNone/>
            </a:pPr>
            <a:r>
              <a:rPr lang="en-US" altLang="ko-KR" sz="2400" dirty="0">
                <a:ea typeface="굴림" pitchFamily="50" charset="-127"/>
              </a:rPr>
              <a:t>  </a:t>
            </a:r>
            <a:r>
              <a:rPr lang="en-US" altLang="ko-KR" sz="2400" dirty="0">
                <a:solidFill>
                  <a:srgbClr val="002060"/>
                </a:solidFill>
                <a:ea typeface="굴림" pitchFamily="50" charset="-127"/>
              </a:rPr>
              <a:t>    </a:t>
            </a:r>
            <a:r>
              <a:rPr lang="en-US" altLang="ko-KR" sz="2400" b="1" dirty="0">
                <a:solidFill>
                  <a:srgbClr val="002060"/>
                </a:solidFill>
                <a:ea typeface="굴림" pitchFamily="50" charset="-127"/>
              </a:rPr>
              <a:t>Stack();</a:t>
            </a:r>
          </a:p>
          <a:p>
            <a:pPr>
              <a:buNone/>
            </a:pPr>
            <a:r>
              <a:rPr lang="en-US" altLang="ko-KR" sz="2400" dirty="0">
                <a:ea typeface="굴림" pitchFamily="50" charset="-127"/>
              </a:rPr>
              <a:t>      </a:t>
            </a:r>
            <a:r>
              <a:rPr lang="en-US" altLang="ko-KR" sz="2400" b="1" dirty="0" err="1">
                <a:solidFill>
                  <a:srgbClr val="002060"/>
                </a:solidFill>
                <a:ea typeface="굴림" pitchFamily="50" charset="-127"/>
              </a:rPr>
              <a:t>bool</a:t>
            </a:r>
            <a:r>
              <a:rPr lang="en-US" altLang="ko-KR" sz="2400" b="1" dirty="0">
                <a:solidFill>
                  <a:srgbClr val="002060"/>
                </a:solidFill>
                <a:ea typeface="굴림" pitchFamily="50" charset="-127"/>
              </a:rPr>
              <a:t> </a:t>
            </a:r>
            <a:r>
              <a:rPr lang="en-US" altLang="ko-KR" sz="2400" b="1" dirty="0" err="1">
                <a:solidFill>
                  <a:srgbClr val="002060"/>
                </a:solidFill>
                <a:ea typeface="굴림" pitchFamily="50" charset="-127"/>
              </a:rPr>
              <a:t>isEmpty</a:t>
            </a:r>
            <a:r>
              <a:rPr lang="en-US" altLang="ko-KR" sz="2400" b="1" dirty="0">
                <a:solidFill>
                  <a:srgbClr val="002060"/>
                </a:solidFill>
                <a:ea typeface="굴림" pitchFamily="50" charset="-127"/>
              </a:rPr>
              <a:t>();</a:t>
            </a:r>
          </a:p>
          <a:p>
            <a:pPr>
              <a:buNone/>
            </a:pPr>
            <a:r>
              <a:rPr lang="en-US" altLang="ko-KR" sz="2400" b="1" dirty="0">
                <a:solidFill>
                  <a:srgbClr val="002060"/>
                </a:solidFill>
                <a:ea typeface="굴림" pitchFamily="50" charset="-127"/>
              </a:rPr>
              <a:t>      bool </a:t>
            </a:r>
            <a:r>
              <a:rPr lang="en-US" altLang="ko-KR" sz="2400" b="1" dirty="0" err="1">
                <a:solidFill>
                  <a:srgbClr val="002060"/>
                </a:solidFill>
                <a:ea typeface="굴림" pitchFamily="50" charset="-127"/>
              </a:rPr>
              <a:t>isFull</a:t>
            </a:r>
            <a:r>
              <a:rPr lang="en-US" altLang="ko-KR" sz="2400" b="1" dirty="0">
                <a:solidFill>
                  <a:srgbClr val="002060"/>
                </a:solidFill>
                <a:ea typeface="굴림" pitchFamily="50" charset="-127"/>
              </a:rPr>
              <a:t>();</a:t>
            </a:r>
          </a:p>
          <a:p>
            <a:pPr>
              <a:buNone/>
            </a:pPr>
            <a:r>
              <a:rPr lang="en-US" altLang="ko-KR" sz="2400" b="1" dirty="0">
                <a:solidFill>
                  <a:srgbClr val="002060"/>
                </a:solidFill>
                <a:ea typeface="굴림" pitchFamily="50" charset="-127"/>
              </a:rPr>
              <a:t>      void push(</a:t>
            </a:r>
            <a:r>
              <a:rPr lang="en-US" altLang="ko-KR" sz="2400" b="1" dirty="0" err="1">
                <a:solidFill>
                  <a:srgbClr val="002060"/>
                </a:solidFill>
                <a:ea typeface="굴림" pitchFamily="50" charset="-127"/>
              </a:rPr>
              <a:t>int</a:t>
            </a:r>
            <a:r>
              <a:rPr lang="en-US" altLang="ko-KR" sz="2400" b="1" dirty="0">
                <a:solidFill>
                  <a:srgbClr val="002060"/>
                </a:solidFill>
                <a:ea typeface="굴림" pitchFamily="50" charset="-127"/>
              </a:rPr>
              <a:t>);</a:t>
            </a:r>
          </a:p>
          <a:p>
            <a:pPr>
              <a:buNone/>
            </a:pPr>
            <a:r>
              <a:rPr lang="en-US" altLang="ko-KR" sz="2400" b="1" dirty="0">
                <a:solidFill>
                  <a:srgbClr val="002060"/>
                </a:solidFill>
                <a:ea typeface="굴림" pitchFamily="50" charset="-127"/>
              </a:rPr>
              <a:t>      </a:t>
            </a:r>
            <a:r>
              <a:rPr lang="en-US" altLang="ko-KR" sz="2400" b="1" dirty="0" err="1">
                <a:solidFill>
                  <a:srgbClr val="002060"/>
                </a:solidFill>
                <a:ea typeface="굴림" pitchFamily="50" charset="-127"/>
              </a:rPr>
              <a:t>int</a:t>
            </a:r>
            <a:r>
              <a:rPr lang="en-US" altLang="ko-KR" sz="2400" b="1" dirty="0">
                <a:solidFill>
                  <a:srgbClr val="002060"/>
                </a:solidFill>
                <a:ea typeface="굴림" pitchFamily="50" charset="-127"/>
              </a:rPr>
              <a:t> pop();</a:t>
            </a:r>
          </a:p>
          <a:p>
            <a:pPr>
              <a:buNone/>
            </a:pPr>
            <a:r>
              <a:rPr lang="en-US" altLang="ko-KR" sz="2400" b="1" dirty="0">
                <a:solidFill>
                  <a:srgbClr val="002060"/>
                </a:solidFill>
                <a:ea typeface="굴림" pitchFamily="50" charset="-127"/>
              </a:rPr>
              <a:t>      void </a:t>
            </a:r>
            <a:r>
              <a:rPr lang="en-US" altLang="ko-KR" sz="2400" b="1" dirty="0" err="1">
                <a:solidFill>
                  <a:srgbClr val="002060"/>
                </a:solidFill>
                <a:ea typeface="굴림" pitchFamily="50" charset="-127"/>
              </a:rPr>
              <a:t>displayStack</a:t>
            </a:r>
            <a:r>
              <a:rPr lang="en-US" altLang="ko-KR" sz="2400" b="1" dirty="0">
                <a:solidFill>
                  <a:srgbClr val="002060"/>
                </a:solidFill>
                <a:ea typeface="굴림" pitchFamily="50" charset="-127"/>
              </a:rPr>
              <a:t>();</a:t>
            </a:r>
          </a:p>
          <a:p>
            <a:pPr>
              <a:buNone/>
            </a:pPr>
            <a:r>
              <a:rPr lang="en-US" altLang="ko-KR" sz="2400" b="1" dirty="0">
                <a:solidFill>
                  <a:srgbClr val="002060"/>
                </a:solidFill>
                <a:ea typeface="굴림" pitchFamily="50" charset="-127"/>
              </a:rPr>
              <a:t>	   </a:t>
            </a:r>
            <a:r>
              <a:rPr lang="en-US" altLang="ko-KR" sz="2400" b="1" dirty="0" err="1">
                <a:solidFill>
                  <a:srgbClr val="002060"/>
                </a:solidFill>
                <a:ea typeface="굴림" pitchFamily="50" charset="-127"/>
              </a:rPr>
              <a:t>int</a:t>
            </a:r>
            <a:r>
              <a:rPr lang="en-US" altLang="ko-KR" sz="2400" b="1" dirty="0">
                <a:solidFill>
                  <a:srgbClr val="002060"/>
                </a:solidFill>
                <a:ea typeface="굴림" pitchFamily="50" charset="-127"/>
              </a:rPr>
              <a:t> Top();</a:t>
            </a:r>
          </a:p>
          <a:p>
            <a:pPr>
              <a:buNone/>
            </a:pPr>
            <a:r>
              <a:rPr lang="en-US" altLang="ko-KR" sz="2400" b="1" dirty="0">
                <a:ea typeface="굴림" pitchFamily="50" charset="-127"/>
              </a:rPr>
              <a:t>};</a:t>
            </a:r>
            <a:endParaRPr lang="ur-PK" altLang="ko-KR" sz="2400" b="1" dirty="0"/>
          </a:p>
        </p:txBody>
      </p:sp>
      <p:cxnSp>
        <p:nvCxnSpPr>
          <p:cNvPr id="6" name="Straight Connector 5">
            <a:extLst>
              <a:ext uri="{FF2B5EF4-FFF2-40B4-BE49-F238E27FC236}">
                <a16:creationId xmlns="" xmlns:a16="http://schemas.microsoft.com/office/drawing/2014/main" id="{D7935C1D-7B91-42BA-A34E-D202B791AB27}"/>
              </a:ext>
            </a:extLst>
          </p:cNvPr>
          <p:cNvCxnSpPr/>
          <p:nvPr/>
        </p:nvCxnSpPr>
        <p:spPr>
          <a:xfrm>
            <a:off x="6019800" y="1690688"/>
            <a:ext cx="0" cy="46173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7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A0BECDB4-F692-4EBB-B5BB-FE86B7F11F8E}"/>
              </a:ext>
            </a:extLst>
          </p:cNvPr>
          <p:cNvSpPr>
            <a:spLocks noGrp="1"/>
          </p:cNvSpPr>
          <p:nvPr>
            <p:ph type="title"/>
          </p:nvPr>
        </p:nvSpPr>
        <p:spPr/>
        <p:txBody>
          <a:bodyPr/>
          <a:lstStyle/>
          <a:p>
            <a:r>
              <a:rPr lang="en-US" dirty="0"/>
              <a:t>The Stack Class (using Pointer Array)</a:t>
            </a:r>
          </a:p>
        </p:txBody>
      </p:sp>
      <p:sp>
        <p:nvSpPr>
          <p:cNvPr id="5" name="Content Placeholder 4"/>
          <p:cNvSpPr>
            <a:spLocks noGrp="1"/>
          </p:cNvSpPr>
          <p:nvPr>
            <p:ph sz="half" idx="1"/>
          </p:nvPr>
        </p:nvSpPr>
        <p:spPr/>
        <p:txBody>
          <a:bodyPr>
            <a:noAutofit/>
          </a:bodyPr>
          <a:lstStyle/>
          <a:p>
            <a:pPr>
              <a:buNone/>
            </a:pPr>
            <a:r>
              <a:rPr lang="en-US" altLang="ko-KR" sz="2400" b="1" dirty="0">
                <a:ea typeface="굴림" pitchFamily="50" charset="-127"/>
              </a:rPr>
              <a:t>Class Stack{</a:t>
            </a:r>
          </a:p>
          <a:p>
            <a:pPr>
              <a:buNone/>
            </a:pPr>
            <a:r>
              <a:rPr lang="en-US" altLang="ko-KR" sz="2400" b="1" dirty="0">
                <a:ea typeface="굴림" pitchFamily="50" charset="-127"/>
              </a:rPr>
              <a:t>private:</a:t>
            </a:r>
          </a:p>
          <a:p>
            <a:pPr>
              <a:buNone/>
            </a:pPr>
            <a:r>
              <a:rPr lang="en-US" altLang="ko-KR" sz="2400" b="1" dirty="0">
                <a:ea typeface="굴림" pitchFamily="50" charset="-127"/>
              </a:rPr>
              <a:t>  </a:t>
            </a:r>
            <a:r>
              <a:rPr lang="en-US" altLang="ko-KR" sz="2400" b="1" dirty="0">
                <a:solidFill>
                  <a:srgbClr val="C00000"/>
                </a:solidFill>
                <a:ea typeface="굴림" pitchFamily="50" charset="-127"/>
              </a:rPr>
              <a:t>    </a:t>
            </a:r>
            <a:r>
              <a:rPr lang="en-US" altLang="ko-KR" sz="2400" b="1" dirty="0" err="1">
                <a:solidFill>
                  <a:srgbClr val="C00000"/>
                </a:solidFill>
                <a:ea typeface="굴림" pitchFamily="50" charset="-127"/>
              </a:rPr>
              <a:t>int</a:t>
            </a:r>
            <a:r>
              <a:rPr lang="en-US" altLang="ko-KR" sz="2400" b="1" dirty="0">
                <a:solidFill>
                  <a:srgbClr val="C00000"/>
                </a:solidFill>
                <a:ea typeface="굴림" pitchFamily="50" charset="-127"/>
              </a:rPr>
              <a:t> *</a:t>
            </a:r>
            <a:r>
              <a:rPr lang="en-US" altLang="ko-KR" sz="2400" b="1" dirty="0" err="1">
                <a:solidFill>
                  <a:srgbClr val="C00000"/>
                </a:solidFill>
                <a:ea typeface="굴림" pitchFamily="50" charset="-127"/>
              </a:rPr>
              <a:t>stackArray</a:t>
            </a:r>
            <a:r>
              <a:rPr lang="en-US" altLang="ko-KR" sz="2400" b="1" dirty="0">
                <a:solidFill>
                  <a:srgbClr val="C00000"/>
                </a:solidFill>
                <a:ea typeface="굴림" pitchFamily="50" charset="-127"/>
              </a:rPr>
              <a:t>;</a:t>
            </a:r>
          </a:p>
          <a:p>
            <a:pPr>
              <a:buNone/>
            </a:pPr>
            <a:r>
              <a:rPr lang="en-US" altLang="ko-KR" sz="2400" b="1" dirty="0">
                <a:solidFill>
                  <a:srgbClr val="C00000"/>
                </a:solidFill>
                <a:ea typeface="굴림" pitchFamily="50" charset="-127"/>
              </a:rPr>
              <a:t>	   </a:t>
            </a:r>
            <a:r>
              <a:rPr lang="en-US" altLang="ko-KR" sz="2400" b="1" dirty="0" err="1">
                <a:solidFill>
                  <a:srgbClr val="C00000"/>
                </a:solidFill>
                <a:ea typeface="굴림" pitchFamily="50" charset="-127"/>
              </a:rPr>
              <a:t>int</a:t>
            </a:r>
            <a:r>
              <a:rPr lang="en-US" altLang="ko-KR" sz="2400" b="1" dirty="0">
                <a:solidFill>
                  <a:srgbClr val="C00000"/>
                </a:solidFill>
                <a:ea typeface="굴림" pitchFamily="50" charset="-127"/>
              </a:rPr>
              <a:t> </a:t>
            </a:r>
            <a:r>
              <a:rPr lang="en-US" altLang="ko-KR" sz="2400" b="1" dirty="0" err="1">
                <a:solidFill>
                  <a:srgbClr val="C00000"/>
                </a:solidFill>
                <a:ea typeface="굴림" pitchFamily="50" charset="-127"/>
              </a:rPr>
              <a:t>stackSize</a:t>
            </a:r>
            <a:r>
              <a:rPr lang="en-US" altLang="ko-KR" sz="2400" b="1" dirty="0">
                <a:solidFill>
                  <a:srgbClr val="C00000"/>
                </a:solidFill>
                <a:ea typeface="굴림" pitchFamily="50" charset="-127"/>
              </a:rPr>
              <a:t>;</a:t>
            </a:r>
          </a:p>
          <a:p>
            <a:pPr>
              <a:buNone/>
            </a:pPr>
            <a:r>
              <a:rPr lang="en-US" sz="2400" b="1" dirty="0">
                <a:solidFill>
                  <a:srgbClr val="C00000"/>
                </a:solidFill>
              </a:rPr>
              <a:t>      </a:t>
            </a:r>
            <a:r>
              <a:rPr lang="en-US" sz="2400" b="1" dirty="0" err="1">
                <a:solidFill>
                  <a:srgbClr val="C00000"/>
                </a:solidFill>
              </a:rPr>
              <a:t>int</a:t>
            </a:r>
            <a:r>
              <a:rPr lang="en-US" sz="2400" b="1" dirty="0">
                <a:solidFill>
                  <a:srgbClr val="C00000"/>
                </a:solidFill>
              </a:rPr>
              <a:t> </a:t>
            </a:r>
            <a:r>
              <a:rPr lang="en-US" sz="2400" b="1" dirty="0" err="1">
                <a:solidFill>
                  <a:srgbClr val="C00000"/>
                </a:solidFill>
              </a:rPr>
              <a:t>myTop</a:t>
            </a:r>
            <a:r>
              <a:rPr lang="en-US" sz="2400" b="1" dirty="0">
                <a:solidFill>
                  <a:srgbClr val="C00000"/>
                </a:solidFill>
              </a:rPr>
              <a:t>;</a:t>
            </a:r>
          </a:p>
          <a:p>
            <a:pPr>
              <a:buNone/>
            </a:pPr>
            <a:endParaRPr lang="en-US" sz="2400" b="1" dirty="0"/>
          </a:p>
        </p:txBody>
      </p:sp>
      <p:sp>
        <p:nvSpPr>
          <p:cNvPr id="2" name="Content Placeholder 1">
            <a:extLst>
              <a:ext uri="{FF2B5EF4-FFF2-40B4-BE49-F238E27FC236}">
                <a16:creationId xmlns="" xmlns:a16="http://schemas.microsoft.com/office/drawing/2014/main" id="{A62E1440-9645-4EF2-88A5-12B35DE08DDF}"/>
              </a:ext>
            </a:extLst>
          </p:cNvPr>
          <p:cNvSpPr>
            <a:spLocks noGrp="1"/>
          </p:cNvSpPr>
          <p:nvPr>
            <p:ph sz="half" idx="2"/>
          </p:nvPr>
        </p:nvSpPr>
        <p:spPr/>
        <p:txBody>
          <a:bodyPr>
            <a:normAutofit/>
          </a:bodyPr>
          <a:lstStyle/>
          <a:p>
            <a:pPr>
              <a:buNone/>
            </a:pPr>
            <a:r>
              <a:rPr lang="en-US" altLang="ko-KR" sz="2400" b="1" dirty="0">
                <a:ea typeface="굴림" pitchFamily="50" charset="-127"/>
              </a:rPr>
              <a:t>public:</a:t>
            </a:r>
          </a:p>
          <a:p>
            <a:pPr>
              <a:buNone/>
            </a:pPr>
            <a:r>
              <a:rPr lang="en-US" altLang="ko-KR" sz="2400" b="1" dirty="0">
                <a:ea typeface="굴림" pitchFamily="50" charset="-127"/>
              </a:rPr>
              <a:t>  </a:t>
            </a:r>
            <a:r>
              <a:rPr lang="en-US" altLang="ko-KR" sz="2400" b="1" dirty="0">
                <a:solidFill>
                  <a:srgbClr val="002060"/>
                </a:solidFill>
                <a:ea typeface="굴림" pitchFamily="50" charset="-127"/>
              </a:rPr>
              <a:t>    Stack(</a:t>
            </a:r>
            <a:r>
              <a:rPr lang="en-US" altLang="ko-KR" sz="2400" b="1" dirty="0" err="1">
                <a:solidFill>
                  <a:srgbClr val="002060"/>
                </a:solidFill>
                <a:ea typeface="굴림" pitchFamily="50" charset="-127"/>
              </a:rPr>
              <a:t>int</a:t>
            </a:r>
            <a:r>
              <a:rPr lang="en-US" altLang="ko-KR" sz="2400" b="1" dirty="0">
                <a:solidFill>
                  <a:srgbClr val="002060"/>
                </a:solidFill>
                <a:ea typeface="굴림" pitchFamily="50" charset="-127"/>
              </a:rPr>
              <a:t>);</a:t>
            </a:r>
          </a:p>
          <a:p>
            <a:pPr>
              <a:buNone/>
            </a:pPr>
            <a:r>
              <a:rPr lang="en-US" altLang="ko-KR" sz="2400" b="1" dirty="0">
                <a:solidFill>
                  <a:srgbClr val="002060"/>
                </a:solidFill>
                <a:ea typeface="굴림" pitchFamily="50" charset="-127"/>
              </a:rPr>
              <a:t>	   </a:t>
            </a:r>
            <a:r>
              <a:rPr lang="en-US" altLang="ko-KR" sz="2400" b="1" dirty="0" err="1">
                <a:solidFill>
                  <a:srgbClr val="002060"/>
                </a:solidFill>
                <a:ea typeface="굴림" pitchFamily="50" charset="-127"/>
              </a:rPr>
              <a:t>bool</a:t>
            </a:r>
            <a:r>
              <a:rPr lang="en-US" altLang="ko-KR" sz="2400" b="1" dirty="0">
                <a:solidFill>
                  <a:srgbClr val="002060"/>
                </a:solidFill>
                <a:ea typeface="굴림" pitchFamily="50" charset="-127"/>
              </a:rPr>
              <a:t> </a:t>
            </a:r>
            <a:r>
              <a:rPr lang="en-US" altLang="ko-KR" sz="2400" b="1" dirty="0" err="1">
                <a:solidFill>
                  <a:srgbClr val="002060"/>
                </a:solidFill>
                <a:ea typeface="굴림" pitchFamily="50" charset="-127"/>
              </a:rPr>
              <a:t>isEmpty</a:t>
            </a:r>
            <a:r>
              <a:rPr lang="en-US" altLang="ko-KR" sz="2400" b="1" dirty="0">
                <a:solidFill>
                  <a:srgbClr val="002060"/>
                </a:solidFill>
                <a:ea typeface="굴림" pitchFamily="50" charset="-127"/>
              </a:rPr>
              <a:t>();</a:t>
            </a:r>
          </a:p>
          <a:p>
            <a:pPr>
              <a:buNone/>
            </a:pPr>
            <a:r>
              <a:rPr lang="en-US" altLang="ko-KR" sz="2400" b="1" dirty="0">
                <a:solidFill>
                  <a:srgbClr val="002060"/>
                </a:solidFill>
                <a:ea typeface="굴림" pitchFamily="50" charset="-127"/>
              </a:rPr>
              <a:t>      </a:t>
            </a:r>
            <a:r>
              <a:rPr lang="en-US" altLang="ko-KR" sz="2400" b="1" dirty="0" err="1">
                <a:solidFill>
                  <a:srgbClr val="002060"/>
                </a:solidFill>
                <a:ea typeface="굴림" pitchFamily="50" charset="-127"/>
              </a:rPr>
              <a:t>bool</a:t>
            </a:r>
            <a:r>
              <a:rPr lang="en-US" altLang="ko-KR" sz="2400" b="1" dirty="0">
                <a:solidFill>
                  <a:srgbClr val="002060"/>
                </a:solidFill>
                <a:ea typeface="굴림" pitchFamily="50" charset="-127"/>
              </a:rPr>
              <a:t> </a:t>
            </a:r>
            <a:r>
              <a:rPr lang="en-US" altLang="ko-KR" sz="2400" b="1" dirty="0" err="1">
                <a:solidFill>
                  <a:srgbClr val="002060"/>
                </a:solidFill>
                <a:ea typeface="굴림" pitchFamily="50" charset="-127"/>
              </a:rPr>
              <a:t>isFull</a:t>
            </a:r>
            <a:r>
              <a:rPr lang="en-US" altLang="ko-KR" sz="2400" b="1" dirty="0">
                <a:solidFill>
                  <a:srgbClr val="002060"/>
                </a:solidFill>
                <a:ea typeface="굴림" pitchFamily="50" charset="-127"/>
              </a:rPr>
              <a:t>();</a:t>
            </a:r>
          </a:p>
          <a:p>
            <a:pPr>
              <a:buNone/>
            </a:pPr>
            <a:r>
              <a:rPr lang="en-US" altLang="ko-KR" sz="2400" b="1" dirty="0">
                <a:solidFill>
                  <a:srgbClr val="002060"/>
                </a:solidFill>
                <a:ea typeface="굴림" pitchFamily="50" charset="-127"/>
              </a:rPr>
              <a:t>      void push(</a:t>
            </a:r>
            <a:r>
              <a:rPr lang="en-US" altLang="ko-KR" sz="2400" b="1" dirty="0" err="1">
                <a:solidFill>
                  <a:srgbClr val="002060"/>
                </a:solidFill>
                <a:ea typeface="굴림" pitchFamily="50" charset="-127"/>
              </a:rPr>
              <a:t>int</a:t>
            </a:r>
            <a:r>
              <a:rPr lang="en-US" altLang="ko-KR" sz="2400" b="1" dirty="0">
                <a:solidFill>
                  <a:srgbClr val="002060"/>
                </a:solidFill>
                <a:ea typeface="굴림" pitchFamily="50" charset="-127"/>
              </a:rPr>
              <a:t>);</a:t>
            </a:r>
          </a:p>
          <a:p>
            <a:pPr>
              <a:buNone/>
            </a:pPr>
            <a:r>
              <a:rPr lang="en-US" altLang="ko-KR" sz="2400" b="1" dirty="0">
                <a:solidFill>
                  <a:srgbClr val="002060"/>
                </a:solidFill>
                <a:ea typeface="굴림" pitchFamily="50" charset="-127"/>
              </a:rPr>
              <a:t>      </a:t>
            </a:r>
            <a:r>
              <a:rPr lang="en-US" altLang="ko-KR" sz="2400" b="1" dirty="0" err="1">
                <a:solidFill>
                  <a:srgbClr val="002060"/>
                </a:solidFill>
                <a:ea typeface="굴림" pitchFamily="50" charset="-127"/>
              </a:rPr>
              <a:t>int</a:t>
            </a:r>
            <a:r>
              <a:rPr lang="en-US" altLang="ko-KR" sz="2400" b="1" dirty="0">
                <a:solidFill>
                  <a:srgbClr val="002060"/>
                </a:solidFill>
                <a:ea typeface="굴림" pitchFamily="50" charset="-127"/>
              </a:rPr>
              <a:t> pop();</a:t>
            </a:r>
          </a:p>
          <a:p>
            <a:pPr>
              <a:buNone/>
            </a:pPr>
            <a:r>
              <a:rPr lang="en-US" altLang="ko-KR" sz="2400" b="1" dirty="0">
                <a:solidFill>
                  <a:srgbClr val="002060"/>
                </a:solidFill>
                <a:ea typeface="굴림" pitchFamily="50" charset="-127"/>
              </a:rPr>
              <a:t>      void </a:t>
            </a:r>
            <a:r>
              <a:rPr lang="en-US" altLang="ko-KR" sz="2400" b="1" dirty="0" err="1">
                <a:solidFill>
                  <a:srgbClr val="002060"/>
                </a:solidFill>
                <a:ea typeface="굴림" pitchFamily="50" charset="-127"/>
              </a:rPr>
              <a:t>displayStack</a:t>
            </a:r>
            <a:r>
              <a:rPr lang="en-US" altLang="ko-KR" sz="2400" b="1" dirty="0">
                <a:solidFill>
                  <a:srgbClr val="002060"/>
                </a:solidFill>
                <a:ea typeface="굴림" pitchFamily="50" charset="-127"/>
              </a:rPr>
              <a:t>();</a:t>
            </a:r>
          </a:p>
          <a:p>
            <a:pPr>
              <a:buNone/>
            </a:pPr>
            <a:r>
              <a:rPr lang="en-US" altLang="ko-KR" sz="2400" b="1" dirty="0">
                <a:solidFill>
                  <a:srgbClr val="002060"/>
                </a:solidFill>
                <a:ea typeface="굴림" pitchFamily="50" charset="-127"/>
              </a:rPr>
              <a:t>	   </a:t>
            </a:r>
            <a:r>
              <a:rPr lang="en-US" altLang="ko-KR" sz="2400" b="1" dirty="0" err="1">
                <a:solidFill>
                  <a:srgbClr val="002060"/>
                </a:solidFill>
                <a:ea typeface="굴림" pitchFamily="50" charset="-127"/>
              </a:rPr>
              <a:t>int</a:t>
            </a:r>
            <a:r>
              <a:rPr lang="en-US" altLang="ko-KR" sz="2400" b="1" dirty="0">
                <a:solidFill>
                  <a:srgbClr val="002060"/>
                </a:solidFill>
                <a:ea typeface="굴림" pitchFamily="50" charset="-127"/>
              </a:rPr>
              <a:t> Top();</a:t>
            </a:r>
          </a:p>
          <a:p>
            <a:pPr>
              <a:buNone/>
            </a:pPr>
            <a:r>
              <a:rPr lang="en-US" altLang="ko-KR" sz="2400" b="1" dirty="0">
                <a:ea typeface="굴림" pitchFamily="50" charset="-127"/>
              </a:rPr>
              <a:t>};</a:t>
            </a:r>
            <a:endParaRPr lang="ur-PK" altLang="ko-KR" sz="2400" b="1" dirty="0"/>
          </a:p>
        </p:txBody>
      </p:sp>
      <p:cxnSp>
        <p:nvCxnSpPr>
          <p:cNvPr id="7" name="Straight Connector 6">
            <a:extLst>
              <a:ext uri="{FF2B5EF4-FFF2-40B4-BE49-F238E27FC236}">
                <a16:creationId xmlns="" xmlns:a16="http://schemas.microsoft.com/office/drawing/2014/main" id="{D7935C1D-7B91-42BA-A34E-D202B791AB27}"/>
              </a:ext>
            </a:extLst>
          </p:cNvPr>
          <p:cNvCxnSpPr/>
          <p:nvPr/>
        </p:nvCxnSpPr>
        <p:spPr>
          <a:xfrm>
            <a:off x="6019800" y="1690688"/>
            <a:ext cx="0" cy="461734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073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a:bodyPr>
          <a:lstStyle/>
          <a:p>
            <a:pPr>
              <a:buNone/>
            </a:pPr>
            <a:r>
              <a:rPr lang="en-US" altLang="ko-KR" b="1" dirty="0">
                <a:solidFill>
                  <a:srgbClr val="C00000"/>
                </a:solidFill>
                <a:ea typeface="굴림" pitchFamily="50" charset="-127"/>
              </a:rPr>
              <a:t>Stack::Stack(</a:t>
            </a:r>
            <a:r>
              <a:rPr lang="en-US" altLang="ko-KR" b="1" dirty="0" err="1">
                <a:solidFill>
                  <a:srgbClr val="C00000"/>
                </a:solidFill>
                <a:ea typeface="굴림" pitchFamily="50" charset="-127"/>
              </a:rPr>
              <a:t>int</a:t>
            </a:r>
            <a:r>
              <a:rPr lang="en-US" altLang="ko-KR" b="1" dirty="0">
                <a:solidFill>
                  <a:srgbClr val="C00000"/>
                </a:solidFill>
                <a:ea typeface="굴림" pitchFamily="50" charset="-127"/>
              </a:rPr>
              <a:t> size)</a:t>
            </a:r>
          </a:p>
          <a:p>
            <a:pPr>
              <a:buNone/>
            </a:pPr>
            <a:r>
              <a:rPr lang="en-US" altLang="ko-KR" b="1" dirty="0">
                <a:solidFill>
                  <a:srgbClr val="C00000"/>
                </a:solidFill>
                <a:ea typeface="굴림" pitchFamily="50" charset="-127"/>
              </a:rPr>
              <a:t>{</a:t>
            </a:r>
          </a:p>
          <a:p>
            <a:pPr>
              <a:buNone/>
            </a:pPr>
            <a:r>
              <a:rPr lang="en-US" altLang="ko-KR" b="1" dirty="0">
                <a:solidFill>
                  <a:srgbClr val="C00000"/>
                </a:solidFill>
                <a:ea typeface="굴림" pitchFamily="50" charset="-127"/>
              </a:rPr>
              <a:t>	</a:t>
            </a:r>
            <a:r>
              <a:rPr lang="en-US" altLang="ko-KR" b="1" dirty="0" err="1">
                <a:solidFill>
                  <a:srgbClr val="C00000"/>
                </a:solidFill>
                <a:ea typeface="굴림" pitchFamily="50" charset="-127"/>
              </a:rPr>
              <a:t>stackArray</a:t>
            </a:r>
            <a:r>
              <a:rPr lang="en-US" altLang="ko-KR" b="1" dirty="0">
                <a:solidFill>
                  <a:srgbClr val="C00000"/>
                </a:solidFill>
                <a:ea typeface="굴림" pitchFamily="50" charset="-127"/>
              </a:rPr>
              <a:t> = new </a:t>
            </a:r>
            <a:r>
              <a:rPr lang="en-US" altLang="ko-KR" b="1" dirty="0" err="1">
                <a:solidFill>
                  <a:srgbClr val="C00000"/>
                </a:solidFill>
                <a:ea typeface="굴림" pitchFamily="50" charset="-127"/>
              </a:rPr>
              <a:t>int</a:t>
            </a:r>
            <a:r>
              <a:rPr lang="en-US" altLang="ko-KR" b="1" dirty="0">
                <a:solidFill>
                  <a:srgbClr val="C00000"/>
                </a:solidFill>
                <a:ea typeface="굴림" pitchFamily="50" charset="-127"/>
              </a:rPr>
              <a:t>[size];</a:t>
            </a:r>
          </a:p>
          <a:p>
            <a:pPr>
              <a:buNone/>
            </a:pPr>
            <a:r>
              <a:rPr lang="en-US" altLang="ko-KR" b="1" dirty="0">
                <a:solidFill>
                  <a:srgbClr val="C00000"/>
                </a:solidFill>
                <a:ea typeface="굴림" pitchFamily="50" charset="-127"/>
              </a:rPr>
              <a:t>  </a:t>
            </a:r>
            <a:r>
              <a:rPr lang="en-US" altLang="ko-KR" b="1" dirty="0" err="1">
                <a:solidFill>
                  <a:srgbClr val="C00000"/>
                </a:solidFill>
                <a:ea typeface="굴림" pitchFamily="50" charset="-127"/>
              </a:rPr>
              <a:t>stackSize</a:t>
            </a:r>
            <a:r>
              <a:rPr lang="en-US" altLang="ko-KR" b="1" dirty="0">
                <a:solidFill>
                  <a:srgbClr val="C00000"/>
                </a:solidFill>
                <a:ea typeface="굴림" pitchFamily="50" charset="-127"/>
              </a:rPr>
              <a:t> = size;</a:t>
            </a:r>
          </a:p>
          <a:p>
            <a:pPr>
              <a:buNone/>
            </a:pPr>
            <a:r>
              <a:rPr lang="en-US" altLang="ko-KR" b="1" dirty="0">
                <a:solidFill>
                  <a:srgbClr val="C00000"/>
                </a:solidFill>
                <a:ea typeface="굴림" pitchFamily="50" charset="-127"/>
              </a:rPr>
              <a:t>  top = -1;</a:t>
            </a:r>
          </a:p>
          <a:p>
            <a:pPr>
              <a:buNone/>
            </a:pPr>
            <a:r>
              <a:rPr lang="en-US" altLang="ko-KR" b="1" dirty="0">
                <a:solidFill>
                  <a:srgbClr val="C00000"/>
                </a:solidFill>
                <a:ea typeface="굴림" pitchFamily="50" charset="-127"/>
              </a:rPr>
              <a:t>}</a:t>
            </a:r>
          </a:p>
        </p:txBody>
      </p:sp>
      <p:sp>
        <p:nvSpPr>
          <p:cNvPr id="6" name="Title 5">
            <a:extLst>
              <a:ext uri="{FF2B5EF4-FFF2-40B4-BE49-F238E27FC236}">
                <a16:creationId xmlns="" xmlns:a16="http://schemas.microsoft.com/office/drawing/2014/main" id="{1AAFBB0B-CE5F-434F-A269-7F4286A9F91D}"/>
              </a:ext>
            </a:extLst>
          </p:cNvPr>
          <p:cNvSpPr>
            <a:spLocks noGrp="1"/>
          </p:cNvSpPr>
          <p:nvPr>
            <p:ph type="title"/>
          </p:nvPr>
        </p:nvSpPr>
        <p:spPr/>
        <p:txBody>
          <a:bodyPr/>
          <a:lstStyle/>
          <a:p>
            <a:r>
              <a:rPr lang="en-US" dirty="0"/>
              <a:t>The Stack Class</a:t>
            </a:r>
          </a:p>
        </p:txBody>
      </p:sp>
    </p:spTree>
    <p:extLst>
      <p:ext uri="{BB962C8B-B14F-4D97-AF65-F5344CB8AC3E}">
        <p14:creationId xmlns:p14="http://schemas.microsoft.com/office/powerpoint/2010/main" val="3444115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sz="half" idx="1"/>
          </p:nvPr>
        </p:nvSpPr>
        <p:spPr>
          <a:xfrm>
            <a:off x="1338470" y="1219200"/>
            <a:ext cx="4681330" cy="5257800"/>
          </a:xfrm>
          <a:ln>
            <a:solidFill>
              <a:schemeClr val="tx1"/>
            </a:solidFill>
          </a:ln>
        </p:spPr>
        <p:txBody>
          <a:bodyPr>
            <a:noAutofit/>
          </a:bodyPr>
          <a:lstStyle/>
          <a:p>
            <a:pPr algn="l" rtl="0" eaLnBrk="1" hangingPunct="1">
              <a:buFontTx/>
              <a:buNone/>
            </a:pPr>
            <a:r>
              <a:rPr lang="en-US" altLang="ko-KR" sz="1800" dirty="0">
                <a:ea typeface="굴림" pitchFamily="50" charset="-127"/>
              </a:rPr>
              <a:t>void main ()</a:t>
            </a:r>
          </a:p>
          <a:p>
            <a:pPr algn="l" rtl="0" eaLnBrk="1" hangingPunct="1">
              <a:buFontTx/>
              <a:buNone/>
            </a:pPr>
            <a:r>
              <a:rPr lang="en-US" altLang="ko-KR" sz="1800" dirty="0">
                <a:ea typeface="굴림" pitchFamily="50" charset="-127"/>
              </a:rPr>
              <a:t>{</a:t>
            </a:r>
          </a:p>
          <a:p>
            <a:pPr algn="l" rtl="0" eaLnBrk="1" hangingPunct="1">
              <a:buFontTx/>
              <a:buNone/>
            </a:pPr>
            <a:r>
              <a:rPr lang="en-US" altLang="ko-KR" sz="1800" dirty="0">
                <a:ea typeface="굴림" pitchFamily="50" charset="-127"/>
              </a:rPr>
              <a:t>  Stack stack(5);</a:t>
            </a:r>
          </a:p>
          <a:p>
            <a:pPr algn="l" rtl="0" eaLnBrk="1" hangingPunct="1">
              <a:buFontTx/>
              <a:buNone/>
            </a:pPr>
            <a:r>
              <a:rPr lang="en-US" altLang="ko-KR" sz="1800" dirty="0">
                <a:ea typeface="굴림" pitchFamily="50" charset="-127"/>
              </a:rPr>
              <a:t>  </a:t>
            </a:r>
            <a:r>
              <a:rPr lang="en-US" altLang="ko-KR" sz="1800" dirty="0" err="1">
                <a:ea typeface="굴림" pitchFamily="50" charset="-127"/>
              </a:rPr>
              <a:t>int</a:t>
            </a:r>
            <a:r>
              <a:rPr lang="en-US" altLang="ko-KR" sz="1800" dirty="0">
                <a:ea typeface="굴림" pitchFamily="50" charset="-127"/>
              </a:rPr>
              <a:t> choice;</a:t>
            </a:r>
          </a:p>
          <a:p>
            <a:pPr algn="l" rtl="0" eaLnBrk="1" hangingPunct="1">
              <a:buFontTx/>
              <a:buNone/>
            </a:pPr>
            <a:r>
              <a:rPr lang="en-US" altLang="ko-KR" sz="1800" dirty="0">
                <a:ea typeface="굴림" pitchFamily="50" charset="-127"/>
              </a:rPr>
              <a:t>  do</a:t>
            </a:r>
          </a:p>
          <a:p>
            <a:pPr algn="l" rtl="0" eaLnBrk="1" hangingPunct="1">
              <a:buFontTx/>
              <a:buNone/>
            </a:pPr>
            <a:r>
              <a:rPr lang="en-US" altLang="ko-KR" sz="1800" dirty="0">
                <a:ea typeface="굴림" pitchFamily="50" charset="-127"/>
              </a:rPr>
              <a:t>  {</a:t>
            </a:r>
          </a:p>
          <a:p>
            <a:pPr algn="l" rtl="0" eaLnBrk="1" hangingPunct="1">
              <a:buFontTx/>
              <a:buNone/>
            </a:pPr>
            <a:r>
              <a:rPr lang="en-US" altLang="ko-KR" sz="1800" dirty="0">
                <a:ea typeface="굴림" pitchFamily="50" charset="-127"/>
              </a:rPr>
              <a:t>    </a:t>
            </a:r>
            <a:r>
              <a:rPr lang="en-US" altLang="ko-KR" sz="1800" dirty="0" err="1">
                <a:ea typeface="굴림" pitchFamily="50" charset="-127"/>
              </a:rPr>
              <a:t>cout</a:t>
            </a:r>
            <a:r>
              <a:rPr lang="en-US" altLang="ko-KR" sz="1800" dirty="0">
                <a:ea typeface="굴림" pitchFamily="50" charset="-127"/>
              </a:rPr>
              <a:t>&lt;&lt;“Menu"&lt;&lt;</a:t>
            </a:r>
            <a:r>
              <a:rPr lang="en-US" altLang="ko-KR" sz="1800" dirty="0" err="1">
                <a:ea typeface="굴림" pitchFamily="50" charset="-127"/>
              </a:rPr>
              <a:t>endl</a:t>
            </a:r>
            <a:r>
              <a:rPr lang="en-US" altLang="ko-KR" sz="1800" dirty="0">
                <a:ea typeface="굴림" pitchFamily="50" charset="-127"/>
              </a:rPr>
              <a:t>;</a:t>
            </a:r>
          </a:p>
          <a:p>
            <a:pPr algn="l" rtl="0" eaLnBrk="1" hangingPunct="1">
              <a:buFontTx/>
              <a:buNone/>
            </a:pPr>
            <a:r>
              <a:rPr lang="en-US" altLang="ko-KR" sz="1800" dirty="0">
                <a:ea typeface="굴림" pitchFamily="50" charset="-127"/>
              </a:rPr>
              <a:t>    </a:t>
            </a:r>
            <a:r>
              <a:rPr lang="en-US" altLang="ko-KR" sz="1800" dirty="0" err="1">
                <a:ea typeface="굴림" pitchFamily="50" charset="-127"/>
              </a:rPr>
              <a:t>cout</a:t>
            </a:r>
            <a:r>
              <a:rPr lang="en-US" altLang="ko-KR" sz="1800" dirty="0">
                <a:ea typeface="굴림" pitchFamily="50" charset="-127"/>
              </a:rPr>
              <a:t>&lt;&lt;"1-- PUSH"&lt;&lt;</a:t>
            </a:r>
            <a:r>
              <a:rPr lang="en-US" altLang="ko-KR" sz="1800" dirty="0" err="1">
                <a:ea typeface="굴림" pitchFamily="50" charset="-127"/>
              </a:rPr>
              <a:t>endl</a:t>
            </a:r>
            <a:r>
              <a:rPr lang="en-US" altLang="ko-KR" sz="1800" dirty="0">
                <a:ea typeface="굴림" pitchFamily="50" charset="-127"/>
              </a:rPr>
              <a:t>;</a:t>
            </a:r>
          </a:p>
          <a:p>
            <a:pPr algn="l" rtl="0" eaLnBrk="1" hangingPunct="1">
              <a:buFontTx/>
              <a:buNone/>
            </a:pPr>
            <a:r>
              <a:rPr lang="en-US" altLang="ko-KR" sz="1800" dirty="0">
                <a:ea typeface="굴림" pitchFamily="50" charset="-127"/>
              </a:rPr>
              <a:t>    </a:t>
            </a:r>
            <a:r>
              <a:rPr lang="en-US" altLang="ko-KR" sz="1800" dirty="0" err="1">
                <a:ea typeface="굴림" pitchFamily="50" charset="-127"/>
              </a:rPr>
              <a:t>cout</a:t>
            </a:r>
            <a:r>
              <a:rPr lang="en-US" altLang="ko-KR" sz="1800" dirty="0">
                <a:ea typeface="굴림" pitchFamily="50" charset="-127"/>
              </a:rPr>
              <a:t>&lt;&lt;"2-- POP"&lt;&lt;</a:t>
            </a:r>
            <a:r>
              <a:rPr lang="en-US" altLang="ko-KR" sz="1800" dirty="0" err="1">
                <a:ea typeface="굴림" pitchFamily="50" charset="-127"/>
              </a:rPr>
              <a:t>endl</a:t>
            </a:r>
            <a:r>
              <a:rPr lang="en-US" altLang="ko-KR" sz="1800" dirty="0">
                <a:ea typeface="굴림" pitchFamily="50" charset="-127"/>
              </a:rPr>
              <a:t>;</a:t>
            </a:r>
          </a:p>
          <a:p>
            <a:pPr algn="l" rtl="0" eaLnBrk="1" hangingPunct="1">
              <a:buFontTx/>
              <a:buNone/>
            </a:pPr>
            <a:r>
              <a:rPr lang="en-US" altLang="ko-KR" sz="1800" dirty="0">
                <a:ea typeface="굴림" pitchFamily="50" charset="-127"/>
              </a:rPr>
              <a:t>    </a:t>
            </a:r>
            <a:r>
              <a:rPr lang="en-US" altLang="ko-KR" sz="1800" dirty="0" err="1">
                <a:ea typeface="굴림" pitchFamily="50" charset="-127"/>
              </a:rPr>
              <a:t>cout</a:t>
            </a:r>
            <a:r>
              <a:rPr lang="en-US" altLang="ko-KR" sz="1800" dirty="0">
                <a:ea typeface="굴림" pitchFamily="50" charset="-127"/>
              </a:rPr>
              <a:t>&lt;&lt;"3– DISPLAY "&lt;&lt;</a:t>
            </a:r>
            <a:r>
              <a:rPr lang="en-US" altLang="ko-KR" sz="1800" dirty="0" err="1">
                <a:ea typeface="굴림" pitchFamily="50" charset="-127"/>
              </a:rPr>
              <a:t>endl</a:t>
            </a:r>
            <a:r>
              <a:rPr lang="en-US" altLang="ko-KR" sz="1800" dirty="0">
                <a:ea typeface="굴림" pitchFamily="50" charset="-127"/>
              </a:rPr>
              <a:t>;</a:t>
            </a:r>
          </a:p>
          <a:p>
            <a:pPr algn="l" rtl="0" eaLnBrk="1" hangingPunct="1">
              <a:buFontTx/>
              <a:buNone/>
            </a:pPr>
            <a:r>
              <a:rPr lang="en-US" altLang="ko-KR" sz="1800" dirty="0">
                <a:ea typeface="굴림" pitchFamily="50" charset="-127"/>
              </a:rPr>
              <a:t>    </a:t>
            </a:r>
            <a:r>
              <a:rPr lang="en-US" altLang="ko-KR" sz="1800" dirty="0" err="1">
                <a:ea typeface="굴림" pitchFamily="50" charset="-127"/>
              </a:rPr>
              <a:t>cout</a:t>
            </a:r>
            <a:r>
              <a:rPr lang="en-US" altLang="ko-KR" sz="1800" dirty="0">
                <a:ea typeface="굴림" pitchFamily="50" charset="-127"/>
              </a:rPr>
              <a:t>&lt;&lt;"4-- Exit"&lt;&lt;</a:t>
            </a:r>
            <a:r>
              <a:rPr lang="en-US" altLang="ko-KR" sz="1800" dirty="0" err="1">
                <a:ea typeface="굴림" pitchFamily="50" charset="-127"/>
              </a:rPr>
              <a:t>endl</a:t>
            </a:r>
            <a:r>
              <a:rPr lang="en-US" altLang="ko-KR" sz="1800" dirty="0">
                <a:ea typeface="굴림" pitchFamily="50" charset="-127"/>
              </a:rPr>
              <a:t>;</a:t>
            </a:r>
          </a:p>
          <a:p>
            <a:pPr algn="l" rtl="0" eaLnBrk="1" hangingPunct="1">
              <a:buFontTx/>
              <a:buNone/>
            </a:pPr>
            <a:r>
              <a:rPr lang="en-US" altLang="ko-KR" sz="1800" dirty="0">
                <a:ea typeface="굴림" pitchFamily="50" charset="-127"/>
              </a:rPr>
              <a:t>    </a:t>
            </a:r>
            <a:r>
              <a:rPr lang="en-US" altLang="ko-KR" sz="1800" dirty="0" err="1">
                <a:ea typeface="굴림" pitchFamily="50" charset="-127"/>
              </a:rPr>
              <a:t>cout</a:t>
            </a:r>
            <a:r>
              <a:rPr lang="en-US" altLang="ko-KR" sz="1800" dirty="0">
                <a:ea typeface="굴림" pitchFamily="50" charset="-127"/>
              </a:rPr>
              <a:t>&lt;&lt;"Enter choice=";</a:t>
            </a:r>
          </a:p>
          <a:p>
            <a:pPr algn="l" rtl="0" eaLnBrk="1" hangingPunct="1">
              <a:buFontTx/>
              <a:buNone/>
            </a:pPr>
            <a:r>
              <a:rPr lang="en-US" altLang="ko-KR" sz="1800" dirty="0">
                <a:ea typeface="굴림" pitchFamily="50" charset="-127"/>
              </a:rPr>
              <a:t>     </a:t>
            </a:r>
            <a:r>
              <a:rPr lang="en-US" altLang="ko-KR" sz="1800" dirty="0" err="1">
                <a:ea typeface="굴림" pitchFamily="50" charset="-127"/>
              </a:rPr>
              <a:t>cin</a:t>
            </a:r>
            <a:r>
              <a:rPr lang="en-US" altLang="ko-KR" sz="1800" dirty="0">
                <a:ea typeface="굴림" pitchFamily="50" charset="-127"/>
              </a:rPr>
              <a:t>&gt;&gt;choice;</a:t>
            </a:r>
          </a:p>
          <a:p>
            <a:pPr algn="l" rtl="0" eaLnBrk="1" hangingPunct="1">
              <a:buFontTx/>
              <a:buNone/>
            </a:pPr>
            <a:r>
              <a:rPr lang="en-US" altLang="ko-KR" sz="1800" dirty="0">
                <a:ea typeface="굴림" pitchFamily="50" charset="-127"/>
              </a:rPr>
              <a:t>     switch(choice)</a:t>
            </a:r>
          </a:p>
          <a:p>
            <a:pPr algn="l" rtl="0" eaLnBrk="1" hangingPunct="1">
              <a:buFontTx/>
              <a:buNone/>
            </a:pPr>
            <a:r>
              <a:rPr lang="en-US" altLang="ko-KR" sz="1800" dirty="0">
                <a:ea typeface="굴림" pitchFamily="50" charset="-127"/>
              </a:rPr>
              <a:t>  </a:t>
            </a:r>
            <a:endParaRPr lang="ur-PK" altLang="ko-KR" sz="1800" dirty="0"/>
          </a:p>
        </p:txBody>
      </p:sp>
      <p:sp>
        <p:nvSpPr>
          <p:cNvPr id="6" name="Content Placeholder 3"/>
          <p:cNvSpPr txBox="1">
            <a:spLocks/>
          </p:cNvSpPr>
          <p:nvPr/>
        </p:nvSpPr>
        <p:spPr>
          <a:xfrm>
            <a:off x="6172199" y="1219200"/>
            <a:ext cx="4562061" cy="5257800"/>
          </a:xfrm>
          <a:prstGeom prst="rect">
            <a:avLst/>
          </a:prstGeom>
          <a:ln>
            <a:solidFill>
              <a:schemeClr val="tx1"/>
            </a:solidFill>
          </a:ln>
        </p:spPr>
        <p:txBody>
          <a:bodyPr/>
          <a:lstStyle/>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	</a:t>
            </a: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case 1:</a:t>
            </a: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	</a:t>
            </a:r>
            <a:r>
              <a:rPr lang="en-US" altLang="ko-KR" dirty="0" err="1">
                <a:latin typeface="Arial" panose="020B0604020202020204" pitchFamily="34" charset="0"/>
                <a:ea typeface="굴림" pitchFamily="50" charset="-127"/>
                <a:cs typeface="Arial" panose="020B0604020202020204" pitchFamily="34" charset="0"/>
              </a:rPr>
              <a:t>int</a:t>
            </a:r>
            <a:r>
              <a:rPr lang="en-US" altLang="ko-KR" dirty="0">
                <a:latin typeface="Arial" panose="020B0604020202020204" pitchFamily="34" charset="0"/>
                <a:ea typeface="굴림" pitchFamily="50" charset="-127"/>
                <a:cs typeface="Arial" panose="020B0604020202020204" pitchFamily="34" charset="0"/>
              </a:rPr>
              <a:t> n; </a:t>
            </a:r>
            <a:r>
              <a:rPr lang="en-US" altLang="ko-KR" dirty="0" err="1">
                <a:latin typeface="Arial" panose="020B0604020202020204" pitchFamily="34" charset="0"/>
                <a:ea typeface="굴림" pitchFamily="50" charset="-127"/>
                <a:cs typeface="Arial" panose="020B0604020202020204" pitchFamily="34" charset="0"/>
              </a:rPr>
              <a:t>cin</a:t>
            </a:r>
            <a:r>
              <a:rPr lang="en-US" altLang="ko-KR" dirty="0">
                <a:latin typeface="Arial" panose="020B0604020202020204" pitchFamily="34" charset="0"/>
                <a:ea typeface="굴림" pitchFamily="50" charset="-127"/>
                <a:cs typeface="Arial" panose="020B0604020202020204" pitchFamily="34" charset="0"/>
              </a:rPr>
              <a:t> &gt;&gt; n;	</a:t>
            </a: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  </a:t>
            </a:r>
            <a:r>
              <a:rPr lang="en-US" altLang="ko-KR" dirty="0" err="1">
                <a:latin typeface="Arial" panose="020B0604020202020204" pitchFamily="34" charset="0"/>
                <a:ea typeface="굴림" pitchFamily="50" charset="-127"/>
                <a:cs typeface="Arial" panose="020B0604020202020204" pitchFamily="34" charset="0"/>
              </a:rPr>
              <a:t>stack.push</a:t>
            </a:r>
            <a:r>
              <a:rPr lang="en-US" altLang="ko-KR" dirty="0">
                <a:latin typeface="Arial" panose="020B0604020202020204" pitchFamily="34" charset="0"/>
                <a:ea typeface="굴림" pitchFamily="50" charset="-127"/>
                <a:cs typeface="Arial" panose="020B0604020202020204" pitchFamily="34" charset="0"/>
              </a:rPr>
              <a:t>(n);  break;</a:t>
            </a:r>
          </a:p>
          <a:p>
            <a:pPr marL="274320" indent="-274320">
              <a:spcBef>
                <a:spcPts val="600"/>
              </a:spcBef>
              <a:buClr>
                <a:schemeClr val="accent1"/>
              </a:buClr>
              <a:buSzPct val="70000"/>
              <a:defRPr/>
            </a:pPr>
            <a:r>
              <a:rPr lang="en-US" altLang="ko-KR" sz="1000" dirty="0">
                <a:latin typeface="Arial" panose="020B0604020202020204" pitchFamily="34" charset="0"/>
                <a:ea typeface="굴림" pitchFamily="50" charset="-127"/>
                <a:cs typeface="Arial" panose="020B0604020202020204" pitchFamily="34" charset="0"/>
              </a:rPr>
              <a:t>  </a:t>
            </a:r>
            <a:endParaRPr lang="en-US" altLang="ko-KR" sz="800" dirty="0">
              <a:latin typeface="Arial" panose="020B0604020202020204" pitchFamily="34" charset="0"/>
              <a:ea typeface="굴림" pitchFamily="50" charset="-127"/>
              <a:cs typeface="Arial" panose="020B0604020202020204" pitchFamily="34" charset="0"/>
            </a:endParaRP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case 2:</a:t>
            </a: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  	stack.pop();  break;</a:t>
            </a:r>
          </a:p>
          <a:p>
            <a:pPr marL="274320" indent="-274320">
              <a:spcBef>
                <a:spcPts val="600"/>
              </a:spcBef>
              <a:buClr>
                <a:schemeClr val="accent1"/>
              </a:buClr>
              <a:buSzPct val="70000"/>
              <a:defRPr/>
            </a:pPr>
            <a:endParaRPr lang="en-US" altLang="ko-KR" sz="800" dirty="0">
              <a:latin typeface="Arial" panose="020B0604020202020204" pitchFamily="34" charset="0"/>
              <a:ea typeface="굴림" pitchFamily="50" charset="-127"/>
              <a:cs typeface="Arial" panose="020B0604020202020204" pitchFamily="34" charset="0"/>
            </a:endParaRP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case 3:</a:t>
            </a: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	</a:t>
            </a:r>
            <a:r>
              <a:rPr lang="en-US" altLang="ko-KR" dirty="0" err="1">
                <a:latin typeface="Arial" panose="020B0604020202020204" pitchFamily="34" charset="0"/>
                <a:ea typeface="굴림" pitchFamily="50" charset="-127"/>
                <a:cs typeface="Arial" panose="020B0604020202020204" pitchFamily="34" charset="0"/>
              </a:rPr>
              <a:t>stack.displayStack</a:t>
            </a:r>
            <a:r>
              <a:rPr lang="en-US" altLang="ko-KR" dirty="0">
                <a:latin typeface="Arial" panose="020B0604020202020204" pitchFamily="34" charset="0"/>
                <a:ea typeface="굴림" pitchFamily="50" charset="-127"/>
                <a:cs typeface="Arial" panose="020B0604020202020204" pitchFamily="34" charset="0"/>
              </a:rPr>
              <a:t>(); break;</a:t>
            </a:r>
          </a:p>
          <a:p>
            <a:pPr marL="274320" indent="-274320">
              <a:spcBef>
                <a:spcPts val="600"/>
              </a:spcBef>
              <a:buClr>
                <a:schemeClr val="accent1"/>
              </a:buClr>
              <a:buSzPct val="70000"/>
              <a:defRPr/>
            </a:pPr>
            <a:r>
              <a:rPr lang="en-US" altLang="ko-KR">
                <a:latin typeface="Arial" panose="020B0604020202020204" pitchFamily="34" charset="0"/>
                <a:ea typeface="굴림" pitchFamily="50" charset="-127"/>
                <a:cs typeface="Arial" panose="020B0604020202020204" pitchFamily="34" charset="0"/>
              </a:rPr>
              <a:t> </a:t>
            </a:r>
            <a:endParaRPr lang="en-US" altLang="ko-KR" dirty="0">
              <a:latin typeface="Arial" panose="020B0604020202020204" pitchFamily="34" charset="0"/>
              <a:ea typeface="굴림" pitchFamily="50" charset="-127"/>
              <a:cs typeface="Arial" panose="020B0604020202020204" pitchFamily="34" charset="0"/>
            </a:endParaRP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a:t>
            </a: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}while(choice!=4);</a:t>
            </a:r>
          </a:p>
          <a:p>
            <a:pPr marL="274320" indent="-274320">
              <a:spcBef>
                <a:spcPts val="600"/>
              </a:spcBef>
              <a:buClr>
                <a:schemeClr val="accent1"/>
              </a:buClr>
              <a:buSzPct val="70000"/>
              <a:defRPr/>
            </a:pPr>
            <a:r>
              <a:rPr lang="en-US" altLang="ko-KR" dirty="0" err="1">
                <a:latin typeface="Arial" panose="020B0604020202020204" pitchFamily="34" charset="0"/>
                <a:ea typeface="굴림" pitchFamily="50" charset="-127"/>
                <a:cs typeface="Arial" panose="020B0604020202020204" pitchFamily="34" charset="0"/>
              </a:rPr>
              <a:t>getch</a:t>
            </a:r>
            <a:r>
              <a:rPr lang="en-US" altLang="ko-KR" dirty="0">
                <a:latin typeface="Arial" panose="020B0604020202020204" pitchFamily="34" charset="0"/>
                <a:ea typeface="굴림" pitchFamily="50" charset="-127"/>
                <a:cs typeface="Arial" panose="020B0604020202020204" pitchFamily="34" charset="0"/>
              </a:rPr>
              <a:t>();</a:t>
            </a:r>
          </a:p>
          <a:p>
            <a:pPr marL="274320" indent="-274320">
              <a:spcBef>
                <a:spcPts val="600"/>
              </a:spcBef>
              <a:buClr>
                <a:schemeClr val="accent1"/>
              </a:buClr>
              <a:buSzPct val="70000"/>
              <a:defRPr/>
            </a:pPr>
            <a:r>
              <a:rPr lang="en-US" altLang="ko-KR" dirty="0">
                <a:latin typeface="Arial" panose="020B0604020202020204" pitchFamily="34" charset="0"/>
                <a:ea typeface="굴림" pitchFamily="50" charset="-127"/>
                <a:cs typeface="Arial" panose="020B0604020202020204" pitchFamily="34" charset="0"/>
              </a:rPr>
              <a:t>}</a:t>
            </a:r>
          </a:p>
        </p:txBody>
      </p:sp>
      <p:sp>
        <p:nvSpPr>
          <p:cNvPr id="7" name="Title 6">
            <a:extLst>
              <a:ext uri="{FF2B5EF4-FFF2-40B4-BE49-F238E27FC236}">
                <a16:creationId xmlns="" xmlns:a16="http://schemas.microsoft.com/office/drawing/2014/main" id="{702204E9-16A4-4013-A474-12C49E790A4D}"/>
              </a:ext>
            </a:extLst>
          </p:cNvPr>
          <p:cNvSpPr>
            <a:spLocks noGrp="1"/>
          </p:cNvSpPr>
          <p:nvPr>
            <p:ph type="title"/>
          </p:nvPr>
        </p:nvSpPr>
        <p:spPr/>
        <p:txBody>
          <a:bodyPr/>
          <a:lstStyle/>
          <a:p>
            <a:r>
              <a:rPr lang="en-US" dirty="0"/>
              <a:t>The Stack Class</a:t>
            </a:r>
          </a:p>
        </p:txBody>
      </p:sp>
    </p:spTree>
    <p:extLst>
      <p:ext uri="{BB962C8B-B14F-4D97-AF65-F5344CB8AC3E}">
        <p14:creationId xmlns:p14="http://schemas.microsoft.com/office/powerpoint/2010/main" val="339855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marL="0" indent="0" algn="just" eaLnBrk="0" hangingPunct="0">
              <a:buNone/>
            </a:pPr>
            <a:r>
              <a:rPr lang="en-US" altLang="ko-KR" dirty="0">
                <a:ea typeface="굴림" pitchFamily="50" charset="-127"/>
              </a:rPr>
              <a:t>A </a:t>
            </a:r>
            <a:r>
              <a:rPr lang="en-US" altLang="ko-KR" b="1" dirty="0">
                <a:ea typeface="굴림" pitchFamily="50" charset="-127"/>
              </a:rPr>
              <a:t>dynamic variable </a:t>
            </a:r>
            <a:r>
              <a:rPr lang="en-US" altLang="ko-KR" dirty="0">
                <a:ea typeface="굴림" pitchFamily="50" charset="-127"/>
              </a:rPr>
              <a:t>is created and destroyed while the program is running</a:t>
            </a:r>
          </a:p>
          <a:p>
            <a:pPr algn="just" eaLnBrk="0" hangingPunct="0">
              <a:buNone/>
            </a:pPr>
            <a:endParaRPr lang="en-US" altLang="ko-KR" dirty="0">
              <a:ea typeface="굴림" pitchFamily="50" charset="-127"/>
            </a:endParaRPr>
          </a:p>
          <a:p>
            <a:pPr algn="just" eaLnBrk="0" hangingPunct="0">
              <a:buNone/>
            </a:pPr>
            <a:r>
              <a:rPr lang="en-US" altLang="ko-KR" b="1" dirty="0" err="1">
                <a:solidFill>
                  <a:srgbClr val="C00000"/>
                </a:solidFill>
                <a:ea typeface="굴림" pitchFamily="50" charset="-127"/>
              </a:rPr>
              <a:t>int</a:t>
            </a:r>
            <a:r>
              <a:rPr lang="en-US" altLang="ko-KR" b="1" dirty="0">
                <a:solidFill>
                  <a:srgbClr val="C00000"/>
                </a:solidFill>
                <a:ea typeface="굴림" pitchFamily="50" charset="-127"/>
              </a:rPr>
              <a:t> *p ;</a:t>
            </a:r>
          </a:p>
          <a:p>
            <a:pPr algn="just" eaLnBrk="0" hangingPunct="0">
              <a:buNone/>
            </a:pPr>
            <a:r>
              <a:rPr lang="en-US" altLang="ko-KR" b="1" dirty="0">
                <a:solidFill>
                  <a:srgbClr val="C00000"/>
                </a:solidFill>
                <a:ea typeface="굴림" pitchFamily="50" charset="-127"/>
              </a:rPr>
              <a:t>p = new </a:t>
            </a:r>
            <a:r>
              <a:rPr lang="en-US" altLang="ko-KR" b="1" dirty="0" err="1">
                <a:solidFill>
                  <a:srgbClr val="C00000"/>
                </a:solidFill>
                <a:ea typeface="굴림" pitchFamily="50" charset="-127"/>
              </a:rPr>
              <a:t>int</a:t>
            </a:r>
            <a:r>
              <a:rPr lang="en-US" altLang="ko-KR" b="1" dirty="0">
                <a:solidFill>
                  <a:srgbClr val="C00000"/>
                </a:solidFill>
                <a:ea typeface="굴림" pitchFamily="50" charset="-127"/>
              </a:rPr>
              <a:t> ;</a:t>
            </a:r>
          </a:p>
          <a:p>
            <a:pPr algn="just" eaLnBrk="0" hangingPunct="0">
              <a:buNone/>
            </a:pPr>
            <a:r>
              <a:rPr lang="en-US" altLang="ko-KR" b="1" dirty="0">
                <a:solidFill>
                  <a:srgbClr val="C00000"/>
                </a:solidFill>
                <a:ea typeface="굴림" pitchFamily="50" charset="-127"/>
              </a:rPr>
              <a:t>*p = 25 ;</a:t>
            </a:r>
          </a:p>
        </p:txBody>
      </p:sp>
      <p:pic>
        <p:nvPicPr>
          <p:cNvPr id="5" name="Picture 3"/>
          <p:cNvPicPr>
            <a:picLocks noChangeAspect="1" noChangeArrowheads="1"/>
          </p:cNvPicPr>
          <p:nvPr/>
        </p:nvPicPr>
        <p:blipFill>
          <a:blip r:embed="rId2" cstate="print"/>
          <a:srcRect/>
          <a:stretch>
            <a:fillRect/>
          </a:stretch>
        </p:blipFill>
        <p:spPr bwMode="auto">
          <a:xfrm>
            <a:off x="5257800" y="2743201"/>
            <a:ext cx="3429000" cy="3040063"/>
          </a:xfrm>
          <a:prstGeom prst="rect">
            <a:avLst/>
          </a:prstGeom>
          <a:noFill/>
          <a:ln w="9525">
            <a:noFill/>
            <a:miter lim="800000"/>
            <a:headEnd/>
            <a:tailEnd/>
          </a:ln>
        </p:spPr>
      </p:pic>
      <p:sp>
        <p:nvSpPr>
          <p:cNvPr id="7" name="Title 6">
            <a:extLst>
              <a:ext uri="{FF2B5EF4-FFF2-40B4-BE49-F238E27FC236}">
                <a16:creationId xmlns="" xmlns:a16="http://schemas.microsoft.com/office/drawing/2014/main" id="{46C117B2-D637-445B-8A46-79B064894311}"/>
              </a:ext>
            </a:extLst>
          </p:cNvPr>
          <p:cNvSpPr>
            <a:spLocks noGrp="1"/>
          </p:cNvSpPr>
          <p:nvPr>
            <p:ph type="title"/>
          </p:nvPr>
        </p:nvSpPr>
        <p:spPr/>
        <p:txBody>
          <a:bodyPr/>
          <a:lstStyle/>
          <a:p>
            <a:r>
              <a:rPr lang="en-US" dirty="0"/>
              <a:t>Dynamic Memory Allocation – New/Delete</a:t>
            </a:r>
          </a:p>
        </p:txBody>
      </p:sp>
    </p:spTree>
    <p:extLst>
      <p:ext uri="{BB962C8B-B14F-4D97-AF65-F5344CB8AC3E}">
        <p14:creationId xmlns:p14="http://schemas.microsoft.com/office/powerpoint/2010/main" val="1562235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p:txBody>
          <a:bodyPr/>
          <a:lstStyle/>
          <a:p>
            <a:pPr algn="just"/>
            <a:r>
              <a:rPr lang="en-US" altLang="ko-KR" b="1" dirty="0">
                <a:solidFill>
                  <a:srgbClr val="C00000"/>
                </a:solidFill>
                <a:ea typeface="굴림" pitchFamily="50" charset="-127"/>
              </a:rPr>
              <a:t>delete p</a:t>
            </a:r>
            <a:r>
              <a:rPr lang="en-US" altLang="ko-KR" b="1" dirty="0">
                <a:ea typeface="굴림" pitchFamily="50" charset="-127"/>
              </a:rPr>
              <a:t> </a:t>
            </a:r>
            <a:r>
              <a:rPr lang="en-US" altLang="ko-KR" dirty="0">
                <a:latin typeface="Arial" pitchFamily="34" charset="0"/>
                <a:ea typeface="굴림" pitchFamily="50" charset="-127"/>
                <a:cs typeface="Arial" pitchFamily="34" charset="0"/>
              </a:rPr>
              <a:t>; destroys the dynamic variable pointed by p</a:t>
            </a:r>
          </a:p>
          <a:p>
            <a:pPr algn="just"/>
            <a:r>
              <a:rPr lang="en-US" altLang="ko-KR" dirty="0">
                <a:latin typeface="Arial" pitchFamily="34" charset="0"/>
                <a:ea typeface="굴림" pitchFamily="50" charset="-127"/>
                <a:cs typeface="Arial" pitchFamily="34" charset="0"/>
              </a:rPr>
              <a:t>After delete </a:t>
            </a:r>
            <a:r>
              <a:rPr lang="en-US" altLang="ko-KR" b="1" dirty="0">
                <a:solidFill>
                  <a:srgbClr val="FF0000"/>
                </a:solidFill>
                <a:latin typeface="Arial" pitchFamily="34" charset="0"/>
                <a:ea typeface="굴림" pitchFamily="50" charset="-127"/>
                <a:cs typeface="Arial" pitchFamily="34" charset="0"/>
              </a:rPr>
              <a:t>p</a:t>
            </a:r>
            <a:r>
              <a:rPr lang="en-US" altLang="ko-KR" dirty="0">
                <a:latin typeface="Arial" pitchFamily="34" charset="0"/>
                <a:ea typeface="굴림" pitchFamily="50" charset="-127"/>
                <a:cs typeface="Arial" pitchFamily="34" charset="0"/>
              </a:rPr>
              <a:t>, </a:t>
            </a:r>
            <a:r>
              <a:rPr lang="en-US" altLang="ko-KR" b="1" dirty="0">
                <a:solidFill>
                  <a:srgbClr val="FF0000"/>
                </a:solidFill>
                <a:ea typeface="굴림" pitchFamily="50" charset="-127"/>
              </a:rPr>
              <a:t>p</a:t>
            </a:r>
            <a:r>
              <a:rPr lang="en-US" altLang="ko-KR" dirty="0">
                <a:latin typeface="Arial" pitchFamily="34" charset="0"/>
                <a:ea typeface="굴림" pitchFamily="50" charset="-127"/>
                <a:cs typeface="Arial" pitchFamily="34" charset="0"/>
              </a:rPr>
              <a:t> becomes an undefined pointer variable: </a:t>
            </a:r>
            <a:r>
              <a:rPr lang="en-US" altLang="ko-KR" b="1" dirty="0">
                <a:solidFill>
                  <a:srgbClr val="C00000"/>
                </a:solidFill>
                <a:latin typeface="Arial" pitchFamily="34" charset="0"/>
                <a:ea typeface="굴림" pitchFamily="50" charset="-127"/>
                <a:cs typeface="Arial" pitchFamily="34" charset="0"/>
              </a:rPr>
              <a:t>a dangling pointer.</a:t>
            </a:r>
          </a:p>
          <a:p>
            <a:pPr algn="just"/>
            <a:r>
              <a:rPr lang="en-US" altLang="ko-KR" b="1" dirty="0">
                <a:solidFill>
                  <a:srgbClr val="C00000"/>
                </a:solidFill>
                <a:latin typeface="Arial" pitchFamily="34" charset="0"/>
                <a:ea typeface="굴림" pitchFamily="50" charset="-127"/>
                <a:cs typeface="Arial" pitchFamily="34" charset="0"/>
              </a:rPr>
              <a:t>Beware:</a:t>
            </a:r>
            <a:r>
              <a:rPr lang="en-US" altLang="ko-KR" b="1" dirty="0">
                <a:latin typeface="Arial" pitchFamily="34" charset="0"/>
                <a:ea typeface="굴림" pitchFamily="50" charset="-127"/>
                <a:cs typeface="Arial" pitchFamily="34" charset="0"/>
              </a:rPr>
              <a:t> </a:t>
            </a:r>
            <a:r>
              <a:rPr lang="en-US" altLang="ko-KR" dirty="0">
                <a:latin typeface="Arial" pitchFamily="34" charset="0"/>
                <a:ea typeface="굴림" pitchFamily="50" charset="-127"/>
                <a:cs typeface="Arial" pitchFamily="34" charset="0"/>
              </a:rPr>
              <a:t>before using </a:t>
            </a:r>
            <a:r>
              <a:rPr lang="en-US" altLang="ko-KR" b="1" dirty="0">
                <a:solidFill>
                  <a:srgbClr val="FF0000"/>
                </a:solidFill>
                <a:latin typeface="Arial" pitchFamily="34" charset="0"/>
                <a:ea typeface="굴림" pitchFamily="50" charset="-127"/>
                <a:cs typeface="Arial" pitchFamily="34" charset="0"/>
              </a:rPr>
              <a:t>*</a:t>
            </a:r>
            <a:r>
              <a:rPr lang="en-US" altLang="ko-KR" dirty="0">
                <a:latin typeface="Arial" pitchFamily="34" charset="0"/>
                <a:ea typeface="굴림" pitchFamily="50" charset="-127"/>
                <a:cs typeface="Arial" pitchFamily="34" charset="0"/>
              </a:rPr>
              <a:t> again, be sure </a:t>
            </a:r>
            <a:r>
              <a:rPr lang="en-US" altLang="ko-KR" b="1" dirty="0">
                <a:solidFill>
                  <a:srgbClr val="FF0000"/>
                </a:solidFill>
                <a:latin typeface="Arial" pitchFamily="34" charset="0"/>
                <a:ea typeface="굴림" pitchFamily="50" charset="-127"/>
                <a:cs typeface="Arial" pitchFamily="34" charset="0"/>
              </a:rPr>
              <a:t>p</a:t>
            </a:r>
            <a:r>
              <a:rPr lang="en-US" altLang="ko-KR" dirty="0">
                <a:latin typeface="Arial" pitchFamily="34" charset="0"/>
                <a:ea typeface="굴림" pitchFamily="50" charset="-127"/>
                <a:cs typeface="Arial" pitchFamily="34" charset="0"/>
              </a:rPr>
              <a:t> points to something and is not a dangling pointer. Otherwise unpredictable effects.</a:t>
            </a:r>
          </a:p>
          <a:p>
            <a:endParaRPr lang="en-US" dirty="0">
              <a:latin typeface="Arial" pitchFamily="34" charset="0"/>
              <a:cs typeface="Arial" pitchFamily="34" charset="0"/>
            </a:endParaRPr>
          </a:p>
        </p:txBody>
      </p:sp>
      <p:pic>
        <p:nvPicPr>
          <p:cNvPr id="8" name="Picture 2"/>
          <p:cNvPicPr>
            <a:picLocks noChangeAspect="1" noChangeArrowheads="1"/>
          </p:cNvPicPr>
          <p:nvPr/>
        </p:nvPicPr>
        <p:blipFill>
          <a:blip r:embed="rId2" cstate="print"/>
          <a:srcRect/>
          <a:stretch>
            <a:fillRect/>
          </a:stretch>
        </p:blipFill>
        <p:spPr bwMode="auto">
          <a:xfrm>
            <a:off x="3810001" y="4572000"/>
            <a:ext cx="4130675" cy="1524000"/>
          </a:xfrm>
          <a:prstGeom prst="rect">
            <a:avLst/>
          </a:prstGeom>
          <a:noFill/>
          <a:ln w="9525">
            <a:noFill/>
            <a:miter lim="800000"/>
            <a:headEnd/>
            <a:tailEnd/>
          </a:ln>
        </p:spPr>
      </p:pic>
      <p:sp>
        <p:nvSpPr>
          <p:cNvPr id="3" name="Title 2">
            <a:extLst>
              <a:ext uri="{FF2B5EF4-FFF2-40B4-BE49-F238E27FC236}">
                <a16:creationId xmlns="" xmlns:a16="http://schemas.microsoft.com/office/drawing/2014/main" id="{7103C570-0525-43CC-9E54-78F39BAAD5FD}"/>
              </a:ext>
            </a:extLst>
          </p:cNvPr>
          <p:cNvSpPr>
            <a:spLocks noGrp="1"/>
          </p:cNvSpPr>
          <p:nvPr>
            <p:ph type="title"/>
          </p:nvPr>
        </p:nvSpPr>
        <p:spPr/>
        <p:txBody>
          <a:bodyPr/>
          <a:lstStyle/>
          <a:p>
            <a:r>
              <a:rPr lang="en-US" dirty="0"/>
              <a:t>Dynamic Memory Allocation – New/Delete</a:t>
            </a:r>
          </a:p>
        </p:txBody>
      </p:sp>
    </p:spTree>
    <p:extLst>
      <p:ext uri="{BB962C8B-B14F-4D97-AF65-F5344CB8AC3E}">
        <p14:creationId xmlns:p14="http://schemas.microsoft.com/office/powerpoint/2010/main" val="379709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782194-DED1-4630-81FC-3446CD860C24}"/>
              </a:ext>
            </a:extLst>
          </p:cNvPr>
          <p:cNvSpPr>
            <a:spLocks noGrp="1"/>
          </p:cNvSpPr>
          <p:nvPr>
            <p:ph type="title"/>
          </p:nvPr>
        </p:nvSpPr>
        <p:spPr>
          <a:xfrm>
            <a:off x="1216861" y="0"/>
            <a:ext cx="10515600" cy="2852737"/>
          </a:xfrm>
        </p:spPr>
        <p:txBody>
          <a:bodyPr/>
          <a:lstStyle/>
          <a:p>
            <a:r>
              <a:rPr lang="en-US" dirty="0"/>
              <a:t>Applications of Stacks</a:t>
            </a:r>
          </a:p>
        </p:txBody>
      </p:sp>
      <p:sp>
        <p:nvSpPr>
          <p:cNvPr id="5" name="Text Placeholder 4">
            <a:extLst>
              <a:ext uri="{FF2B5EF4-FFF2-40B4-BE49-F238E27FC236}">
                <a16:creationId xmlns="" xmlns:a16="http://schemas.microsoft.com/office/drawing/2014/main" id="{A353F261-B9ED-4944-A4EE-30C1DA6E5BEE}"/>
              </a:ext>
            </a:extLst>
          </p:cNvPr>
          <p:cNvSpPr>
            <a:spLocks noGrp="1"/>
          </p:cNvSpPr>
          <p:nvPr>
            <p:ph type="body" idx="1"/>
          </p:nvPr>
        </p:nvSpPr>
        <p:spPr>
          <a:xfrm>
            <a:off x="831850" y="3068053"/>
            <a:ext cx="10515600" cy="3021597"/>
          </a:xfrm>
        </p:spPr>
        <p:txBody>
          <a:bodyPr/>
          <a:lstStyle/>
          <a:p>
            <a:pPr marL="457200" indent="-457200">
              <a:buAutoNum type="arabicPeriod"/>
            </a:pPr>
            <a:r>
              <a:rPr lang="en-US" dirty="0" smtClean="0"/>
              <a:t>Reversing a Sequence</a:t>
            </a:r>
          </a:p>
          <a:p>
            <a:pPr marL="457200" indent="-457200">
              <a:buAutoNum type="arabicPeriod"/>
            </a:pPr>
            <a:r>
              <a:rPr lang="en-US" dirty="0" smtClean="0"/>
              <a:t>Function Calls</a:t>
            </a:r>
          </a:p>
          <a:p>
            <a:pPr marL="457200" indent="-457200">
              <a:buAutoNum type="arabicPeriod"/>
            </a:pPr>
            <a:r>
              <a:rPr lang="en-US" dirty="0" smtClean="0"/>
              <a:t>Conversion from Decimal to Binary</a:t>
            </a:r>
          </a:p>
          <a:p>
            <a:pPr marL="457200" indent="-457200">
              <a:buAutoNum type="arabicPeriod"/>
            </a:pPr>
            <a:r>
              <a:rPr lang="en-US" dirty="0"/>
              <a:t>Symbol Balancing/ Balanced </a:t>
            </a:r>
            <a:r>
              <a:rPr lang="en-US" dirty="0" smtClean="0"/>
              <a:t>Parenthesis Checking</a:t>
            </a:r>
          </a:p>
          <a:p>
            <a:pPr marL="457200" indent="-457200">
              <a:buAutoNum type="arabicPeriod"/>
            </a:pPr>
            <a:r>
              <a:rPr lang="en-US" dirty="0" smtClean="0"/>
              <a:t>Conversion </a:t>
            </a:r>
            <a:r>
              <a:rPr lang="en-US" dirty="0"/>
              <a:t>from infix to </a:t>
            </a:r>
            <a:r>
              <a:rPr lang="en-US" dirty="0" smtClean="0"/>
              <a:t>postfix</a:t>
            </a:r>
          </a:p>
          <a:p>
            <a:pPr marL="457200" indent="-457200">
              <a:buFont typeface="Arial" panose="020B0604020202020204" pitchFamily="34" charset="0"/>
              <a:buAutoNum type="arabicPeriod"/>
            </a:pPr>
            <a:r>
              <a:rPr lang="en-US" dirty="0"/>
              <a:t>Evaluating RPN Expressions</a:t>
            </a:r>
          </a:p>
          <a:p>
            <a:pPr marL="457200" indent="-457200">
              <a:buAutoNum type="arabicPeriod"/>
            </a:pPr>
            <a:endParaRPr lang="en-US" dirty="0"/>
          </a:p>
        </p:txBody>
      </p:sp>
    </p:spTree>
    <p:extLst>
      <p:ext uri="{BB962C8B-B14F-4D97-AF65-F5344CB8AC3E}">
        <p14:creationId xmlns:p14="http://schemas.microsoft.com/office/powerpoint/2010/main" val="37097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2133600" y="2057400"/>
            <a:ext cx="2743200" cy="369974"/>
          </a:xfrm>
          <a:prstGeom prst="rect">
            <a:avLst/>
          </a:prstGeom>
          <a:noFill/>
          <a:ln w="9525">
            <a:noFill/>
            <a:miter lim="800000"/>
            <a:headEnd/>
            <a:tailEnd/>
          </a:ln>
        </p:spPr>
        <p:txBody>
          <a:bodyPr lIns="92075" tIns="46038" rIns="92075" bIns="46038">
            <a:spAutoFit/>
          </a:bodyPr>
          <a:lstStyle/>
          <a:p>
            <a:pPr algn="l">
              <a:spcBef>
                <a:spcPct val="50000"/>
              </a:spcBef>
            </a:pPr>
            <a:r>
              <a:rPr lang="en-US" dirty="0">
                <a:latin typeface="Arial" panose="020B0604020202020204" pitchFamily="34" charset="0"/>
                <a:cs typeface="Arial" panose="020B0604020202020204" pitchFamily="34" charset="0"/>
              </a:rPr>
              <a:t>Given a sequence:</a:t>
            </a:r>
          </a:p>
        </p:txBody>
      </p:sp>
      <p:sp>
        <p:nvSpPr>
          <p:cNvPr id="4" name="Rectangle 3"/>
          <p:cNvSpPr>
            <a:spLocks noChangeArrowheads="1"/>
          </p:cNvSpPr>
          <p:nvPr/>
        </p:nvSpPr>
        <p:spPr bwMode="auto">
          <a:xfrm>
            <a:off x="4352924" y="318770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5" name="Rectangle 4"/>
          <p:cNvSpPr>
            <a:spLocks noChangeArrowheads="1"/>
          </p:cNvSpPr>
          <p:nvPr/>
        </p:nvSpPr>
        <p:spPr bwMode="auto">
          <a:xfrm>
            <a:off x="4352681" y="42481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6" name="Rectangle 5"/>
          <p:cNvSpPr>
            <a:spLocks noChangeArrowheads="1"/>
          </p:cNvSpPr>
          <p:nvPr/>
        </p:nvSpPr>
        <p:spPr bwMode="auto">
          <a:xfrm>
            <a:off x="4352681" y="47815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4352544" y="2670048"/>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8" name="Rectangle 7"/>
          <p:cNvSpPr>
            <a:spLocks noChangeArrowheads="1"/>
          </p:cNvSpPr>
          <p:nvPr/>
        </p:nvSpPr>
        <p:spPr bwMode="auto">
          <a:xfrm>
            <a:off x="4352924" y="372110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0" name="Rectangle 10"/>
          <p:cNvSpPr>
            <a:spLocks noChangeArrowheads="1"/>
          </p:cNvSpPr>
          <p:nvPr/>
        </p:nvSpPr>
        <p:spPr bwMode="auto">
          <a:xfrm>
            <a:off x="4648200" y="1990738"/>
            <a:ext cx="4876800" cy="523862"/>
          </a:xfrm>
          <a:prstGeom prst="rect">
            <a:avLst/>
          </a:prstGeom>
          <a:noFill/>
          <a:ln w="9525">
            <a:noFill/>
            <a:miter lim="800000"/>
            <a:headEnd/>
            <a:tailEnd/>
          </a:ln>
        </p:spPr>
        <p:txBody>
          <a:bodyPr lIns="92075" tIns="46038" rIns="92075" bIns="46038">
            <a:spAutoFit/>
          </a:bodyPr>
          <a:lstStyle/>
          <a:p>
            <a:pPr algn="l">
              <a:spcBef>
                <a:spcPct val="50000"/>
              </a:spcBef>
            </a:pPr>
            <a:r>
              <a:rPr lang="en-US" sz="2800" b="1" dirty="0">
                <a:latin typeface="Arial" panose="020B0604020202020204" pitchFamily="34" charset="0"/>
                <a:cs typeface="Arial" panose="020B0604020202020204" pitchFamily="34" charset="0"/>
              </a:rPr>
              <a:t>-1.5   2.3   6.7</a:t>
            </a:r>
          </a:p>
        </p:txBody>
      </p:sp>
      <p:grpSp>
        <p:nvGrpSpPr>
          <p:cNvPr id="14" name="Group 13"/>
          <p:cNvGrpSpPr/>
          <p:nvPr/>
        </p:nvGrpSpPr>
        <p:grpSpPr>
          <a:xfrm>
            <a:off x="6245352" y="3355848"/>
            <a:ext cx="3886200" cy="1637573"/>
            <a:chOff x="4267200" y="3276600"/>
            <a:chExt cx="3886200" cy="1637573"/>
          </a:xfrm>
        </p:grpSpPr>
        <p:sp>
          <p:nvSpPr>
            <p:cNvPr id="9" name="Rectangle 8"/>
            <p:cNvSpPr>
              <a:spLocks noChangeArrowheads="1"/>
            </p:cNvSpPr>
            <p:nvPr/>
          </p:nvSpPr>
          <p:spPr bwMode="auto">
            <a:xfrm>
              <a:off x="4343400" y="4267200"/>
              <a:ext cx="3810000" cy="646973"/>
            </a:xfrm>
            <a:prstGeom prst="rect">
              <a:avLst/>
            </a:prstGeom>
            <a:noFill/>
            <a:ln w="9525">
              <a:noFill/>
              <a:miter lim="800000"/>
              <a:headEnd/>
              <a:tailEnd/>
            </a:ln>
          </p:spPr>
          <p:txBody>
            <a:bodyPr lIns="92075" tIns="46038" rIns="92075" bIns="46038">
              <a:spAutoFit/>
            </a:bodyPr>
            <a:lstStyle/>
            <a:p>
              <a:pPr algn="l">
                <a:spcBef>
                  <a:spcPct val="50000"/>
                </a:spcBef>
              </a:pPr>
              <a:r>
                <a:rPr lang="en-US" dirty="0">
                  <a:latin typeface="Arial" panose="020B0604020202020204" pitchFamily="34" charset="0"/>
                  <a:cs typeface="Arial" panose="020B0604020202020204" pitchFamily="34" charset="0"/>
                </a:rPr>
                <a:t>Then pop each number off the stack</a:t>
              </a:r>
            </a:p>
          </p:txBody>
        </p:sp>
        <p:sp>
          <p:nvSpPr>
            <p:cNvPr id="11" name="Rectangle 11"/>
            <p:cNvSpPr>
              <a:spLocks noChangeArrowheads="1"/>
            </p:cNvSpPr>
            <p:nvPr/>
          </p:nvSpPr>
          <p:spPr bwMode="auto">
            <a:xfrm>
              <a:off x="4267200" y="3276600"/>
              <a:ext cx="3886200" cy="646973"/>
            </a:xfrm>
            <a:prstGeom prst="rect">
              <a:avLst/>
            </a:prstGeom>
            <a:noFill/>
            <a:ln w="9525">
              <a:noFill/>
              <a:miter lim="800000"/>
              <a:headEnd/>
              <a:tailEnd/>
            </a:ln>
          </p:spPr>
          <p:txBody>
            <a:bodyPr lIns="92075" tIns="46038" rIns="92075" bIns="46038">
              <a:spAutoFit/>
            </a:bodyPr>
            <a:lstStyle/>
            <a:p>
              <a:pPr algn="l">
                <a:spcBef>
                  <a:spcPct val="50000"/>
                </a:spcBef>
              </a:pPr>
              <a:r>
                <a:rPr lang="en-US" dirty="0">
                  <a:latin typeface="Arial" panose="020B0604020202020204" pitchFamily="34" charset="0"/>
                  <a:cs typeface="Arial" panose="020B0604020202020204" pitchFamily="34" charset="0"/>
                </a:rPr>
                <a:t>Push onto a stack one number at a time</a:t>
              </a:r>
            </a:p>
          </p:txBody>
        </p:sp>
      </p:grpSp>
      <p:sp>
        <p:nvSpPr>
          <p:cNvPr id="12" name="Text Box 12"/>
          <p:cNvSpPr txBox="1">
            <a:spLocks noChangeArrowheads="1"/>
          </p:cNvSpPr>
          <p:nvPr/>
        </p:nvSpPr>
        <p:spPr bwMode="auto">
          <a:xfrm>
            <a:off x="2675910" y="5206645"/>
            <a:ext cx="990600" cy="579438"/>
          </a:xfrm>
          <a:prstGeom prst="rect">
            <a:avLst/>
          </a:prstGeom>
          <a:noFill/>
          <a:ln w="12700">
            <a:noFill/>
            <a:miter lim="800000"/>
            <a:headEnd type="none" w="sm" len="sm"/>
            <a:tailEnd type="none" w="sm" len="sm"/>
          </a:ln>
        </p:spPr>
        <p:txBody>
          <a:bodyPr>
            <a:spAutoFit/>
          </a:bodyPr>
          <a:lstStyle/>
          <a:p>
            <a:pPr algn="l">
              <a:spcBef>
                <a:spcPct val="50000"/>
              </a:spcBef>
            </a:pPr>
            <a:r>
              <a:rPr lang="en-US" sz="3200" dirty="0">
                <a:latin typeface="Arial" panose="020B0604020202020204" pitchFamily="34" charset="0"/>
                <a:cs typeface="Arial" panose="020B0604020202020204" pitchFamily="34" charset="0"/>
              </a:rPr>
              <a:t>Top</a:t>
            </a:r>
          </a:p>
        </p:txBody>
      </p:sp>
      <p:sp>
        <p:nvSpPr>
          <p:cNvPr id="13" name="AutoShape 13"/>
          <p:cNvSpPr>
            <a:spLocks noChangeArrowheads="1"/>
          </p:cNvSpPr>
          <p:nvPr/>
        </p:nvSpPr>
        <p:spPr bwMode="auto">
          <a:xfrm>
            <a:off x="3584448" y="5410200"/>
            <a:ext cx="685800" cy="228600"/>
          </a:xfrm>
          <a:prstGeom prst="rightArrow">
            <a:avLst>
              <a:gd name="adj1" fmla="val 50000"/>
              <a:gd name="adj2" fmla="val 75000"/>
            </a:avLst>
          </a:prstGeom>
          <a:solidFill>
            <a:schemeClr val="accent1"/>
          </a:solidFill>
          <a:ln w="12700">
            <a:solidFill>
              <a:srgbClr val="FF6600"/>
            </a:solidFill>
            <a:miter lim="800000"/>
            <a:headEnd type="none" w="sm" len="sm"/>
            <a:tailEnd type="none" w="sm" len="sm"/>
          </a:ln>
        </p:spPr>
        <p:txBody>
          <a:bodyPr wrap="none" anchor="ctr"/>
          <a:lstStyle/>
          <a:p>
            <a:endParaRPr lang="en-US">
              <a:latin typeface="Arial" panose="020B0604020202020204" pitchFamily="34" charset="0"/>
              <a:cs typeface="Arial" panose="020B0604020202020204" pitchFamily="34" charset="0"/>
            </a:endParaRPr>
          </a:p>
        </p:txBody>
      </p:sp>
      <p:sp>
        <p:nvSpPr>
          <p:cNvPr id="17" name="Title 16">
            <a:extLst>
              <a:ext uri="{FF2B5EF4-FFF2-40B4-BE49-F238E27FC236}">
                <a16:creationId xmlns="" xmlns:a16="http://schemas.microsoft.com/office/drawing/2014/main" id="{3E1A3187-C025-4382-8C8E-EFE434C3976E}"/>
              </a:ext>
            </a:extLst>
          </p:cNvPr>
          <p:cNvSpPr>
            <a:spLocks noGrp="1"/>
          </p:cNvSpPr>
          <p:nvPr>
            <p:ph type="title"/>
          </p:nvPr>
        </p:nvSpPr>
        <p:spPr/>
        <p:txBody>
          <a:bodyPr/>
          <a:lstStyle/>
          <a:p>
            <a:r>
              <a:rPr lang="en-US" dirty="0" smtClean="0"/>
              <a:t>1. Reversing </a:t>
            </a:r>
            <a:r>
              <a:rPr lang="en-US" dirty="0"/>
              <a:t>a Sequence</a:t>
            </a:r>
          </a:p>
        </p:txBody>
      </p:sp>
    </p:spTree>
    <p:extLst>
      <p:ext uri="{BB962C8B-B14F-4D97-AF65-F5344CB8AC3E}">
        <p14:creationId xmlns:p14="http://schemas.microsoft.com/office/powerpoint/2010/main" val="138525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334000" y="1905000"/>
            <a:ext cx="4876800" cy="711200"/>
          </a:xfrm>
          <a:prstGeom prst="rect">
            <a:avLst/>
          </a:prstGeom>
          <a:noFill/>
          <a:ln w="9525">
            <a:solidFill>
              <a:schemeClr val="bg1"/>
            </a:solidFill>
            <a:miter lim="800000"/>
            <a:headEnd/>
            <a:tailEnd/>
          </a:ln>
        </p:spPr>
        <p:txBody>
          <a:bodyPr lIns="92075" tIns="46038" rIns="92075" bIns="46038">
            <a:spAutoFit/>
          </a:bodyPr>
          <a:lstStyle/>
          <a:p>
            <a:pPr algn="l">
              <a:spcBef>
                <a:spcPct val="50000"/>
              </a:spcBef>
            </a:pPr>
            <a:r>
              <a:rPr lang="en-US" sz="4000" b="1">
                <a:latin typeface="Arial" panose="020B0604020202020204" pitchFamily="34" charset="0"/>
                <a:cs typeface="Arial" panose="020B0604020202020204" pitchFamily="34" charset="0"/>
              </a:rPr>
              <a:t>2.3   6.7</a:t>
            </a:r>
          </a:p>
        </p:txBody>
      </p:sp>
      <p:sp>
        <p:nvSpPr>
          <p:cNvPr id="13316" name="Rectangle 3"/>
          <p:cNvSpPr>
            <a:spLocks noChangeArrowheads="1"/>
          </p:cNvSpPr>
          <p:nvPr/>
        </p:nvSpPr>
        <p:spPr bwMode="auto">
          <a:xfrm>
            <a:off x="6248400" y="3352800"/>
            <a:ext cx="3886200" cy="646973"/>
          </a:xfrm>
          <a:prstGeom prst="rect">
            <a:avLst/>
          </a:prstGeom>
          <a:noFill/>
          <a:ln w="9525">
            <a:solidFill>
              <a:schemeClr val="bg1"/>
            </a:solidFill>
            <a:miter lim="800000"/>
            <a:headEnd/>
            <a:tailEnd/>
          </a:ln>
        </p:spPr>
        <p:txBody>
          <a:bodyPr lIns="92075" tIns="46038" rIns="92075" bIns="46038">
            <a:spAutoFit/>
          </a:bodyPr>
          <a:lstStyle/>
          <a:p>
            <a:pPr algn="l">
              <a:spcBef>
                <a:spcPct val="50000"/>
              </a:spcBef>
            </a:pPr>
            <a:r>
              <a:rPr lang="en-US" dirty="0">
                <a:latin typeface="Arial" panose="020B0604020202020204" pitchFamily="34" charset="0"/>
                <a:cs typeface="Arial" panose="020B0604020202020204" pitchFamily="34" charset="0"/>
              </a:rPr>
              <a:t>Push onto a stack one number at a time</a:t>
            </a:r>
          </a:p>
        </p:txBody>
      </p:sp>
      <p:sp>
        <p:nvSpPr>
          <p:cNvPr id="13317" name="Rectangle 4"/>
          <p:cNvSpPr>
            <a:spLocks noChangeArrowheads="1"/>
          </p:cNvSpPr>
          <p:nvPr/>
        </p:nvSpPr>
        <p:spPr bwMode="auto">
          <a:xfrm>
            <a:off x="4349750" y="32067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3318" name="Rectangle 5"/>
          <p:cNvSpPr>
            <a:spLocks noChangeArrowheads="1"/>
          </p:cNvSpPr>
          <p:nvPr/>
        </p:nvSpPr>
        <p:spPr bwMode="auto">
          <a:xfrm>
            <a:off x="4352926" y="426720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3319" name="Rectangle 6"/>
          <p:cNvSpPr>
            <a:spLocks noChangeArrowheads="1"/>
          </p:cNvSpPr>
          <p:nvPr/>
        </p:nvSpPr>
        <p:spPr bwMode="auto">
          <a:xfrm>
            <a:off x="4352926" y="4800600"/>
            <a:ext cx="1282700" cy="520700"/>
          </a:xfrm>
          <a:prstGeom prst="rect">
            <a:avLst/>
          </a:prstGeom>
          <a:noFill/>
          <a:ln w="25400">
            <a:solidFill>
              <a:srgbClr val="FF6600"/>
            </a:solidFill>
            <a:miter lim="800000"/>
            <a:headEnd/>
            <a:tailEnd/>
          </a:ln>
        </p:spPr>
        <p:txBody>
          <a:bodyPr wrap="none" anchor="ctr"/>
          <a:lstStyle/>
          <a:p>
            <a:r>
              <a:rPr lang="en-GB" sz="3200" b="1">
                <a:latin typeface="Arial" panose="020B0604020202020204" pitchFamily="34" charset="0"/>
                <a:cs typeface="Arial" panose="020B0604020202020204" pitchFamily="34" charset="0"/>
              </a:rPr>
              <a:t>-1.5</a:t>
            </a:r>
          </a:p>
        </p:txBody>
      </p:sp>
      <p:sp>
        <p:nvSpPr>
          <p:cNvPr id="13320" name="Rectangle 7"/>
          <p:cNvSpPr>
            <a:spLocks noChangeArrowheads="1"/>
          </p:cNvSpPr>
          <p:nvPr/>
        </p:nvSpPr>
        <p:spPr bwMode="auto">
          <a:xfrm>
            <a:off x="4349750" y="26733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3321" name="Rectangle 8"/>
          <p:cNvSpPr>
            <a:spLocks noChangeArrowheads="1"/>
          </p:cNvSpPr>
          <p:nvPr/>
        </p:nvSpPr>
        <p:spPr bwMode="auto">
          <a:xfrm>
            <a:off x="4349750" y="37401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3323" name="Text Box 10"/>
          <p:cNvSpPr txBox="1">
            <a:spLocks noChangeArrowheads="1"/>
          </p:cNvSpPr>
          <p:nvPr/>
        </p:nvSpPr>
        <p:spPr bwMode="auto">
          <a:xfrm>
            <a:off x="2667000" y="4800600"/>
            <a:ext cx="990600" cy="592138"/>
          </a:xfrm>
          <a:prstGeom prst="rect">
            <a:avLst/>
          </a:prstGeom>
          <a:noFill/>
          <a:ln w="12700">
            <a:solidFill>
              <a:schemeClr val="bg1"/>
            </a:solidFill>
            <a:miter lim="800000"/>
            <a:headEnd type="none" w="sm" len="sm"/>
            <a:tailEnd type="none" w="sm" len="sm"/>
          </a:ln>
        </p:spPr>
        <p:txBody>
          <a:bodyPr>
            <a:spAutoFit/>
          </a:bodyPr>
          <a:lstStyle/>
          <a:p>
            <a:pPr algn="l">
              <a:spcBef>
                <a:spcPct val="50000"/>
              </a:spcBef>
            </a:pPr>
            <a:r>
              <a:rPr lang="en-US" sz="3200">
                <a:latin typeface="Arial" panose="020B0604020202020204" pitchFamily="34" charset="0"/>
                <a:cs typeface="Arial" panose="020B0604020202020204" pitchFamily="34" charset="0"/>
              </a:rPr>
              <a:t>Top</a:t>
            </a:r>
          </a:p>
        </p:txBody>
      </p:sp>
      <p:sp>
        <p:nvSpPr>
          <p:cNvPr id="13324" name="AutoShape 11"/>
          <p:cNvSpPr>
            <a:spLocks noChangeArrowheads="1"/>
          </p:cNvSpPr>
          <p:nvPr/>
        </p:nvSpPr>
        <p:spPr bwMode="auto">
          <a:xfrm>
            <a:off x="3581400" y="5029200"/>
            <a:ext cx="685800" cy="228600"/>
          </a:xfrm>
          <a:prstGeom prst="rightArrow">
            <a:avLst>
              <a:gd name="adj1" fmla="val 50000"/>
              <a:gd name="adj2" fmla="val 75000"/>
            </a:avLst>
          </a:prstGeom>
          <a:solidFill>
            <a:schemeClr val="accent1"/>
          </a:solidFill>
          <a:ln w="12700">
            <a:solidFill>
              <a:srgbClr val="FF6600"/>
            </a:solidFill>
            <a:miter lim="800000"/>
            <a:headEnd type="none" w="sm" len="sm"/>
            <a:tailEnd type="none" w="sm" len="sm"/>
          </a:ln>
        </p:spPr>
        <p:txBody>
          <a:bodyPr wrap="none" anchor="ctr"/>
          <a:lstStyle/>
          <a:p>
            <a:endParaRPr lang="en-US">
              <a:latin typeface="Arial" panose="020B0604020202020204" pitchFamily="34" charset="0"/>
              <a:cs typeface="Arial" panose="020B0604020202020204" pitchFamily="34" charset="0"/>
            </a:endParaRPr>
          </a:p>
        </p:txBody>
      </p:sp>
      <p:sp>
        <p:nvSpPr>
          <p:cNvPr id="13325" name="Rectangle 12"/>
          <p:cNvSpPr>
            <a:spLocks noChangeArrowheads="1"/>
          </p:cNvSpPr>
          <p:nvPr/>
        </p:nvSpPr>
        <p:spPr bwMode="auto">
          <a:xfrm>
            <a:off x="6324600" y="4343400"/>
            <a:ext cx="3810000" cy="646973"/>
          </a:xfrm>
          <a:prstGeom prst="rect">
            <a:avLst/>
          </a:prstGeom>
          <a:noFill/>
          <a:ln w="9525">
            <a:solidFill>
              <a:schemeClr val="bg1"/>
            </a:solidFill>
            <a:miter lim="800000"/>
            <a:headEnd/>
            <a:tailEnd/>
          </a:ln>
        </p:spPr>
        <p:txBody>
          <a:bodyPr lIns="92075" tIns="46038" rIns="92075" bIns="46038">
            <a:spAutoFit/>
          </a:bodyPr>
          <a:lstStyle/>
          <a:p>
            <a:pPr algn="l">
              <a:spcBef>
                <a:spcPct val="50000"/>
              </a:spcBef>
            </a:pPr>
            <a:r>
              <a:rPr lang="en-US" dirty="0">
                <a:latin typeface="Arial" panose="020B0604020202020204" pitchFamily="34" charset="0"/>
                <a:cs typeface="Arial" panose="020B0604020202020204" pitchFamily="34" charset="0"/>
              </a:rPr>
              <a:t>Then pop each number off the stack</a:t>
            </a:r>
          </a:p>
        </p:txBody>
      </p:sp>
      <p:sp>
        <p:nvSpPr>
          <p:cNvPr id="3" name="Title 2">
            <a:extLst>
              <a:ext uri="{FF2B5EF4-FFF2-40B4-BE49-F238E27FC236}">
                <a16:creationId xmlns="" xmlns:a16="http://schemas.microsoft.com/office/drawing/2014/main" id="{0111A39F-4C61-4781-94DE-39802AAF39FE}"/>
              </a:ext>
            </a:extLst>
          </p:cNvPr>
          <p:cNvSpPr>
            <a:spLocks noGrp="1"/>
          </p:cNvSpPr>
          <p:nvPr>
            <p:ph type="title"/>
          </p:nvPr>
        </p:nvSpPr>
        <p:spPr/>
        <p:txBody>
          <a:bodyPr/>
          <a:lstStyle/>
          <a:p>
            <a:r>
              <a:rPr lang="en-US" dirty="0" smtClean="0"/>
              <a:t> Reversing </a:t>
            </a:r>
            <a:r>
              <a:rPr lang="en-US" dirty="0"/>
              <a:t>a Sequence</a:t>
            </a:r>
          </a:p>
        </p:txBody>
      </p:sp>
    </p:spTree>
    <p:extLst>
      <p:ext uri="{BB962C8B-B14F-4D97-AF65-F5344CB8AC3E}">
        <p14:creationId xmlns:p14="http://schemas.microsoft.com/office/powerpoint/2010/main" val="29293099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87192E-A351-48B3-BE50-5C4FBB87875B}"/>
              </a:ext>
            </a:extLst>
          </p:cNvPr>
          <p:cNvSpPr>
            <a:spLocks noGrp="1"/>
          </p:cNvSpPr>
          <p:nvPr>
            <p:ph type="title"/>
          </p:nvPr>
        </p:nvSpPr>
        <p:spPr/>
        <p:txBody>
          <a:bodyPr/>
          <a:lstStyle/>
          <a:p>
            <a:r>
              <a:rPr lang="en-US" dirty="0"/>
              <a:t>What is a stack?</a:t>
            </a:r>
          </a:p>
        </p:txBody>
      </p:sp>
      <p:sp>
        <p:nvSpPr>
          <p:cNvPr id="3" name="Content Placeholder 2">
            <a:extLst>
              <a:ext uri="{FF2B5EF4-FFF2-40B4-BE49-F238E27FC236}">
                <a16:creationId xmlns="" xmlns:a16="http://schemas.microsoft.com/office/drawing/2014/main" id="{34EE0B71-CBB8-4D44-9F50-62A7EAC953CD}"/>
              </a:ext>
            </a:extLst>
          </p:cNvPr>
          <p:cNvSpPr>
            <a:spLocks noGrp="1"/>
          </p:cNvSpPr>
          <p:nvPr>
            <p:ph idx="1"/>
          </p:nvPr>
        </p:nvSpPr>
        <p:spPr/>
        <p:txBody>
          <a:bodyPr/>
          <a:lstStyle/>
          <a:p>
            <a:r>
              <a:rPr lang="en-US" sz="2400" dirty="0">
                <a:cs typeface="Times New Roman" charset="0"/>
              </a:rPr>
              <a:t>It is an ordered group of homogeneous items. </a:t>
            </a:r>
          </a:p>
          <a:p>
            <a:r>
              <a:rPr lang="en-US" sz="2400" dirty="0">
                <a:cs typeface="Times New Roman" charset="0"/>
              </a:rPr>
              <a:t>Elements are added to and removed from the top of the stack (the most</a:t>
            </a:r>
            <a:r>
              <a:rPr lang="en-US" sz="2400" dirty="0">
                <a:latin typeface="Courier New" pitchFamily="49" charset="0"/>
                <a:cs typeface="Courier New" pitchFamily="49" charset="0"/>
              </a:rPr>
              <a:t> </a:t>
            </a:r>
            <a:r>
              <a:rPr lang="en-US" sz="2400" dirty="0">
                <a:cs typeface="Times New Roman" charset="0"/>
              </a:rPr>
              <a:t>recently added items are at the top of the stack).</a:t>
            </a:r>
          </a:p>
          <a:p>
            <a:r>
              <a:rPr lang="en-US" sz="2400" dirty="0">
                <a:cs typeface="Times New Roman" charset="0"/>
              </a:rPr>
              <a:t>The last element to be added is the first to be removed (</a:t>
            </a:r>
            <a:r>
              <a:rPr lang="en-US" sz="2400" b="1" dirty="0">
                <a:cs typeface="Times New Roman" charset="0"/>
              </a:rPr>
              <a:t>LIFO</a:t>
            </a:r>
            <a:r>
              <a:rPr lang="en-US" sz="2400" dirty="0">
                <a:cs typeface="Times New Roman" charset="0"/>
              </a:rPr>
              <a:t>: Last In, First Out).</a:t>
            </a:r>
            <a:endParaRPr lang="en-US" dirty="0">
              <a:latin typeface="Courier New" pitchFamily="49" charset="0"/>
              <a:cs typeface="Courier New" pitchFamily="49" charset="0"/>
            </a:endParaRPr>
          </a:p>
        </p:txBody>
      </p:sp>
      <p:pic>
        <p:nvPicPr>
          <p:cNvPr id="5" name="Picture 4" descr="H:\Fig Ch 4\MACJOBS\JPEGS\CHAP04\Fig4-1.jpg">
            <a:extLst>
              <a:ext uri="{FF2B5EF4-FFF2-40B4-BE49-F238E27FC236}">
                <a16:creationId xmlns="" xmlns:a16="http://schemas.microsoft.com/office/drawing/2014/main" id="{997B20CB-5B75-4AA5-8708-FBBD2F81D688}"/>
              </a:ext>
            </a:extLst>
          </p:cNvPr>
          <p:cNvPicPr>
            <a:picLocks noChangeAspect="1" noChangeArrowheads="1"/>
          </p:cNvPicPr>
          <p:nvPr/>
        </p:nvPicPr>
        <p:blipFill>
          <a:blip r:embed="rId2" cstate="print"/>
          <a:srcRect/>
          <a:stretch>
            <a:fillRect/>
          </a:stretch>
        </p:blipFill>
        <p:spPr bwMode="auto">
          <a:xfrm>
            <a:off x="2705100" y="3508375"/>
            <a:ext cx="6781800" cy="2668588"/>
          </a:xfrm>
          <a:prstGeom prst="rect">
            <a:avLst/>
          </a:prstGeom>
          <a:noFill/>
        </p:spPr>
      </p:pic>
    </p:spTree>
    <p:extLst>
      <p:ext uri="{BB962C8B-B14F-4D97-AF65-F5344CB8AC3E}">
        <p14:creationId xmlns:p14="http://schemas.microsoft.com/office/powerpoint/2010/main" val="3314430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5334000" y="1905000"/>
            <a:ext cx="4876800" cy="708528"/>
          </a:xfrm>
          <a:prstGeom prst="rect">
            <a:avLst/>
          </a:prstGeom>
          <a:noFill/>
          <a:ln w="9525">
            <a:noFill/>
            <a:miter lim="800000"/>
            <a:headEnd/>
            <a:tailEnd/>
          </a:ln>
        </p:spPr>
        <p:txBody>
          <a:bodyPr lIns="92075" tIns="46038" rIns="92075" bIns="46038">
            <a:spAutoFit/>
          </a:bodyPr>
          <a:lstStyle/>
          <a:p>
            <a:pPr algn="l">
              <a:spcBef>
                <a:spcPct val="50000"/>
              </a:spcBef>
            </a:pPr>
            <a:r>
              <a:rPr lang="en-US" sz="4000" b="1">
                <a:latin typeface="Arial" panose="020B0604020202020204" pitchFamily="34" charset="0"/>
                <a:cs typeface="Arial" panose="020B0604020202020204" pitchFamily="34" charset="0"/>
              </a:rPr>
              <a:t>6.7</a:t>
            </a:r>
          </a:p>
        </p:txBody>
      </p:sp>
      <p:sp>
        <p:nvSpPr>
          <p:cNvPr id="14340" name="Rectangle 3"/>
          <p:cNvSpPr>
            <a:spLocks noChangeArrowheads="1"/>
          </p:cNvSpPr>
          <p:nvPr/>
        </p:nvSpPr>
        <p:spPr bwMode="auto">
          <a:xfrm>
            <a:off x="6248400" y="3352800"/>
            <a:ext cx="38862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Push onto a stack one number at a time</a:t>
            </a:r>
          </a:p>
        </p:txBody>
      </p:sp>
      <p:sp>
        <p:nvSpPr>
          <p:cNvPr id="14341" name="Rectangle 4"/>
          <p:cNvSpPr>
            <a:spLocks noChangeArrowheads="1"/>
          </p:cNvSpPr>
          <p:nvPr/>
        </p:nvSpPr>
        <p:spPr bwMode="auto">
          <a:xfrm>
            <a:off x="4349750" y="32067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4342" name="Rectangle 5"/>
          <p:cNvSpPr>
            <a:spLocks noChangeArrowheads="1"/>
          </p:cNvSpPr>
          <p:nvPr/>
        </p:nvSpPr>
        <p:spPr bwMode="auto">
          <a:xfrm>
            <a:off x="4349750" y="4267200"/>
            <a:ext cx="1282700" cy="520700"/>
          </a:xfrm>
          <a:prstGeom prst="rect">
            <a:avLst/>
          </a:prstGeom>
          <a:noFill/>
          <a:ln w="25400">
            <a:solidFill>
              <a:srgbClr val="FF6600"/>
            </a:solidFill>
            <a:miter lim="800000"/>
            <a:headEnd/>
            <a:tailEnd/>
          </a:ln>
        </p:spPr>
        <p:txBody>
          <a:bodyPr wrap="none" anchor="ctr"/>
          <a:lstStyle/>
          <a:p>
            <a:pPr algn="ctr"/>
            <a:r>
              <a:rPr lang="en-GB" sz="3200" b="1" dirty="0">
                <a:latin typeface="Arial" panose="020B0604020202020204" pitchFamily="34" charset="0"/>
                <a:cs typeface="Arial" panose="020B0604020202020204" pitchFamily="34" charset="0"/>
              </a:rPr>
              <a:t>2.3</a:t>
            </a:r>
          </a:p>
        </p:txBody>
      </p:sp>
      <p:sp>
        <p:nvSpPr>
          <p:cNvPr id="14343" name="Rectangle 6"/>
          <p:cNvSpPr>
            <a:spLocks noChangeArrowheads="1"/>
          </p:cNvSpPr>
          <p:nvPr/>
        </p:nvSpPr>
        <p:spPr bwMode="auto">
          <a:xfrm>
            <a:off x="4349750" y="4800600"/>
            <a:ext cx="1282700" cy="520700"/>
          </a:xfrm>
          <a:prstGeom prst="rect">
            <a:avLst/>
          </a:prstGeom>
          <a:noFill/>
          <a:ln w="25400">
            <a:solidFill>
              <a:srgbClr val="FF6600"/>
            </a:solidFill>
            <a:miter lim="800000"/>
            <a:headEnd/>
            <a:tailEnd/>
          </a:ln>
        </p:spPr>
        <p:txBody>
          <a:bodyPr wrap="none" anchor="ctr"/>
          <a:lstStyle/>
          <a:p>
            <a:pPr algn="ctr"/>
            <a:r>
              <a:rPr lang="en-GB" sz="3200" b="1" dirty="0">
                <a:latin typeface="Arial" panose="020B0604020202020204" pitchFamily="34" charset="0"/>
                <a:cs typeface="Arial" panose="020B0604020202020204" pitchFamily="34" charset="0"/>
              </a:rPr>
              <a:t>-1.5</a:t>
            </a:r>
          </a:p>
        </p:txBody>
      </p:sp>
      <p:sp>
        <p:nvSpPr>
          <p:cNvPr id="14344" name="Rectangle 7"/>
          <p:cNvSpPr>
            <a:spLocks noChangeArrowheads="1"/>
          </p:cNvSpPr>
          <p:nvPr/>
        </p:nvSpPr>
        <p:spPr bwMode="auto">
          <a:xfrm>
            <a:off x="4349750" y="26733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4345" name="Rectangle 8"/>
          <p:cNvSpPr>
            <a:spLocks noChangeArrowheads="1"/>
          </p:cNvSpPr>
          <p:nvPr/>
        </p:nvSpPr>
        <p:spPr bwMode="auto">
          <a:xfrm>
            <a:off x="4349750" y="37401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4347" name="Text Box 10"/>
          <p:cNvSpPr txBox="1">
            <a:spLocks noChangeArrowheads="1"/>
          </p:cNvSpPr>
          <p:nvPr/>
        </p:nvSpPr>
        <p:spPr bwMode="auto">
          <a:xfrm>
            <a:off x="2667000" y="4267200"/>
            <a:ext cx="990600" cy="579438"/>
          </a:xfrm>
          <a:prstGeom prst="rect">
            <a:avLst/>
          </a:prstGeom>
          <a:noFill/>
          <a:ln w="12700">
            <a:noFill/>
            <a:miter lim="800000"/>
            <a:headEnd type="none" w="sm" len="sm"/>
            <a:tailEnd type="none" w="sm" len="sm"/>
          </a:ln>
        </p:spPr>
        <p:txBody>
          <a:bodyPr>
            <a:spAutoFit/>
          </a:bodyPr>
          <a:lstStyle/>
          <a:p>
            <a:pPr algn="l">
              <a:spcBef>
                <a:spcPct val="50000"/>
              </a:spcBef>
            </a:pPr>
            <a:r>
              <a:rPr lang="en-US" sz="3200">
                <a:latin typeface="Arial" panose="020B0604020202020204" pitchFamily="34" charset="0"/>
                <a:cs typeface="Arial" panose="020B0604020202020204" pitchFamily="34" charset="0"/>
              </a:rPr>
              <a:t>Top</a:t>
            </a:r>
          </a:p>
        </p:txBody>
      </p:sp>
      <p:sp>
        <p:nvSpPr>
          <p:cNvPr id="14348" name="AutoShape 11"/>
          <p:cNvSpPr>
            <a:spLocks noChangeArrowheads="1"/>
          </p:cNvSpPr>
          <p:nvPr/>
        </p:nvSpPr>
        <p:spPr bwMode="auto">
          <a:xfrm>
            <a:off x="3581400" y="4495800"/>
            <a:ext cx="685800" cy="228600"/>
          </a:xfrm>
          <a:prstGeom prst="rightArrow">
            <a:avLst>
              <a:gd name="adj1" fmla="val 50000"/>
              <a:gd name="adj2" fmla="val 750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Arial" panose="020B0604020202020204" pitchFamily="34" charset="0"/>
              <a:cs typeface="Arial" panose="020B0604020202020204" pitchFamily="34" charset="0"/>
            </a:endParaRPr>
          </a:p>
        </p:txBody>
      </p:sp>
      <p:sp>
        <p:nvSpPr>
          <p:cNvPr id="14349" name="Rectangle 12"/>
          <p:cNvSpPr>
            <a:spLocks noChangeArrowheads="1"/>
          </p:cNvSpPr>
          <p:nvPr/>
        </p:nvSpPr>
        <p:spPr bwMode="auto">
          <a:xfrm>
            <a:off x="6324600" y="4343400"/>
            <a:ext cx="38100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Then pop each number off the stack</a:t>
            </a:r>
          </a:p>
        </p:txBody>
      </p:sp>
      <p:sp>
        <p:nvSpPr>
          <p:cNvPr id="3" name="Title 2">
            <a:extLst>
              <a:ext uri="{FF2B5EF4-FFF2-40B4-BE49-F238E27FC236}">
                <a16:creationId xmlns="" xmlns:a16="http://schemas.microsoft.com/office/drawing/2014/main" id="{5E909FE0-B8FA-4C5C-947D-09B33064DDE7}"/>
              </a:ext>
            </a:extLst>
          </p:cNvPr>
          <p:cNvSpPr>
            <a:spLocks noGrp="1"/>
          </p:cNvSpPr>
          <p:nvPr>
            <p:ph type="title"/>
          </p:nvPr>
        </p:nvSpPr>
        <p:spPr/>
        <p:txBody>
          <a:bodyPr/>
          <a:lstStyle/>
          <a:p>
            <a:r>
              <a:rPr lang="en-US" dirty="0"/>
              <a:t>Reversing a Sequence</a:t>
            </a:r>
          </a:p>
        </p:txBody>
      </p:sp>
    </p:spTree>
    <p:extLst>
      <p:ext uri="{BB962C8B-B14F-4D97-AF65-F5344CB8AC3E}">
        <p14:creationId xmlns:p14="http://schemas.microsoft.com/office/powerpoint/2010/main" val="85184855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4349750" y="32067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5364" name="Rectangle 3"/>
          <p:cNvSpPr>
            <a:spLocks noChangeArrowheads="1"/>
          </p:cNvSpPr>
          <p:nvPr/>
        </p:nvSpPr>
        <p:spPr bwMode="auto">
          <a:xfrm>
            <a:off x="4349750" y="4267200"/>
            <a:ext cx="1282700" cy="520700"/>
          </a:xfrm>
          <a:prstGeom prst="rect">
            <a:avLst/>
          </a:prstGeom>
          <a:noFill/>
          <a:ln w="25400">
            <a:solidFill>
              <a:srgbClr val="FF6600"/>
            </a:solidFill>
            <a:miter lim="800000"/>
            <a:headEnd/>
            <a:tailEnd/>
          </a:ln>
        </p:spPr>
        <p:txBody>
          <a:bodyPr wrap="none" anchor="ctr"/>
          <a:lstStyle/>
          <a:p>
            <a:pPr algn="ctr"/>
            <a:r>
              <a:rPr lang="en-US" sz="3200" b="1" dirty="0">
                <a:latin typeface="Arial" panose="020B0604020202020204" pitchFamily="34" charset="0"/>
                <a:cs typeface="Arial" panose="020B0604020202020204" pitchFamily="34" charset="0"/>
              </a:rPr>
              <a:t>2.3</a:t>
            </a:r>
          </a:p>
        </p:txBody>
      </p:sp>
      <p:sp>
        <p:nvSpPr>
          <p:cNvPr id="15365" name="Rectangle 4"/>
          <p:cNvSpPr>
            <a:spLocks noChangeArrowheads="1"/>
          </p:cNvSpPr>
          <p:nvPr/>
        </p:nvSpPr>
        <p:spPr bwMode="auto">
          <a:xfrm>
            <a:off x="4349750" y="4800600"/>
            <a:ext cx="1285874" cy="520700"/>
          </a:xfrm>
          <a:prstGeom prst="rect">
            <a:avLst/>
          </a:prstGeom>
          <a:noFill/>
          <a:ln w="25400">
            <a:solidFill>
              <a:srgbClr val="FF6600"/>
            </a:solidFill>
            <a:miter lim="800000"/>
            <a:headEnd/>
            <a:tailEnd/>
          </a:ln>
        </p:spPr>
        <p:txBody>
          <a:bodyPr wrap="none" anchor="ctr"/>
          <a:lstStyle/>
          <a:p>
            <a:r>
              <a:rPr lang="en-US" sz="3200" b="1">
                <a:latin typeface="Arial" panose="020B0604020202020204" pitchFamily="34" charset="0"/>
                <a:cs typeface="Arial" panose="020B0604020202020204" pitchFamily="34" charset="0"/>
              </a:rPr>
              <a:t>-1.5</a:t>
            </a:r>
          </a:p>
        </p:txBody>
      </p:sp>
      <p:sp>
        <p:nvSpPr>
          <p:cNvPr id="15366" name="Rectangle 5"/>
          <p:cNvSpPr>
            <a:spLocks noChangeArrowheads="1"/>
          </p:cNvSpPr>
          <p:nvPr/>
        </p:nvSpPr>
        <p:spPr bwMode="auto">
          <a:xfrm>
            <a:off x="4349750" y="26733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5367" name="Rectangle 6"/>
          <p:cNvSpPr>
            <a:spLocks noChangeArrowheads="1"/>
          </p:cNvSpPr>
          <p:nvPr/>
        </p:nvSpPr>
        <p:spPr bwMode="auto">
          <a:xfrm>
            <a:off x="4349750" y="3740150"/>
            <a:ext cx="1282700" cy="520700"/>
          </a:xfrm>
          <a:prstGeom prst="rect">
            <a:avLst/>
          </a:prstGeom>
          <a:noFill/>
          <a:ln w="25400">
            <a:solidFill>
              <a:srgbClr val="FF6600"/>
            </a:solidFill>
            <a:miter lim="800000"/>
            <a:headEnd/>
            <a:tailEnd/>
          </a:ln>
        </p:spPr>
        <p:txBody>
          <a:bodyPr wrap="none" anchor="ctr"/>
          <a:lstStyle/>
          <a:p>
            <a:pPr algn="ctr"/>
            <a:r>
              <a:rPr lang="en-US" sz="3200" b="1" dirty="0">
                <a:latin typeface="Arial" panose="020B0604020202020204" pitchFamily="34" charset="0"/>
                <a:cs typeface="Arial" panose="020B0604020202020204" pitchFamily="34" charset="0"/>
              </a:rPr>
              <a:t>6.7</a:t>
            </a:r>
          </a:p>
        </p:txBody>
      </p:sp>
      <p:sp>
        <p:nvSpPr>
          <p:cNvPr id="15369" name="Text Box 8"/>
          <p:cNvSpPr txBox="1">
            <a:spLocks noChangeArrowheads="1"/>
          </p:cNvSpPr>
          <p:nvPr/>
        </p:nvSpPr>
        <p:spPr bwMode="auto">
          <a:xfrm>
            <a:off x="2667000" y="3657600"/>
            <a:ext cx="990600" cy="579438"/>
          </a:xfrm>
          <a:prstGeom prst="rect">
            <a:avLst/>
          </a:prstGeom>
          <a:noFill/>
          <a:ln w="12700">
            <a:noFill/>
            <a:miter lim="800000"/>
            <a:headEnd type="none" w="sm" len="sm"/>
            <a:tailEnd type="none" w="sm" len="sm"/>
          </a:ln>
        </p:spPr>
        <p:txBody>
          <a:bodyPr>
            <a:spAutoFit/>
          </a:bodyPr>
          <a:lstStyle/>
          <a:p>
            <a:pPr algn="l">
              <a:spcBef>
                <a:spcPct val="50000"/>
              </a:spcBef>
            </a:pPr>
            <a:r>
              <a:rPr lang="en-US" sz="3200">
                <a:latin typeface="Arial" panose="020B0604020202020204" pitchFamily="34" charset="0"/>
                <a:cs typeface="Arial" panose="020B0604020202020204" pitchFamily="34" charset="0"/>
              </a:rPr>
              <a:t>Top</a:t>
            </a:r>
          </a:p>
        </p:txBody>
      </p:sp>
      <p:sp>
        <p:nvSpPr>
          <p:cNvPr id="15370" name="AutoShape 9"/>
          <p:cNvSpPr>
            <a:spLocks noChangeArrowheads="1"/>
          </p:cNvSpPr>
          <p:nvPr/>
        </p:nvSpPr>
        <p:spPr bwMode="auto">
          <a:xfrm>
            <a:off x="3581400" y="3886200"/>
            <a:ext cx="685800" cy="228600"/>
          </a:xfrm>
          <a:prstGeom prst="rightArrow">
            <a:avLst>
              <a:gd name="adj1" fmla="val 50000"/>
              <a:gd name="adj2" fmla="val 750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Arial" panose="020B0604020202020204" pitchFamily="34" charset="0"/>
              <a:cs typeface="Arial" panose="020B0604020202020204" pitchFamily="34" charset="0"/>
            </a:endParaRPr>
          </a:p>
        </p:txBody>
      </p:sp>
      <p:sp>
        <p:nvSpPr>
          <p:cNvPr id="15371" name="Rectangle 10"/>
          <p:cNvSpPr>
            <a:spLocks noChangeArrowheads="1"/>
          </p:cNvSpPr>
          <p:nvPr/>
        </p:nvSpPr>
        <p:spPr bwMode="auto">
          <a:xfrm>
            <a:off x="6324600" y="4343400"/>
            <a:ext cx="38100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Then pop each number off the stack</a:t>
            </a:r>
          </a:p>
        </p:txBody>
      </p:sp>
      <p:sp>
        <p:nvSpPr>
          <p:cNvPr id="15372" name="Rectangle 11"/>
          <p:cNvSpPr>
            <a:spLocks noChangeArrowheads="1"/>
          </p:cNvSpPr>
          <p:nvPr/>
        </p:nvSpPr>
        <p:spPr bwMode="auto">
          <a:xfrm>
            <a:off x="6248400" y="3352800"/>
            <a:ext cx="38862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Push onto a stack one number at a time</a:t>
            </a:r>
          </a:p>
        </p:txBody>
      </p:sp>
      <p:sp>
        <p:nvSpPr>
          <p:cNvPr id="3" name="Title 2">
            <a:extLst>
              <a:ext uri="{FF2B5EF4-FFF2-40B4-BE49-F238E27FC236}">
                <a16:creationId xmlns="" xmlns:a16="http://schemas.microsoft.com/office/drawing/2014/main" id="{1EDB1288-2D48-4B8A-BF2D-DF4260D637ED}"/>
              </a:ext>
            </a:extLst>
          </p:cNvPr>
          <p:cNvSpPr>
            <a:spLocks noGrp="1"/>
          </p:cNvSpPr>
          <p:nvPr>
            <p:ph type="title"/>
          </p:nvPr>
        </p:nvSpPr>
        <p:spPr/>
        <p:txBody>
          <a:bodyPr/>
          <a:lstStyle/>
          <a:p>
            <a:r>
              <a:rPr lang="en-US" dirty="0"/>
              <a:t>Reversing a Sequence</a:t>
            </a:r>
          </a:p>
        </p:txBody>
      </p:sp>
    </p:spTree>
    <p:extLst>
      <p:ext uri="{BB962C8B-B14F-4D97-AF65-F5344CB8AC3E}">
        <p14:creationId xmlns:p14="http://schemas.microsoft.com/office/powerpoint/2010/main" val="169597470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4349750" y="32067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6388" name="Rectangle 3"/>
          <p:cNvSpPr>
            <a:spLocks noChangeArrowheads="1"/>
          </p:cNvSpPr>
          <p:nvPr/>
        </p:nvSpPr>
        <p:spPr bwMode="auto">
          <a:xfrm>
            <a:off x="4349750" y="4267200"/>
            <a:ext cx="1282700" cy="520700"/>
          </a:xfrm>
          <a:prstGeom prst="rect">
            <a:avLst/>
          </a:prstGeom>
          <a:noFill/>
          <a:ln w="25400">
            <a:solidFill>
              <a:srgbClr val="FF6600"/>
            </a:solidFill>
            <a:miter lim="800000"/>
            <a:headEnd/>
            <a:tailEnd/>
          </a:ln>
        </p:spPr>
        <p:txBody>
          <a:bodyPr wrap="none" anchor="ctr"/>
          <a:lstStyle/>
          <a:p>
            <a:pPr algn="ctr"/>
            <a:r>
              <a:rPr lang="en-US" sz="3200" b="1" dirty="0">
                <a:latin typeface="Arial" panose="020B0604020202020204" pitchFamily="34" charset="0"/>
                <a:cs typeface="Arial" panose="020B0604020202020204" pitchFamily="34" charset="0"/>
              </a:rPr>
              <a:t>2.3</a:t>
            </a:r>
          </a:p>
        </p:txBody>
      </p:sp>
      <p:sp>
        <p:nvSpPr>
          <p:cNvPr id="16389" name="Rectangle 4"/>
          <p:cNvSpPr>
            <a:spLocks noChangeArrowheads="1"/>
          </p:cNvSpPr>
          <p:nvPr/>
        </p:nvSpPr>
        <p:spPr bwMode="auto">
          <a:xfrm>
            <a:off x="4349750" y="4800600"/>
            <a:ext cx="1282700" cy="520700"/>
          </a:xfrm>
          <a:prstGeom prst="rect">
            <a:avLst/>
          </a:prstGeom>
          <a:noFill/>
          <a:ln w="25400">
            <a:solidFill>
              <a:srgbClr val="FF6600"/>
            </a:solidFill>
            <a:miter lim="800000"/>
            <a:headEnd/>
            <a:tailEnd/>
          </a:ln>
        </p:spPr>
        <p:txBody>
          <a:bodyPr wrap="none" anchor="ctr"/>
          <a:lstStyle/>
          <a:p>
            <a:r>
              <a:rPr lang="en-US" sz="3200" b="1">
                <a:latin typeface="Arial" panose="020B0604020202020204" pitchFamily="34" charset="0"/>
                <a:cs typeface="Arial" panose="020B0604020202020204" pitchFamily="34" charset="0"/>
              </a:rPr>
              <a:t>-1.5</a:t>
            </a:r>
          </a:p>
        </p:txBody>
      </p:sp>
      <p:sp>
        <p:nvSpPr>
          <p:cNvPr id="16390" name="Rectangle 5"/>
          <p:cNvSpPr>
            <a:spLocks noChangeArrowheads="1"/>
          </p:cNvSpPr>
          <p:nvPr/>
        </p:nvSpPr>
        <p:spPr bwMode="auto">
          <a:xfrm>
            <a:off x="4349750" y="26733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6391" name="Rectangle 6"/>
          <p:cNvSpPr>
            <a:spLocks noChangeArrowheads="1"/>
          </p:cNvSpPr>
          <p:nvPr/>
        </p:nvSpPr>
        <p:spPr bwMode="auto">
          <a:xfrm>
            <a:off x="4349750" y="3722688"/>
            <a:ext cx="1282700" cy="520700"/>
          </a:xfrm>
          <a:prstGeom prst="rect">
            <a:avLst/>
          </a:prstGeom>
          <a:noFill/>
          <a:ln w="25400">
            <a:solidFill>
              <a:srgbClr val="FF6600"/>
            </a:solidFill>
            <a:miter lim="800000"/>
            <a:headEnd/>
            <a:tailEnd/>
          </a:ln>
        </p:spPr>
        <p:txBody>
          <a:bodyPr wrap="none" anchor="ctr"/>
          <a:lstStyle/>
          <a:p>
            <a:endParaRPr lang="en-GB" sz="3200" b="1">
              <a:latin typeface="Arial" panose="020B0604020202020204" pitchFamily="34" charset="0"/>
              <a:cs typeface="Arial" panose="020B0604020202020204" pitchFamily="34" charset="0"/>
            </a:endParaRPr>
          </a:p>
        </p:txBody>
      </p:sp>
      <p:sp>
        <p:nvSpPr>
          <p:cNvPr id="16393" name="Text Box 8"/>
          <p:cNvSpPr txBox="1">
            <a:spLocks noChangeArrowheads="1"/>
          </p:cNvSpPr>
          <p:nvPr/>
        </p:nvSpPr>
        <p:spPr bwMode="auto">
          <a:xfrm>
            <a:off x="2743200" y="4114800"/>
            <a:ext cx="990600" cy="579438"/>
          </a:xfrm>
          <a:prstGeom prst="rect">
            <a:avLst/>
          </a:prstGeom>
          <a:noFill/>
          <a:ln w="12700">
            <a:noFill/>
            <a:miter lim="800000"/>
            <a:headEnd type="none" w="sm" len="sm"/>
            <a:tailEnd type="none" w="sm" len="sm"/>
          </a:ln>
        </p:spPr>
        <p:txBody>
          <a:bodyPr>
            <a:spAutoFit/>
          </a:bodyPr>
          <a:lstStyle/>
          <a:p>
            <a:pPr algn="l">
              <a:spcBef>
                <a:spcPct val="50000"/>
              </a:spcBef>
            </a:pPr>
            <a:r>
              <a:rPr lang="en-US" sz="3200">
                <a:latin typeface="Arial" panose="020B0604020202020204" pitchFamily="34" charset="0"/>
                <a:cs typeface="Arial" panose="020B0604020202020204" pitchFamily="34" charset="0"/>
              </a:rPr>
              <a:t>Top</a:t>
            </a:r>
          </a:p>
        </p:txBody>
      </p:sp>
      <p:sp>
        <p:nvSpPr>
          <p:cNvPr id="16394" name="AutoShape 9"/>
          <p:cNvSpPr>
            <a:spLocks noChangeArrowheads="1"/>
          </p:cNvSpPr>
          <p:nvPr/>
        </p:nvSpPr>
        <p:spPr bwMode="auto">
          <a:xfrm>
            <a:off x="3657600" y="4325938"/>
            <a:ext cx="685800" cy="228600"/>
          </a:xfrm>
          <a:prstGeom prst="rightArrow">
            <a:avLst>
              <a:gd name="adj1" fmla="val 50000"/>
              <a:gd name="adj2" fmla="val 750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Arial" panose="020B0604020202020204" pitchFamily="34" charset="0"/>
              <a:cs typeface="Arial" panose="020B0604020202020204" pitchFamily="34" charset="0"/>
            </a:endParaRPr>
          </a:p>
        </p:txBody>
      </p:sp>
      <p:sp>
        <p:nvSpPr>
          <p:cNvPr id="16395" name="Rectangle 10"/>
          <p:cNvSpPr>
            <a:spLocks noChangeArrowheads="1"/>
          </p:cNvSpPr>
          <p:nvPr/>
        </p:nvSpPr>
        <p:spPr bwMode="auto">
          <a:xfrm>
            <a:off x="4267200" y="5927725"/>
            <a:ext cx="4876800" cy="708528"/>
          </a:xfrm>
          <a:prstGeom prst="rect">
            <a:avLst/>
          </a:prstGeom>
          <a:noFill/>
          <a:ln w="9525">
            <a:noFill/>
            <a:miter lim="800000"/>
            <a:headEnd/>
            <a:tailEnd/>
          </a:ln>
        </p:spPr>
        <p:txBody>
          <a:bodyPr lIns="92075" tIns="46038" rIns="92075" bIns="46038">
            <a:spAutoFit/>
          </a:bodyPr>
          <a:lstStyle/>
          <a:p>
            <a:pPr algn="l">
              <a:spcBef>
                <a:spcPct val="50000"/>
              </a:spcBef>
            </a:pPr>
            <a:r>
              <a:rPr lang="en-US" sz="4000" b="1">
                <a:latin typeface="Arial" panose="020B0604020202020204" pitchFamily="34" charset="0"/>
                <a:cs typeface="Arial" panose="020B0604020202020204" pitchFamily="34" charset="0"/>
              </a:rPr>
              <a:t>6.7</a:t>
            </a:r>
          </a:p>
        </p:txBody>
      </p:sp>
      <p:sp>
        <p:nvSpPr>
          <p:cNvPr id="16396" name="Rectangle 11"/>
          <p:cNvSpPr>
            <a:spLocks noChangeArrowheads="1"/>
          </p:cNvSpPr>
          <p:nvPr/>
        </p:nvSpPr>
        <p:spPr bwMode="auto">
          <a:xfrm>
            <a:off x="6324600" y="4343400"/>
            <a:ext cx="38100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Then pop each number off the stack</a:t>
            </a:r>
          </a:p>
        </p:txBody>
      </p:sp>
      <p:sp>
        <p:nvSpPr>
          <p:cNvPr id="16397" name="Rectangle 12"/>
          <p:cNvSpPr>
            <a:spLocks noChangeArrowheads="1"/>
          </p:cNvSpPr>
          <p:nvPr/>
        </p:nvSpPr>
        <p:spPr bwMode="auto">
          <a:xfrm>
            <a:off x="6248400" y="3352800"/>
            <a:ext cx="38862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Push onto a stack one number at a time</a:t>
            </a:r>
          </a:p>
        </p:txBody>
      </p:sp>
      <p:sp>
        <p:nvSpPr>
          <p:cNvPr id="3" name="Title 2">
            <a:extLst>
              <a:ext uri="{FF2B5EF4-FFF2-40B4-BE49-F238E27FC236}">
                <a16:creationId xmlns="" xmlns:a16="http://schemas.microsoft.com/office/drawing/2014/main" id="{D60A22EB-E06F-4FCC-B53B-FDA290D42A50}"/>
              </a:ext>
            </a:extLst>
          </p:cNvPr>
          <p:cNvSpPr>
            <a:spLocks noGrp="1"/>
          </p:cNvSpPr>
          <p:nvPr>
            <p:ph type="title"/>
          </p:nvPr>
        </p:nvSpPr>
        <p:spPr/>
        <p:txBody>
          <a:bodyPr/>
          <a:lstStyle/>
          <a:p>
            <a:r>
              <a:rPr lang="en-US" dirty="0"/>
              <a:t>Reversing a Sequence</a:t>
            </a:r>
          </a:p>
        </p:txBody>
      </p:sp>
    </p:spTree>
    <p:extLst>
      <p:ext uri="{BB962C8B-B14F-4D97-AF65-F5344CB8AC3E}">
        <p14:creationId xmlns:p14="http://schemas.microsoft.com/office/powerpoint/2010/main" val="114674006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ChangeArrowheads="1"/>
          </p:cNvSpPr>
          <p:nvPr/>
        </p:nvSpPr>
        <p:spPr bwMode="auto">
          <a:xfrm>
            <a:off x="4349750" y="32067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7412" name="Rectangle 3"/>
          <p:cNvSpPr>
            <a:spLocks noChangeArrowheads="1"/>
          </p:cNvSpPr>
          <p:nvPr/>
        </p:nvSpPr>
        <p:spPr bwMode="auto">
          <a:xfrm>
            <a:off x="4349750" y="4267200"/>
            <a:ext cx="1282700" cy="520700"/>
          </a:xfrm>
          <a:prstGeom prst="rect">
            <a:avLst/>
          </a:prstGeom>
          <a:noFill/>
          <a:ln w="25400">
            <a:solidFill>
              <a:srgbClr val="FF6600"/>
            </a:solidFill>
            <a:miter lim="800000"/>
            <a:headEnd/>
            <a:tailEnd/>
          </a:ln>
        </p:spPr>
        <p:txBody>
          <a:bodyPr wrap="none" anchor="ctr"/>
          <a:lstStyle/>
          <a:p>
            <a:endParaRPr lang="en-GB" sz="3200" b="1">
              <a:latin typeface="Arial" panose="020B0604020202020204" pitchFamily="34" charset="0"/>
              <a:cs typeface="Arial" panose="020B0604020202020204" pitchFamily="34" charset="0"/>
            </a:endParaRPr>
          </a:p>
        </p:txBody>
      </p:sp>
      <p:sp>
        <p:nvSpPr>
          <p:cNvPr id="17413" name="Rectangle 4"/>
          <p:cNvSpPr>
            <a:spLocks noChangeArrowheads="1"/>
          </p:cNvSpPr>
          <p:nvPr/>
        </p:nvSpPr>
        <p:spPr bwMode="auto">
          <a:xfrm>
            <a:off x="4349750" y="4800600"/>
            <a:ext cx="1282700" cy="520700"/>
          </a:xfrm>
          <a:prstGeom prst="rect">
            <a:avLst/>
          </a:prstGeom>
          <a:noFill/>
          <a:ln w="25400">
            <a:solidFill>
              <a:srgbClr val="FF6600"/>
            </a:solidFill>
            <a:miter lim="800000"/>
            <a:headEnd/>
            <a:tailEnd/>
          </a:ln>
        </p:spPr>
        <p:txBody>
          <a:bodyPr wrap="none" anchor="ctr"/>
          <a:lstStyle/>
          <a:p>
            <a:r>
              <a:rPr lang="en-US" sz="3200" b="1">
                <a:latin typeface="Arial" panose="020B0604020202020204" pitchFamily="34" charset="0"/>
                <a:cs typeface="Arial" panose="020B0604020202020204" pitchFamily="34" charset="0"/>
              </a:rPr>
              <a:t>-1.5</a:t>
            </a:r>
          </a:p>
        </p:txBody>
      </p:sp>
      <p:sp>
        <p:nvSpPr>
          <p:cNvPr id="17414" name="Rectangle 5"/>
          <p:cNvSpPr>
            <a:spLocks noChangeArrowheads="1"/>
          </p:cNvSpPr>
          <p:nvPr/>
        </p:nvSpPr>
        <p:spPr bwMode="auto">
          <a:xfrm>
            <a:off x="4349750" y="26733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7415" name="Rectangle 6"/>
          <p:cNvSpPr>
            <a:spLocks noChangeArrowheads="1"/>
          </p:cNvSpPr>
          <p:nvPr/>
        </p:nvSpPr>
        <p:spPr bwMode="auto">
          <a:xfrm>
            <a:off x="4349750" y="3740150"/>
            <a:ext cx="1282700" cy="520700"/>
          </a:xfrm>
          <a:prstGeom prst="rect">
            <a:avLst/>
          </a:prstGeom>
          <a:noFill/>
          <a:ln w="25400">
            <a:solidFill>
              <a:srgbClr val="FF6600"/>
            </a:solidFill>
            <a:miter lim="800000"/>
            <a:headEnd/>
            <a:tailEnd/>
          </a:ln>
        </p:spPr>
        <p:txBody>
          <a:bodyPr wrap="none" anchor="ctr"/>
          <a:lstStyle/>
          <a:p>
            <a:endParaRPr lang="en-GB" sz="3200" b="1">
              <a:latin typeface="Arial" panose="020B0604020202020204" pitchFamily="34" charset="0"/>
              <a:cs typeface="Arial" panose="020B0604020202020204" pitchFamily="34" charset="0"/>
            </a:endParaRPr>
          </a:p>
        </p:txBody>
      </p:sp>
      <p:sp>
        <p:nvSpPr>
          <p:cNvPr id="17417" name="Text Box 8"/>
          <p:cNvSpPr txBox="1">
            <a:spLocks noChangeArrowheads="1"/>
          </p:cNvSpPr>
          <p:nvPr/>
        </p:nvSpPr>
        <p:spPr bwMode="auto">
          <a:xfrm>
            <a:off x="2667000" y="4648200"/>
            <a:ext cx="990600" cy="579438"/>
          </a:xfrm>
          <a:prstGeom prst="rect">
            <a:avLst/>
          </a:prstGeom>
          <a:noFill/>
          <a:ln w="12700">
            <a:noFill/>
            <a:miter lim="800000"/>
            <a:headEnd type="none" w="sm" len="sm"/>
            <a:tailEnd type="none" w="sm" len="sm"/>
          </a:ln>
        </p:spPr>
        <p:txBody>
          <a:bodyPr>
            <a:spAutoFit/>
          </a:bodyPr>
          <a:lstStyle/>
          <a:p>
            <a:pPr algn="l">
              <a:spcBef>
                <a:spcPct val="50000"/>
              </a:spcBef>
            </a:pPr>
            <a:r>
              <a:rPr lang="en-US" sz="3200">
                <a:latin typeface="Arial" panose="020B0604020202020204" pitchFamily="34" charset="0"/>
                <a:cs typeface="Arial" panose="020B0604020202020204" pitchFamily="34" charset="0"/>
              </a:rPr>
              <a:t>Top</a:t>
            </a:r>
          </a:p>
        </p:txBody>
      </p:sp>
      <p:sp>
        <p:nvSpPr>
          <p:cNvPr id="17418" name="AutoShape 9"/>
          <p:cNvSpPr>
            <a:spLocks noChangeArrowheads="1"/>
          </p:cNvSpPr>
          <p:nvPr/>
        </p:nvSpPr>
        <p:spPr bwMode="auto">
          <a:xfrm>
            <a:off x="3581400" y="4876800"/>
            <a:ext cx="685800" cy="228600"/>
          </a:xfrm>
          <a:prstGeom prst="rightArrow">
            <a:avLst>
              <a:gd name="adj1" fmla="val 50000"/>
              <a:gd name="adj2" fmla="val 750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Arial" panose="020B0604020202020204" pitchFamily="34" charset="0"/>
              <a:cs typeface="Arial" panose="020B0604020202020204" pitchFamily="34" charset="0"/>
            </a:endParaRPr>
          </a:p>
        </p:txBody>
      </p:sp>
      <p:sp>
        <p:nvSpPr>
          <p:cNvPr id="17419" name="Rectangle 10"/>
          <p:cNvSpPr>
            <a:spLocks noChangeArrowheads="1"/>
          </p:cNvSpPr>
          <p:nvPr/>
        </p:nvSpPr>
        <p:spPr bwMode="auto">
          <a:xfrm>
            <a:off x="4267200" y="5927725"/>
            <a:ext cx="4876800" cy="708528"/>
          </a:xfrm>
          <a:prstGeom prst="rect">
            <a:avLst/>
          </a:prstGeom>
          <a:noFill/>
          <a:ln w="9525">
            <a:noFill/>
            <a:miter lim="800000"/>
            <a:headEnd/>
            <a:tailEnd/>
          </a:ln>
        </p:spPr>
        <p:txBody>
          <a:bodyPr lIns="92075" tIns="46038" rIns="92075" bIns="46038">
            <a:spAutoFit/>
          </a:bodyPr>
          <a:lstStyle/>
          <a:p>
            <a:pPr algn="l">
              <a:spcBef>
                <a:spcPct val="50000"/>
              </a:spcBef>
            </a:pPr>
            <a:r>
              <a:rPr lang="en-US" sz="4000" b="1">
                <a:latin typeface="Arial" panose="020B0604020202020204" pitchFamily="34" charset="0"/>
                <a:cs typeface="Arial" panose="020B0604020202020204" pitchFamily="34" charset="0"/>
              </a:rPr>
              <a:t>6.7  2.3   </a:t>
            </a:r>
          </a:p>
        </p:txBody>
      </p:sp>
      <p:sp>
        <p:nvSpPr>
          <p:cNvPr id="17420" name="Rectangle 11"/>
          <p:cNvSpPr>
            <a:spLocks noChangeArrowheads="1"/>
          </p:cNvSpPr>
          <p:nvPr/>
        </p:nvSpPr>
        <p:spPr bwMode="auto">
          <a:xfrm>
            <a:off x="6324600" y="4343400"/>
            <a:ext cx="38100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Then pop each number off the stack</a:t>
            </a:r>
          </a:p>
        </p:txBody>
      </p:sp>
      <p:sp>
        <p:nvSpPr>
          <p:cNvPr id="17421" name="Rectangle 12"/>
          <p:cNvSpPr>
            <a:spLocks noChangeArrowheads="1"/>
          </p:cNvSpPr>
          <p:nvPr/>
        </p:nvSpPr>
        <p:spPr bwMode="auto">
          <a:xfrm>
            <a:off x="6248400" y="3352800"/>
            <a:ext cx="38862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Push onto a stack one number at a time</a:t>
            </a:r>
          </a:p>
        </p:txBody>
      </p:sp>
      <p:sp>
        <p:nvSpPr>
          <p:cNvPr id="3" name="Title 2">
            <a:extLst>
              <a:ext uri="{FF2B5EF4-FFF2-40B4-BE49-F238E27FC236}">
                <a16:creationId xmlns="" xmlns:a16="http://schemas.microsoft.com/office/drawing/2014/main" id="{3F31BCF7-2FB4-426A-B7E5-E5AD8BCAAA7C}"/>
              </a:ext>
            </a:extLst>
          </p:cNvPr>
          <p:cNvSpPr>
            <a:spLocks noGrp="1"/>
          </p:cNvSpPr>
          <p:nvPr>
            <p:ph type="title"/>
          </p:nvPr>
        </p:nvSpPr>
        <p:spPr/>
        <p:txBody>
          <a:bodyPr/>
          <a:lstStyle/>
          <a:p>
            <a:r>
              <a:rPr lang="en-US" dirty="0"/>
              <a:t>Reversing a Sequence</a:t>
            </a:r>
          </a:p>
        </p:txBody>
      </p:sp>
    </p:spTree>
    <p:extLst>
      <p:ext uri="{BB962C8B-B14F-4D97-AF65-F5344CB8AC3E}">
        <p14:creationId xmlns:p14="http://schemas.microsoft.com/office/powerpoint/2010/main" val="29598427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4349750" y="32067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8436" name="Rectangle 3"/>
          <p:cNvSpPr>
            <a:spLocks noChangeArrowheads="1"/>
          </p:cNvSpPr>
          <p:nvPr/>
        </p:nvSpPr>
        <p:spPr bwMode="auto">
          <a:xfrm>
            <a:off x="4349748" y="4267200"/>
            <a:ext cx="1282700" cy="520700"/>
          </a:xfrm>
          <a:prstGeom prst="rect">
            <a:avLst/>
          </a:prstGeom>
          <a:noFill/>
          <a:ln w="25400">
            <a:solidFill>
              <a:srgbClr val="FF6600"/>
            </a:solidFill>
            <a:miter lim="800000"/>
            <a:headEnd/>
            <a:tailEnd/>
          </a:ln>
        </p:spPr>
        <p:txBody>
          <a:bodyPr wrap="none" anchor="ctr"/>
          <a:lstStyle/>
          <a:p>
            <a:endParaRPr lang="en-GB" sz="3200" b="1">
              <a:latin typeface="Arial" panose="020B0604020202020204" pitchFamily="34" charset="0"/>
              <a:cs typeface="Arial" panose="020B0604020202020204" pitchFamily="34" charset="0"/>
            </a:endParaRPr>
          </a:p>
        </p:txBody>
      </p:sp>
      <p:sp>
        <p:nvSpPr>
          <p:cNvPr id="18437" name="Rectangle 4"/>
          <p:cNvSpPr>
            <a:spLocks noChangeArrowheads="1"/>
          </p:cNvSpPr>
          <p:nvPr/>
        </p:nvSpPr>
        <p:spPr bwMode="auto">
          <a:xfrm>
            <a:off x="4349748" y="4800600"/>
            <a:ext cx="1282700" cy="520700"/>
          </a:xfrm>
          <a:prstGeom prst="rect">
            <a:avLst/>
          </a:prstGeom>
          <a:noFill/>
          <a:ln w="25400">
            <a:solidFill>
              <a:srgbClr val="FF6600"/>
            </a:solidFill>
            <a:miter lim="800000"/>
            <a:headEnd/>
            <a:tailEnd/>
          </a:ln>
        </p:spPr>
        <p:txBody>
          <a:bodyPr wrap="none" anchor="ctr"/>
          <a:lstStyle/>
          <a:p>
            <a:endParaRPr lang="en-GB" sz="3200" b="1">
              <a:latin typeface="Arial" panose="020B0604020202020204" pitchFamily="34" charset="0"/>
              <a:cs typeface="Arial" panose="020B0604020202020204" pitchFamily="34" charset="0"/>
            </a:endParaRPr>
          </a:p>
        </p:txBody>
      </p:sp>
      <p:sp>
        <p:nvSpPr>
          <p:cNvPr id="18438" name="Rectangle 5"/>
          <p:cNvSpPr>
            <a:spLocks noChangeArrowheads="1"/>
          </p:cNvSpPr>
          <p:nvPr/>
        </p:nvSpPr>
        <p:spPr bwMode="auto">
          <a:xfrm>
            <a:off x="4349750" y="2673350"/>
            <a:ext cx="1282700" cy="520700"/>
          </a:xfrm>
          <a:prstGeom prst="rect">
            <a:avLst/>
          </a:prstGeom>
          <a:noFill/>
          <a:ln w="25400">
            <a:solidFill>
              <a:srgbClr val="FF6600"/>
            </a:solidFill>
            <a:miter lim="800000"/>
            <a:headEnd/>
            <a:tailEnd/>
          </a:ln>
        </p:spPr>
        <p:txBody>
          <a:bodyPr wrap="none" anchor="ctr"/>
          <a:lstStyle/>
          <a:p>
            <a:endParaRPr lang="en-US">
              <a:latin typeface="Arial" panose="020B0604020202020204" pitchFamily="34" charset="0"/>
              <a:cs typeface="Arial" panose="020B0604020202020204" pitchFamily="34" charset="0"/>
            </a:endParaRPr>
          </a:p>
        </p:txBody>
      </p:sp>
      <p:sp>
        <p:nvSpPr>
          <p:cNvPr id="18439" name="Rectangle 6"/>
          <p:cNvSpPr>
            <a:spLocks noChangeArrowheads="1"/>
          </p:cNvSpPr>
          <p:nvPr/>
        </p:nvSpPr>
        <p:spPr bwMode="auto">
          <a:xfrm>
            <a:off x="4349750" y="3740150"/>
            <a:ext cx="1282700" cy="520700"/>
          </a:xfrm>
          <a:prstGeom prst="rect">
            <a:avLst/>
          </a:prstGeom>
          <a:noFill/>
          <a:ln w="25400">
            <a:solidFill>
              <a:srgbClr val="FF6600"/>
            </a:solidFill>
            <a:miter lim="800000"/>
            <a:headEnd/>
            <a:tailEnd/>
          </a:ln>
        </p:spPr>
        <p:txBody>
          <a:bodyPr wrap="none" anchor="ctr"/>
          <a:lstStyle/>
          <a:p>
            <a:endParaRPr lang="en-GB" sz="3200" b="1">
              <a:latin typeface="Arial" panose="020B0604020202020204" pitchFamily="34" charset="0"/>
              <a:cs typeface="Arial" panose="020B0604020202020204" pitchFamily="34" charset="0"/>
            </a:endParaRPr>
          </a:p>
        </p:txBody>
      </p:sp>
      <p:sp>
        <p:nvSpPr>
          <p:cNvPr id="18441" name="Text Box 8"/>
          <p:cNvSpPr txBox="1">
            <a:spLocks noChangeArrowheads="1"/>
          </p:cNvSpPr>
          <p:nvPr/>
        </p:nvSpPr>
        <p:spPr bwMode="auto">
          <a:xfrm>
            <a:off x="2667000" y="5181600"/>
            <a:ext cx="990600" cy="579438"/>
          </a:xfrm>
          <a:prstGeom prst="rect">
            <a:avLst/>
          </a:prstGeom>
          <a:noFill/>
          <a:ln w="12700">
            <a:noFill/>
            <a:miter lim="800000"/>
            <a:headEnd type="none" w="sm" len="sm"/>
            <a:tailEnd type="none" w="sm" len="sm"/>
          </a:ln>
        </p:spPr>
        <p:txBody>
          <a:bodyPr>
            <a:spAutoFit/>
          </a:bodyPr>
          <a:lstStyle/>
          <a:p>
            <a:pPr algn="l">
              <a:spcBef>
                <a:spcPct val="50000"/>
              </a:spcBef>
            </a:pPr>
            <a:r>
              <a:rPr lang="en-US" sz="3200">
                <a:latin typeface="Arial" panose="020B0604020202020204" pitchFamily="34" charset="0"/>
                <a:cs typeface="Arial" panose="020B0604020202020204" pitchFamily="34" charset="0"/>
              </a:rPr>
              <a:t>Top</a:t>
            </a:r>
          </a:p>
        </p:txBody>
      </p:sp>
      <p:sp>
        <p:nvSpPr>
          <p:cNvPr id="18442" name="AutoShape 9"/>
          <p:cNvSpPr>
            <a:spLocks noChangeArrowheads="1"/>
          </p:cNvSpPr>
          <p:nvPr/>
        </p:nvSpPr>
        <p:spPr bwMode="auto">
          <a:xfrm>
            <a:off x="3581400" y="5410200"/>
            <a:ext cx="685800" cy="228600"/>
          </a:xfrm>
          <a:prstGeom prst="rightArrow">
            <a:avLst>
              <a:gd name="adj1" fmla="val 50000"/>
              <a:gd name="adj2" fmla="val 75000"/>
            </a:avLst>
          </a:prstGeom>
          <a:solidFill>
            <a:schemeClr val="accent1"/>
          </a:solidFill>
          <a:ln w="12700">
            <a:solidFill>
              <a:schemeClr val="tx1"/>
            </a:solidFill>
            <a:miter lim="800000"/>
            <a:headEnd type="none" w="sm" len="sm"/>
            <a:tailEnd type="none" w="sm" len="sm"/>
          </a:ln>
        </p:spPr>
        <p:txBody>
          <a:bodyPr wrap="none" anchor="ctr"/>
          <a:lstStyle/>
          <a:p>
            <a:endParaRPr lang="en-US">
              <a:latin typeface="Arial" panose="020B0604020202020204" pitchFamily="34" charset="0"/>
              <a:cs typeface="Arial" panose="020B0604020202020204" pitchFamily="34" charset="0"/>
            </a:endParaRPr>
          </a:p>
        </p:txBody>
      </p:sp>
      <p:sp>
        <p:nvSpPr>
          <p:cNvPr id="18443" name="Rectangle 10"/>
          <p:cNvSpPr>
            <a:spLocks noChangeArrowheads="1"/>
          </p:cNvSpPr>
          <p:nvPr/>
        </p:nvSpPr>
        <p:spPr bwMode="auto">
          <a:xfrm>
            <a:off x="4267200" y="5927725"/>
            <a:ext cx="4876800" cy="708528"/>
          </a:xfrm>
          <a:prstGeom prst="rect">
            <a:avLst/>
          </a:prstGeom>
          <a:noFill/>
          <a:ln w="9525">
            <a:noFill/>
            <a:miter lim="800000"/>
            <a:headEnd/>
            <a:tailEnd/>
          </a:ln>
        </p:spPr>
        <p:txBody>
          <a:bodyPr lIns="92075" tIns="46038" rIns="92075" bIns="46038">
            <a:spAutoFit/>
          </a:bodyPr>
          <a:lstStyle/>
          <a:p>
            <a:pPr algn="l">
              <a:spcBef>
                <a:spcPct val="50000"/>
              </a:spcBef>
            </a:pPr>
            <a:r>
              <a:rPr lang="en-US" sz="4000" b="1">
                <a:latin typeface="Arial" panose="020B0604020202020204" pitchFamily="34" charset="0"/>
                <a:cs typeface="Arial" panose="020B0604020202020204" pitchFamily="34" charset="0"/>
              </a:rPr>
              <a:t>6.7  2.3  -1.5     </a:t>
            </a:r>
          </a:p>
        </p:txBody>
      </p:sp>
      <p:sp>
        <p:nvSpPr>
          <p:cNvPr id="18444" name="Rectangle 11"/>
          <p:cNvSpPr>
            <a:spLocks noChangeArrowheads="1"/>
          </p:cNvSpPr>
          <p:nvPr/>
        </p:nvSpPr>
        <p:spPr bwMode="auto">
          <a:xfrm>
            <a:off x="6324600" y="4343400"/>
            <a:ext cx="38100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Then pop each element off the stack</a:t>
            </a:r>
          </a:p>
        </p:txBody>
      </p:sp>
      <p:sp>
        <p:nvSpPr>
          <p:cNvPr id="18445" name="Rectangle 12"/>
          <p:cNvSpPr>
            <a:spLocks noChangeArrowheads="1"/>
          </p:cNvSpPr>
          <p:nvPr/>
        </p:nvSpPr>
        <p:spPr bwMode="auto">
          <a:xfrm>
            <a:off x="6248400" y="3352801"/>
            <a:ext cx="3886200" cy="646973"/>
          </a:xfrm>
          <a:prstGeom prst="rect">
            <a:avLst/>
          </a:prstGeom>
          <a:noFill/>
          <a:ln w="9525">
            <a:noFill/>
            <a:miter lim="800000"/>
            <a:headEnd/>
            <a:tailEnd/>
          </a:ln>
        </p:spPr>
        <p:txBody>
          <a:bodyPr lIns="92075" tIns="46038" rIns="92075" bIns="46038">
            <a:spAutoFit/>
          </a:bodyPr>
          <a:lstStyle/>
          <a:p>
            <a:pPr algn="l">
              <a:spcBef>
                <a:spcPct val="50000"/>
              </a:spcBef>
            </a:pPr>
            <a:r>
              <a:rPr lang="en-US">
                <a:latin typeface="Arial" panose="020B0604020202020204" pitchFamily="34" charset="0"/>
                <a:cs typeface="Arial" panose="020B0604020202020204" pitchFamily="34" charset="0"/>
              </a:rPr>
              <a:t>Push onto a stack one element at a time</a:t>
            </a:r>
          </a:p>
        </p:txBody>
      </p:sp>
      <p:sp>
        <p:nvSpPr>
          <p:cNvPr id="3" name="Title 2">
            <a:extLst>
              <a:ext uri="{FF2B5EF4-FFF2-40B4-BE49-F238E27FC236}">
                <a16:creationId xmlns="" xmlns:a16="http://schemas.microsoft.com/office/drawing/2014/main" id="{6413BC20-2E7D-4980-83CE-A3F354493613}"/>
              </a:ext>
            </a:extLst>
          </p:cNvPr>
          <p:cNvSpPr>
            <a:spLocks noGrp="1"/>
          </p:cNvSpPr>
          <p:nvPr>
            <p:ph type="title"/>
          </p:nvPr>
        </p:nvSpPr>
        <p:spPr/>
        <p:txBody>
          <a:bodyPr/>
          <a:lstStyle/>
          <a:p>
            <a:r>
              <a:rPr lang="en-US" dirty="0"/>
              <a:t>Reversing a Sequence</a:t>
            </a:r>
          </a:p>
        </p:txBody>
      </p:sp>
    </p:spTree>
    <p:extLst>
      <p:ext uri="{BB962C8B-B14F-4D97-AF65-F5344CB8AC3E}">
        <p14:creationId xmlns:p14="http://schemas.microsoft.com/office/powerpoint/2010/main" val="382985294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fontScale="85000" lnSpcReduction="20000"/>
          </a:bodyPr>
          <a:lstStyle/>
          <a:p>
            <a:r>
              <a:rPr lang="en-US" dirty="0"/>
              <a:t>In almost all programming languages, calling a function involves the use of a stack.</a:t>
            </a:r>
          </a:p>
          <a:p>
            <a:endParaRPr lang="en-US" dirty="0"/>
          </a:p>
          <a:p>
            <a:r>
              <a:rPr lang="en-US" dirty="0"/>
              <a:t>At a function call, all of the important information is stored on a stack, and control is transferred to the new function.</a:t>
            </a:r>
          </a:p>
          <a:p>
            <a:endParaRPr lang="en-US" dirty="0"/>
          </a:p>
          <a:p>
            <a:r>
              <a:rPr lang="en-US" dirty="0"/>
              <a:t>A </a:t>
            </a:r>
            <a:r>
              <a:rPr lang="en-US" dirty="0">
                <a:solidFill>
                  <a:srgbClr val="990000"/>
                </a:solidFill>
              </a:rPr>
              <a:t>transfer of control</a:t>
            </a:r>
            <a:r>
              <a:rPr lang="en-US" dirty="0"/>
              <a:t> occurs from the calling block to the code of the function.  It is necessary  that there be a return to the correct place in the calling block after the function code is executed.  This correct place is called the </a:t>
            </a:r>
            <a:r>
              <a:rPr lang="en-US" dirty="0">
                <a:solidFill>
                  <a:srgbClr val="990000"/>
                </a:solidFill>
              </a:rPr>
              <a:t>return address</a:t>
            </a:r>
            <a:r>
              <a:rPr lang="en-US" dirty="0"/>
              <a:t>.</a:t>
            </a:r>
          </a:p>
          <a:p>
            <a:pPr>
              <a:buFont typeface="Monotype Sorts" pitchFamily="2" charset="2"/>
              <a:buNone/>
            </a:pPr>
            <a:endParaRPr lang="en-US" dirty="0"/>
          </a:p>
          <a:p>
            <a:r>
              <a:rPr lang="en-US" dirty="0"/>
              <a:t>When any function is called, the </a:t>
            </a:r>
            <a:r>
              <a:rPr lang="en-US" dirty="0">
                <a:solidFill>
                  <a:srgbClr val="990000"/>
                </a:solidFill>
              </a:rPr>
              <a:t>run-time stack</a:t>
            </a:r>
            <a:r>
              <a:rPr lang="en-US" dirty="0"/>
              <a:t> is used.  On this stack is placed an </a:t>
            </a:r>
            <a:r>
              <a:rPr lang="en-US" dirty="0">
                <a:solidFill>
                  <a:srgbClr val="990000"/>
                </a:solidFill>
              </a:rPr>
              <a:t>activation record (stack frame)</a:t>
            </a:r>
            <a:r>
              <a:rPr lang="en-US" dirty="0"/>
              <a:t> for the function call.</a:t>
            </a:r>
          </a:p>
          <a:p>
            <a:endParaRPr lang="en-US" dirty="0"/>
          </a:p>
          <a:p>
            <a:pPr lvl="1"/>
            <a:endParaRPr lang="en-US" dirty="0"/>
          </a:p>
          <a:p>
            <a:endParaRPr lang="en-US" dirty="0"/>
          </a:p>
        </p:txBody>
      </p:sp>
      <p:sp>
        <p:nvSpPr>
          <p:cNvPr id="6" name="Title 5">
            <a:extLst>
              <a:ext uri="{FF2B5EF4-FFF2-40B4-BE49-F238E27FC236}">
                <a16:creationId xmlns="" xmlns:a16="http://schemas.microsoft.com/office/drawing/2014/main" id="{B579A818-7D81-42EB-B1EC-F81BE5BF2E13}"/>
              </a:ext>
            </a:extLst>
          </p:cNvPr>
          <p:cNvSpPr>
            <a:spLocks noGrp="1"/>
          </p:cNvSpPr>
          <p:nvPr>
            <p:ph type="title"/>
          </p:nvPr>
        </p:nvSpPr>
        <p:spPr/>
        <p:txBody>
          <a:bodyPr/>
          <a:lstStyle/>
          <a:p>
            <a:r>
              <a:rPr lang="en-US" dirty="0" smtClean="0"/>
              <a:t>2. Stack </a:t>
            </a:r>
            <a:r>
              <a:rPr lang="en-US" dirty="0"/>
              <a:t>and Function Calls</a:t>
            </a:r>
          </a:p>
        </p:txBody>
      </p:sp>
    </p:spTree>
    <p:extLst>
      <p:ext uri="{BB962C8B-B14F-4D97-AF65-F5344CB8AC3E}">
        <p14:creationId xmlns:p14="http://schemas.microsoft.com/office/powerpoint/2010/main" val="4031065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The </a:t>
            </a:r>
            <a:r>
              <a:rPr lang="en-US" dirty="0">
                <a:solidFill>
                  <a:srgbClr val="990000"/>
                </a:solidFill>
              </a:rPr>
              <a:t>activation record</a:t>
            </a:r>
            <a:r>
              <a:rPr lang="en-US" dirty="0"/>
              <a:t> stores the return address for this function call, and also the parameters, local variables, and the function’s return value,  if non-void. </a:t>
            </a:r>
          </a:p>
          <a:p>
            <a:pPr>
              <a:buFont typeface="Monotype Sorts" pitchFamily="2" charset="2"/>
              <a:buNone/>
            </a:pPr>
            <a:endParaRPr lang="en-US" sz="1000" dirty="0"/>
          </a:p>
          <a:p>
            <a:r>
              <a:rPr lang="en-US" dirty="0"/>
              <a:t>The activation record for a particular function call is </a:t>
            </a:r>
            <a:r>
              <a:rPr lang="en-US" dirty="0">
                <a:solidFill>
                  <a:srgbClr val="990000"/>
                </a:solidFill>
              </a:rPr>
              <a:t>popped off the run-time stack</a:t>
            </a:r>
            <a:r>
              <a:rPr lang="en-US" dirty="0"/>
              <a:t> when the final closing brace in the function code is reached, or when a return statement is reached in the function code.</a:t>
            </a:r>
          </a:p>
          <a:p>
            <a:pPr>
              <a:buFont typeface="Monotype Sorts" pitchFamily="2" charset="2"/>
              <a:buNone/>
            </a:pPr>
            <a:endParaRPr lang="en-US" sz="1000" dirty="0"/>
          </a:p>
          <a:p>
            <a:r>
              <a:rPr lang="en-US" dirty="0"/>
              <a:t>At this time the function’s return value, if non-void, is brought back to the calling block return address for use there.</a:t>
            </a:r>
          </a:p>
          <a:p>
            <a:endParaRPr lang="en-US" dirty="0"/>
          </a:p>
        </p:txBody>
      </p:sp>
      <p:sp>
        <p:nvSpPr>
          <p:cNvPr id="6" name="Title 5">
            <a:extLst>
              <a:ext uri="{FF2B5EF4-FFF2-40B4-BE49-F238E27FC236}">
                <a16:creationId xmlns="" xmlns:a16="http://schemas.microsoft.com/office/drawing/2014/main" id="{32271106-6629-484B-B353-D832DFFE29A1}"/>
              </a:ext>
            </a:extLst>
          </p:cNvPr>
          <p:cNvSpPr>
            <a:spLocks noGrp="1"/>
          </p:cNvSpPr>
          <p:nvPr>
            <p:ph type="title"/>
          </p:nvPr>
        </p:nvSpPr>
        <p:spPr/>
        <p:txBody>
          <a:bodyPr/>
          <a:lstStyle/>
          <a:p>
            <a:r>
              <a:rPr lang="en-US" dirty="0"/>
              <a:t>Stack and Function Calls</a:t>
            </a:r>
          </a:p>
        </p:txBody>
      </p:sp>
    </p:spTree>
    <p:extLst>
      <p:ext uri="{BB962C8B-B14F-4D97-AF65-F5344CB8AC3E}">
        <p14:creationId xmlns:p14="http://schemas.microsoft.com/office/powerpoint/2010/main" val="3958553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1181686" y="1509933"/>
            <a:ext cx="2895600" cy="5105400"/>
          </a:xfrm>
          <a:prstGeom prst="rect">
            <a:avLst/>
          </a:prstGeom>
        </p:spPr>
        <p:txBody>
          <a:bodyPr/>
          <a:lstStyle/>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int a();</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int b();</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int c();</a:t>
            </a:r>
          </a:p>
          <a:p>
            <a:pPr marL="274320" indent="-274320">
              <a:lnSpc>
                <a:spcPct val="80000"/>
              </a:lnSpc>
              <a:spcBef>
                <a:spcPts val="600"/>
              </a:spcBef>
              <a:buClr>
                <a:schemeClr val="accent1"/>
              </a:buClr>
              <a:buSzPct val="70000"/>
              <a:defRPr/>
            </a:pPr>
            <a:r>
              <a:rPr lang="en-US" sz="1000" dirty="0">
                <a:latin typeface="Arial" panose="020B0604020202020204" pitchFamily="34" charset="0"/>
                <a:cs typeface="Arial" panose="020B0604020202020204" pitchFamily="34" charset="0"/>
              </a:rPr>
              <a:t> </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int a()  </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 b();</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  c();</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  return 0;</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a:t>
            </a:r>
          </a:p>
          <a:p>
            <a:pPr marL="274320" indent="-274320">
              <a:lnSpc>
                <a:spcPct val="80000"/>
              </a:lnSpc>
              <a:spcBef>
                <a:spcPts val="600"/>
              </a:spcBef>
              <a:buClr>
                <a:schemeClr val="accent1"/>
              </a:buClr>
              <a:buSzPct val="70000"/>
              <a:defRPr/>
            </a:pPr>
            <a:r>
              <a:rPr lang="en-US" sz="1000" dirty="0">
                <a:latin typeface="Arial" panose="020B0604020202020204" pitchFamily="34" charset="0"/>
                <a:cs typeface="Arial" panose="020B0604020202020204" pitchFamily="34" charset="0"/>
              </a:rPr>
              <a:t> </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int b()</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 return 0; }</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 </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int c()</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 return 0; }</a:t>
            </a:r>
          </a:p>
          <a:p>
            <a:pPr marL="274320" indent="-274320">
              <a:lnSpc>
                <a:spcPct val="80000"/>
              </a:lnSpc>
              <a:spcBef>
                <a:spcPts val="600"/>
              </a:spcBef>
              <a:buClr>
                <a:schemeClr val="accent1"/>
              </a:buClr>
              <a:buSzPct val="70000"/>
              <a:defRPr/>
            </a:pPr>
            <a:r>
              <a:rPr lang="en-US" sz="2000" dirty="0">
                <a:latin typeface="Arial" panose="020B0604020202020204" pitchFamily="34" charset="0"/>
                <a:cs typeface="Arial" panose="020B0604020202020204" pitchFamily="34" charset="0"/>
              </a:rPr>
              <a:t> </a:t>
            </a:r>
          </a:p>
        </p:txBody>
      </p:sp>
      <p:pic>
        <p:nvPicPr>
          <p:cNvPr id="4" name="Picture 5" descr="Stack: Stack frame and function call, construction and destruction"/>
          <p:cNvPicPr>
            <a:picLocks noChangeAspect="1" noChangeArrowheads="1"/>
          </p:cNvPicPr>
          <p:nvPr/>
        </p:nvPicPr>
        <p:blipFill>
          <a:blip r:embed="rId2" cstate="print"/>
          <a:srcRect/>
          <a:stretch>
            <a:fillRect/>
          </a:stretch>
        </p:blipFill>
        <p:spPr bwMode="auto">
          <a:xfrm>
            <a:off x="4134143" y="3515751"/>
            <a:ext cx="6858000" cy="2511425"/>
          </a:xfrm>
          <a:prstGeom prst="rect">
            <a:avLst/>
          </a:prstGeom>
          <a:noFill/>
          <a:ln w="9525">
            <a:noFill/>
            <a:miter lim="800000"/>
            <a:headEnd/>
            <a:tailEnd/>
          </a:ln>
        </p:spPr>
      </p:pic>
      <p:sp>
        <p:nvSpPr>
          <p:cNvPr id="5" name="Rectangle 7"/>
          <p:cNvSpPr>
            <a:spLocks noChangeArrowheads="1"/>
          </p:cNvSpPr>
          <p:nvPr/>
        </p:nvSpPr>
        <p:spPr bwMode="auto">
          <a:xfrm>
            <a:off x="2858086" y="1662333"/>
            <a:ext cx="1524000" cy="2349500"/>
          </a:xfrm>
          <a:prstGeom prst="rect">
            <a:avLst/>
          </a:prstGeom>
          <a:noFill/>
          <a:ln w="12699">
            <a:noFill/>
            <a:miter lim="800000"/>
            <a:headEnd type="none" w="sm" len="sm"/>
            <a:tailEnd type="none" w="sm" len="sm"/>
          </a:ln>
        </p:spPr>
        <p:txBody>
          <a:bodyPr wrap="square">
            <a:spAutoFit/>
          </a:bodyPr>
          <a:lstStyle/>
          <a:p>
            <a:pPr algn="l">
              <a:lnSpc>
                <a:spcPct val="80000"/>
              </a:lnSpc>
              <a:spcBef>
                <a:spcPct val="20000"/>
              </a:spcBef>
              <a:buClr>
                <a:schemeClr val="tx2"/>
              </a:buClr>
              <a:buSzPct val="75000"/>
              <a:buFont typeface="Monotype Sorts" pitchFamily="2" charset="2"/>
              <a:buNone/>
            </a:pPr>
            <a:r>
              <a:rPr lang="en-US" sz="2000" dirty="0">
                <a:latin typeface="Arial" panose="020B0604020202020204" pitchFamily="34" charset="0"/>
                <a:cs typeface="Arial" panose="020B0604020202020204" pitchFamily="34" charset="0"/>
              </a:rPr>
              <a:t>int main()</a:t>
            </a:r>
          </a:p>
          <a:p>
            <a:pPr algn="l">
              <a:lnSpc>
                <a:spcPct val="80000"/>
              </a:lnSpc>
              <a:spcBef>
                <a:spcPct val="20000"/>
              </a:spcBef>
              <a:buClr>
                <a:schemeClr val="tx2"/>
              </a:buClr>
              <a:buSzPct val="75000"/>
              <a:buFont typeface="Monotype Sorts" pitchFamily="2" charset="2"/>
              <a:buNone/>
            </a:pPr>
            <a:r>
              <a:rPr lang="en-US" sz="2000" dirty="0">
                <a:latin typeface="Arial" panose="020B0604020202020204" pitchFamily="34" charset="0"/>
                <a:cs typeface="Arial" panose="020B0604020202020204" pitchFamily="34" charset="0"/>
              </a:rPr>
              <a:t>{</a:t>
            </a:r>
          </a:p>
          <a:p>
            <a:pPr algn="l">
              <a:lnSpc>
                <a:spcPct val="80000"/>
              </a:lnSpc>
              <a:spcBef>
                <a:spcPct val="20000"/>
              </a:spcBef>
              <a:buClr>
                <a:schemeClr val="tx2"/>
              </a:buClr>
              <a:buSzPct val="75000"/>
              <a:buFont typeface="Monotype Sorts" pitchFamily="2" charset="2"/>
              <a:buNone/>
            </a:pPr>
            <a:r>
              <a:rPr lang="en-US" sz="2000" dirty="0">
                <a:latin typeface="Arial" panose="020B0604020202020204" pitchFamily="34" charset="0"/>
                <a:cs typeface="Arial" panose="020B0604020202020204" pitchFamily="34" charset="0"/>
              </a:rPr>
              <a:t>  a();</a:t>
            </a:r>
          </a:p>
          <a:p>
            <a:pPr algn="l">
              <a:lnSpc>
                <a:spcPct val="80000"/>
              </a:lnSpc>
              <a:spcBef>
                <a:spcPct val="20000"/>
              </a:spcBef>
              <a:buClr>
                <a:schemeClr val="tx2"/>
              </a:buClr>
              <a:buSzPct val="75000"/>
              <a:buFont typeface="Monotype Sorts" pitchFamily="2" charset="2"/>
              <a:buNone/>
            </a:pPr>
            <a:r>
              <a:rPr lang="en-US" sz="2000" dirty="0">
                <a:latin typeface="Arial" panose="020B0604020202020204" pitchFamily="34" charset="0"/>
                <a:cs typeface="Arial" panose="020B0604020202020204" pitchFamily="34" charset="0"/>
              </a:rPr>
              <a:t>  return 0;</a:t>
            </a:r>
          </a:p>
          <a:p>
            <a:pPr algn="l">
              <a:lnSpc>
                <a:spcPct val="80000"/>
              </a:lnSpc>
              <a:spcBef>
                <a:spcPct val="20000"/>
              </a:spcBef>
              <a:buClr>
                <a:schemeClr val="tx2"/>
              </a:buClr>
              <a:buSzPct val="75000"/>
              <a:buFont typeface="Monotype Sorts" pitchFamily="2" charset="2"/>
              <a:buNone/>
            </a:pPr>
            <a:r>
              <a:rPr lang="en-US" sz="2000" dirty="0">
                <a:latin typeface="Arial" panose="020B0604020202020204" pitchFamily="34" charset="0"/>
                <a:cs typeface="Arial" panose="020B0604020202020204" pitchFamily="34" charset="0"/>
              </a:rPr>
              <a:t>}</a:t>
            </a:r>
          </a:p>
          <a:p>
            <a:pPr algn="l">
              <a:lnSpc>
                <a:spcPct val="80000"/>
              </a:lnSpc>
              <a:spcBef>
                <a:spcPct val="20000"/>
              </a:spcBef>
              <a:buClr>
                <a:schemeClr val="tx2"/>
              </a:buClr>
              <a:buSzPct val="75000"/>
              <a:buFont typeface="Monotype Sorts" pitchFamily="2" charset="2"/>
              <a:buNone/>
            </a:pPr>
            <a:endParaRPr lang="en-US" sz="2000" dirty="0">
              <a:latin typeface="Arial" panose="020B0604020202020204" pitchFamily="34" charset="0"/>
              <a:cs typeface="Arial" panose="020B0604020202020204" pitchFamily="34" charset="0"/>
            </a:endParaRPr>
          </a:p>
          <a:p>
            <a:pPr algn="l">
              <a:lnSpc>
                <a:spcPct val="80000"/>
              </a:lnSpc>
              <a:spcBef>
                <a:spcPct val="20000"/>
              </a:spcBef>
              <a:buClr>
                <a:schemeClr val="tx2"/>
              </a:buClr>
              <a:buSzPct val="75000"/>
              <a:buFont typeface="Monotype Sorts" pitchFamily="2" charset="2"/>
              <a:buNone/>
            </a:pPr>
            <a:r>
              <a:rPr lang="en-US" sz="1600" dirty="0">
                <a:latin typeface="Arial" panose="020B0604020202020204" pitchFamily="34" charset="0"/>
                <a:cs typeface="Arial" panose="020B0604020202020204" pitchFamily="34" charset="0"/>
              </a:rPr>
              <a:t> </a:t>
            </a:r>
          </a:p>
          <a:p>
            <a:pPr algn="l">
              <a:lnSpc>
                <a:spcPct val="80000"/>
              </a:lnSpc>
              <a:spcBef>
                <a:spcPct val="20000"/>
              </a:spcBef>
              <a:buClr>
                <a:schemeClr val="tx2"/>
              </a:buClr>
              <a:buSzPct val="75000"/>
              <a:buFont typeface="Monotype Sorts" pitchFamily="2" charset="2"/>
              <a:buNone/>
            </a:pPr>
            <a:r>
              <a:rPr lang="en-US" sz="1600" dirty="0">
                <a:latin typeface="Arial" panose="020B0604020202020204" pitchFamily="34" charset="0"/>
                <a:cs typeface="Arial" panose="020B0604020202020204" pitchFamily="34" charset="0"/>
              </a:rPr>
              <a:t> </a:t>
            </a:r>
          </a:p>
        </p:txBody>
      </p:sp>
      <p:sp>
        <p:nvSpPr>
          <p:cNvPr id="8" name="Title 7">
            <a:extLst>
              <a:ext uri="{FF2B5EF4-FFF2-40B4-BE49-F238E27FC236}">
                <a16:creationId xmlns="" xmlns:a16="http://schemas.microsoft.com/office/drawing/2014/main" id="{CA17CAB1-8F56-479C-B173-929AA140A03F}"/>
              </a:ext>
            </a:extLst>
          </p:cNvPr>
          <p:cNvSpPr>
            <a:spLocks noGrp="1"/>
          </p:cNvSpPr>
          <p:nvPr>
            <p:ph type="title"/>
          </p:nvPr>
        </p:nvSpPr>
        <p:spPr/>
        <p:txBody>
          <a:bodyPr/>
          <a:lstStyle/>
          <a:p>
            <a:r>
              <a:rPr lang="en-US" dirty="0"/>
              <a:t>Stack and Function Calls</a:t>
            </a:r>
          </a:p>
        </p:txBody>
      </p:sp>
    </p:spTree>
    <p:extLst>
      <p:ext uri="{BB962C8B-B14F-4D97-AF65-F5344CB8AC3E}">
        <p14:creationId xmlns:p14="http://schemas.microsoft.com/office/powerpoint/2010/main" val="1895395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73181071-5093-4AE3-B51E-161EE9DBEADC}"/>
              </a:ext>
            </a:extLst>
          </p:cNvPr>
          <p:cNvSpPr>
            <a:spLocks noGrp="1"/>
          </p:cNvSpPr>
          <p:nvPr>
            <p:ph type="title"/>
          </p:nvPr>
        </p:nvSpPr>
        <p:spPr/>
        <p:txBody>
          <a:bodyPr/>
          <a:lstStyle/>
          <a:p>
            <a:r>
              <a:rPr lang="en-US" dirty="0" smtClean="0"/>
              <a:t>3. Conversion </a:t>
            </a:r>
            <a:r>
              <a:rPr lang="en-US" dirty="0"/>
              <a:t>from Decimal to Binary</a:t>
            </a:r>
          </a:p>
        </p:txBody>
      </p:sp>
      <p:sp>
        <p:nvSpPr>
          <p:cNvPr id="3" name="Content Placeholder 2"/>
          <p:cNvSpPr>
            <a:spLocks noGrp="1"/>
          </p:cNvSpPr>
          <p:nvPr>
            <p:ph idx="1"/>
          </p:nvPr>
        </p:nvSpPr>
        <p:spPr/>
        <p:txBody>
          <a:bodyPr>
            <a:normAutofit fontScale="92500" lnSpcReduction="10000"/>
          </a:bodyPr>
          <a:lstStyle/>
          <a:p>
            <a:pPr marL="0" indent="0">
              <a:buNone/>
              <a:defRPr/>
            </a:pPr>
            <a:r>
              <a:rPr lang="en-US" altLang="ko-KR" b="1" dirty="0">
                <a:solidFill>
                  <a:srgbClr val="C00000"/>
                </a:solidFill>
                <a:ea typeface="굴림" pitchFamily="50" charset="-127"/>
              </a:rPr>
              <a:t>Read (number)</a:t>
            </a:r>
          </a:p>
          <a:p>
            <a:pPr marL="0" indent="0">
              <a:buNone/>
              <a:defRPr/>
            </a:pPr>
            <a:r>
              <a:rPr lang="en-US" altLang="ko-KR" b="1" dirty="0">
                <a:solidFill>
                  <a:srgbClr val="C00000"/>
                </a:solidFill>
                <a:ea typeface="굴림" pitchFamily="50" charset="-127"/>
              </a:rPr>
              <a:t>Loop (number &gt; 0)</a:t>
            </a:r>
          </a:p>
          <a:p>
            <a:pPr marL="0" indent="0">
              <a:buNone/>
              <a:defRPr/>
            </a:pPr>
            <a:r>
              <a:rPr lang="en-US" altLang="ko-KR" b="1" dirty="0">
                <a:solidFill>
                  <a:srgbClr val="C00000"/>
                </a:solidFill>
                <a:ea typeface="굴림" pitchFamily="50" charset="-127"/>
              </a:rPr>
              <a:t>		      digit = number modulo 2</a:t>
            </a:r>
          </a:p>
          <a:p>
            <a:pPr marL="0" indent="0">
              <a:buNone/>
              <a:defRPr/>
            </a:pPr>
            <a:r>
              <a:rPr lang="en-US" altLang="ko-KR" b="1" dirty="0">
                <a:solidFill>
                  <a:srgbClr val="C00000"/>
                </a:solidFill>
                <a:ea typeface="굴림" pitchFamily="50" charset="-127"/>
              </a:rPr>
              <a:t>	      	print (digit)</a:t>
            </a:r>
          </a:p>
          <a:p>
            <a:pPr marL="0" indent="0">
              <a:buNone/>
              <a:defRPr/>
            </a:pPr>
            <a:r>
              <a:rPr lang="en-US" altLang="ko-KR" b="1" dirty="0">
                <a:solidFill>
                  <a:srgbClr val="C00000"/>
                </a:solidFill>
                <a:ea typeface="굴림" pitchFamily="50" charset="-127"/>
              </a:rPr>
              <a:t>	      	number = number / 2</a:t>
            </a:r>
          </a:p>
          <a:p>
            <a:pPr marL="0" indent="0" algn="just">
              <a:buNone/>
              <a:defRPr/>
            </a:pPr>
            <a:endParaRPr lang="en-US" altLang="ko-KR" dirty="0">
              <a:ea typeface="굴림" pitchFamily="50" charset="-127"/>
            </a:endParaRPr>
          </a:p>
          <a:p>
            <a:pPr marL="0" indent="0" algn="just">
              <a:buNone/>
              <a:defRPr/>
            </a:pPr>
            <a:r>
              <a:rPr lang="en-US" altLang="ko-KR" dirty="0">
                <a:ea typeface="굴림" pitchFamily="50" charset="-127"/>
              </a:rPr>
              <a:t>The problem with this code is that it will print the binary number backwards. (ex: 19 becomes 11001000 instead of 00010011.) To remedy this problem, instead of printing the digit right away, we can push it onto the stack. Then after the number is done being converted, we pop the digit out of the stack and print it.</a:t>
            </a:r>
          </a:p>
          <a:p>
            <a:pPr marL="0" indent="0">
              <a:buNone/>
              <a:defRPr/>
            </a:pPr>
            <a:endParaRPr lang="en-US" altLang="ko-KR" dirty="0">
              <a:ea typeface="굴림" pitchFamily="50" charset="-127"/>
            </a:endParaRPr>
          </a:p>
          <a:p>
            <a:endParaRPr lang="en-GB" dirty="0"/>
          </a:p>
        </p:txBody>
      </p:sp>
    </p:spTree>
    <p:extLst>
      <p:ext uri="{BB962C8B-B14F-4D97-AF65-F5344CB8AC3E}">
        <p14:creationId xmlns:p14="http://schemas.microsoft.com/office/powerpoint/2010/main" val="3557755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4E30F4ED-376E-4989-BB89-6861E76F7C00}"/>
              </a:ext>
            </a:extLst>
          </p:cNvPr>
          <p:cNvSpPr>
            <a:spLocks noGrp="1"/>
          </p:cNvSpPr>
          <p:nvPr>
            <p:ph type="title"/>
          </p:nvPr>
        </p:nvSpPr>
        <p:spPr/>
        <p:txBody>
          <a:bodyPr/>
          <a:lstStyle/>
          <a:p>
            <a:r>
              <a:rPr lang="en-US" dirty="0"/>
              <a:t>Conversion from Decimal to Binary</a:t>
            </a:r>
          </a:p>
        </p:txBody>
      </p:sp>
      <p:sp>
        <p:nvSpPr>
          <p:cNvPr id="2" name="Content Placeholder 1"/>
          <p:cNvSpPr>
            <a:spLocks noGrp="1"/>
          </p:cNvSpPr>
          <p:nvPr>
            <p:ph idx="1"/>
          </p:nvPr>
        </p:nvSpPr>
        <p:spPr/>
        <p:txBody>
          <a:bodyPr>
            <a:normAutofit fontScale="85000" lnSpcReduction="20000"/>
          </a:bodyPr>
          <a:lstStyle/>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1.</a:t>
            </a:r>
            <a:r>
              <a:rPr lang="en-US" dirty="0">
                <a:cs typeface="Times New Roman" pitchFamily="18" charset="0"/>
              </a:rPr>
              <a:t> Create STACK.</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2.</a:t>
            </a:r>
            <a:r>
              <a:rPr lang="en-US" dirty="0">
                <a:cs typeface="Times New Roman" pitchFamily="18" charset="0"/>
              </a:rPr>
              <a:t> Read Num. </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3.</a:t>
            </a:r>
            <a:r>
              <a:rPr lang="en-US" dirty="0">
                <a:cs typeface="Times New Roman" pitchFamily="18" charset="0"/>
              </a:rPr>
              <a:t> Repeat while NUM &gt; 0 </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3.1</a:t>
            </a:r>
            <a:r>
              <a:rPr lang="en-US" dirty="0">
                <a:cs typeface="Times New Roman" pitchFamily="18" charset="0"/>
              </a:rPr>
              <a:t> SET Digit := </a:t>
            </a:r>
            <a:r>
              <a:rPr lang="en-US" dirty="0" err="1">
                <a:cs typeface="Times New Roman" pitchFamily="18" charset="0"/>
              </a:rPr>
              <a:t>Num</a:t>
            </a:r>
            <a:r>
              <a:rPr lang="en-US" dirty="0">
                <a:cs typeface="Times New Roman" pitchFamily="18" charset="0"/>
              </a:rPr>
              <a:t> % 2. </a:t>
            </a:r>
          </a:p>
          <a:p>
            <a:pPr marL="366713" lvl="1" indent="0">
              <a:spcBef>
                <a:spcPct val="20000"/>
              </a:spcBef>
              <a:buClr>
                <a:schemeClr val="accent1"/>
              </a:buClr>
              <a:buSzPct val="80000"/>
              <a:buNone/>
              <a:defRPr/>
            </a:pPr>
            <a:r>
              <a:rPr lang="en-US" dirty="0">
                <a:cs typeface="Times New Roman" pitchFamily="18" charset="0"/>
              </a:rPr>
              <a:t>		</a:t>
            </a:r>
            <a:r>
              <a:rPr lang="en-US" sz="2800" dirty="0">
                <a:solidFill>
                  <a:srgbClr val="FF0000"/>
                </a:solidFill>
                <a:cs typeface="Times New Roman" pitchFamily="18" charset="0"/>
              </a:rPr>
              <a:t>3.2</a:t>
            </a:r>
            <a:r>
              <a:rPr lang="en-US" dirty="0">
                <a:cs typeface="Times New Roman" pitchFamily="18" charset="0"/>
              </a:rPr>
              <a:t> </a:t>
            </a:r>
            <a:r>
              <a:rPr lang="en-US" sz="2800" dirty="0">
                <a:cs typeface="Times New Roman" pitchFamily="18" charset="0"/>
              </a:rPr>
              <a:t>If STACK is full, then:</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3.2.1</a:t>
            </a:r>
            <a:r>
              <a:rPr lang="en-US" dirty="0">
                <a:cs typeface="Times New Roman" pitchFamily="18" charset="0"/>
              </a:rPr>
              <a:t> Print “Stack Overflow”</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3.2.2</a:t>
            </a:r>
            <a:r>
              <a:rPr lang="en-US" dirty="0">
                <a:cs typeface="Times New Roman" pitchFamily="18" charset="0"/>
              </a:rPr>
              <a:t> Return.</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3.3</a:t>
            </a:r>
            <a:r>
              <a:rPr lang="en-US" dirty="0">
                <a:cs typeface="Times New Roman" pitchFamily="18" charset="0"/>
              </a:rPr>
              <a:t> PUSH(Digit).</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3.5 </a:t>
            </a:r>
            <a:r>
              <a:rPr lang="en-US" dirty="0">
                <a:cs typeface="Times New Roman" pitchFamily="18" charset="0"/>
              </a:rPr>
              <a:t>SET </a:t>
            </a:r>
            <a:r>
              <a:rPr lang="en-US" dirty="0" err="1">
                <a:cs typeface="Times New Roman" pitchFamily="18" charset="0"/>
              </a:rPr>
              <a:t>Num</a:t>
            </a:r>
            <a:r>
              <a:rPr lang="en-US" dirty="0">
                <a:cs typeface="Times New Roman" pitchFamily="18" charset="0"/>
              </a:rPr>
              <a:t> := </a:t>
            </a:r>
            <a:r>
              <a:rPr lang="en-US" dirty="0" err="1">
                <a:cs typeface="Times New Roman" pitchFamily="18" charset="0"/>
              </a:rPr>
              <a:t>Num</a:t>
            </a:r>
            <a:r>
              <a:rPr lang="en-US" dirty="0">
                <a:cs typeface="Times New Roman" pitchFamily="18" charset="0"/>
              </a:rPr>
              <a:t>/2. </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4.</a:t>
            </a:r>
            <a:r>
              <a:rPr lang="en-US" dirty="0">
                <a:cs typeface="Times New Roman" pitchFamily="18" charset="0"/>
              </a:rPr>
              <a:t> Repeat while STACK is not empty.</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4.1</a:t>
            </a:r>
            <a:r>
              <a:rPr lang="en-US" dirty="0">
                <a:cs typeface="Times New Roman" pitchFamily="18" charset="0"/>
              </a:rPr>
              <a:t> POP(Digit). </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4.2</a:t>
            </a:r>
            <a:r>
              <a:rPr lang="en-US" dirty="0">
                <a:cs typeface="Times New Roman" pitchFamily="18" charset="0"/>
              </a:rPr>
              <a:t> Write Digit.</a:t>
            </a:r>
          </a:p>
          <a:p>
            <a:pPr marL="0" indent="0">
              <a:spcBef>
                <a:spcPts val="600"/>
              </a:spcBef>
              <a:buClr>
                <a:schemeClr val="accent1"/>
              </a:buClr>
              <a:buSzPct val="70000"/>
              <a:buNone/>
              <a:defRPr/>
            </a:pPr>
            <a:r>
              <a:rPr lang="en-US" dirty="0">
                <a:cs typeface="Times New Roman" pitchFamily="18" charset="0"/>
              </a:rPr>
              <a:t>	</a:t>
            </a:r>
            <a:r>
              <a:rPr lang="en-US" dirty="0">
                <a:solidFill>
                  <a:srgbClr val="FF0000"/>
                </a:solidFill>
                <a:cs typeface="Times New Roman" pitchFamily="18" charset="0"/>
              </a:rPr>
              <a:t>5. </a:t>
            </a:r>
            <a:r>
              <a:rPr lang="en-US" dirty="0">
                <a:cs typeface="Times New Roman" pitchFamily="18" charset="0"/>
              </a:rPr>
              <a:t>Return.</a:t>
            </a:r>
          </a:p>
          <a:p>
            <a:endParaRPr lang="en-GB" dirty="0"/>
          </a:p>
        </p:txBody>
      </p:sp>
    </p:spTree>
    <p:extLst>
      <p:ext uri="{BB962C8B-B14F-4D97-AF65-F5344CB8AC3E}">
        <p14:creationId xmlns:p14="http://schemas.microsoft.com/office/powerpoint/2010/main" val="4050118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55E82A-6D4E-496D-B771-94A97975BE7E}"/>
              </a:ext>
            </a:extLst>
          </p:cNvPr>
          <p:cNvSpPr>
            <a:spLocks noGrp="1"/>
          </p:cNvSpPr>
          <p:nvPr>
            <p:ph type="title"/>
          </p:nvPr>
        </p:nvSpPr>
        <p:spPr/>
        <p:txBody>
          <a:bodyPr/>
          <a:lstStyle/>
          <a:p>
            <a:r>
              <a:rPr lang="en-US" dirty="0"/>
              <a:t>Insertion &amp; deletion on stack</a:t>
            </a:r>
          </a:p>
        </p:txBody>
      </p:sp>
      <p:pic>
        <p:nvPicPr>
          <p:cNvPr id="4" name="Picture 4" descr="391px-Data_stack_svg">
            <a:extLst>
              <a:ext uri="{FF2B5EF4-FFF2-40B4-BE49-F238E27FC236}">
                <a16:creationId xmlns="" xmlns:a16="http://schemas.microsoft.com/office/drawing/2014/main" id="{0264CA63-B71C-4FAA-808A-F513DF1D7BE2}"/>
              </a:ext>
            </a:extLst>
          </p:cNvPr>
          <p:cNvPicPr>
            <a:picLocks noChangeAspect="1" noChangeArrowheads="1"/>
          </p:cNvPicPr>
          <p:nvPr/>
        </p:nvPicPr>
        <p:blipFill>
          <a:blip r:embed="rId2" cstate="print"/>
          <a:srcRect/>
          <a:stretch>
            <a:fillRect/>
          </a:stretch>
        </p:blipFill>
        <p:spPr bwMode="auto">
          <a:xfrm>
            <a:off x="3293165" y="1690688"/>
            <a:ext cx="5605670" cy="4028627"/>
          </a:xfrm>
          <a:prstGeom prst="rect">
            <a:avLst/>
          </a:prstGeom>
          <a:noFill/>
          <a:ln w="9525">
            <a:noFill/>
            <a:miter lim="800000"/>
            <a:headEnd/>
            <a:tailEnd/>
          </a:ln>
        </p:spPr>
      </p:pic>
    </p:spTree>
    <p:extLst>
      <p:ext uri="{BB962C8B-B14F-4D97-AF65-F5344CB8AC3E}">
        <p14:creationId xmlns:p14="http://schemas.microsoft.com/office/powerpoint/2010/main" val="1047394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61D2F6CA-195E-4863-9428-2BAB2CDD309D}"/>
              </a:ext>
            </a:extLst>
          </p:cNvPr>
          <p:cNvSpPr>
            <a:spLocks noGrp="1"/>
          </p:cNvSpPr>
          <p:nvPr>
            <p:ph type="title"/>
          </p:nvPr>
        </p:nvSpPr>
        <p:spPr/>
        <p:txBody>
          <a:bodyPr/>
          <a:lstStyle/>
          <a:p>
            <a:r>
              <a:rPr lang="en-US" dirty="0" smtClean="0"/>
              <a:t>4. Symbol Balancing/ Balanced Parenthesis Checking</a:t>
            </a:r>
            <a:endParaRPr lang="en-US" dirty="0"/>
          </a:p>
        </p:txBody>
      </p:sp>
      <p:sp>
        <p:nvSpPr>
          <p:cNvPr id="2" name="Content Placeholder 1"/>
          <p:cNvSpPr>
            <a:spLocks noGrp="1"/>
          </p:cNvSpPr>
          <p:nvPr>
            <p:ph idx="1"/>
          </p:nvPr>
        </p:nvSpPr>
        <p:spPr/>
        <p:txBody>
          <a:bodyPr>
            <a:normAutofit/>
          </a:bodyPr>
          <a:lstStyle/>
          <a:p>
            <a:pPr marL="0" indent="0">
              <a:spcBef>
                <a:spcPts val="600"/>
              </a:spcBef>
              <a:buClr>
                <a:schemeClr val="accent1"/>
              </a:buClr>
              <a:buSzPct val="70000"/>
              <a:buNone/>
              <a:defRPr/>
            </a:pPr>
            <a:r>
              <a:rPr lang="en-US" dirty="0"/>
              <a:t>	</a:t>
            </a:r>
            <a:r>
              <a:rPr lang="en-US" sz="3200" b="1" dirty="0"/>
              <a:t>7 - ((X * ((X + Y) / (J - 3)) + Y) / (4 - 2.5))</a:t>
            </a:r>
          </a:p>
          <a:p>
            <a:pPr marL="0" indent="0">
              <a:spcBef>
                <a:spcPts val="600"/>
              </a:spcBef>
              <a:buClr>
                <a:schemeClr val="accent1"/>
              </a:buClr>
              <a:buSzPct val="70000"/>
              <a:buNone/>
              <a:defRPr/>
            </a:pPr>
            <a:endParaRPr lang="en-US" sz="3200" b="1" dirty="0">
              <a:solidFill>
                <a:srgbClr val="000099"/>
              </a:solidFill>
            </a:endParaRPr>
          </a:p>
          <a:p>
            <a:pPr marL="0" indent="0">
              <a:spcBef>
                <a:spcPts val="600"/>
              </a:spcBef>
              <a:buClr>
                <a:schemeClr val="accent1"/>
              </a:buClr>
              <a:buSzPct val="70000"/>
              <a:buNone/>
              <a:defRPr/>
            </a:pPr>
            <a:r>
              <a:rPr lang="en-US" sz="3200" b="1" dirty="0">
                <a:solidFill>
                  <a:srgbClr val="000099"/>
                </a:solidFill>
              </a:rPr>
              <a:t>Rules:</a:t>
            </a:r>
          </a:p>
          <a:p>
            <a:pPr marL="514350" indent="-514350">
              <a:spcBef>
                <a:spcPts val="600"/>
              </a:spcBef>
              <a:buSzPct val="100000"/>
              <a:buFont typeface="+mj-lt"/>
              <a:buAutoNum type="arabicPeriod"/>
              <a:defRPr/>
            </a:pPr>
            <a:r>
              <a:rPr lang="en-US" dirty="0"/>
              <a:t>There should be equal number of left and right parenthesis.</a:t>
            </a:r>
          </a:p>
          <a:p>
            <a:pPr marL="514350" indent="-514350">
              <a:spcBef>
                <a:spcPts val="600"/>
              </a:spcBef>
              <a:buSzPct val="100000"/>
              <a:buFont typeface="+mj-lt"/>
              <a:buAutoNum type="arabicPeriod"/>
              <a:defRPr/>
            </a:pPr>
            <a:r>
              <a:rPr lang="en-US" dirty="0"/>
              <a:t>Every right parenthesis should be preceded by a matching left parenthesis.</a:t>
            </a:r>
          </a:p>
          <a:p>
            <a:pPr marL="0" indent="0">
              <a:spcBef>
                <a:spcPts val="600"/>
              </a:spcBef>
              <a:buClr>
                <a:schemeClr val="accent1"/>
              </a:buClr>
              <a:buSzPct val="70000"/>
              <a:buNone/>
              <a:defRPr/>
            </a:pPr>
            <a:endParaRPr lang="en-US" dirty="0"/>
          </a:p>
          <a:p>
            <a:pPr marL="0" indent="0">
              <a:spcBef>
                <a:spcPts val="600"/>
              </a:spcBef>
              <a:buClr>
                <a:schemeClr val="accent1"/>
              </a:buClr>
              <a:buSzPct val="70000"/>
              <a:buNone/>
              <a:defRPr/>
            </a:pPr>
            <a:r>
              <a:rPr lang="en-US" dirty="0"/>
              <a:t>	((A +B) or A + B ( 		</a:t>
            </a:r>
          </a:p>
          <a:p>
            <a:pPr marL="0" indent="0">
              <a:spcBef>
                <a:spcPts val="600"/>
              </a:spcBef>
              <a:buClr>
                <a:schemeClr val="accent1"/>
              </a:buClr>
              <a:buSzPct val="70000"/>
              <a:buNone/>
              <a:defRPr/>
            </a:pPr>
            <a:r>
              <a:rPr lang="en-US" dirty="0"/>
              <a:t>	)A + B (-C or (A + B)) - (C + D) 	</a:t>
            </a:r>
          </a:p>
          <a:p>
            <a:pPr marL="0" indent="0">
              <a:spcBef>
                <a:spcPts val="600"/>
              </a:spcBef>
              <a:buClr>
                <a:schemeClr val="accent1"/>
              </a:buClr>
              <a:buSzPct val="70000"/>
              <a:buNone/>
              <a:defRPr/>
            </a:pPr>
            <a:endParaRPr lang="en-US" dirty="0"/>
          </a:p>
          <a:p>
            <a:endParaRPr lang="en-GB" dirty="0"/>
          </a:p>
        </p:txBody>
      </p:sp>
    </p:spTree>
    <p:extLst>
      <p:ext uri="{BB962C8B-B14F-4D97-AF65-F5344CB8AC3E}">
        <p14:creationId xmlns:p14="http://schemas.microsoft.com/office/powerpoint/2010/main" val="2238217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DEBE36D9-F935-41FD-9DBD-FD1EA9E1D264}"/>
              </a:ext>
            </a:extLst>
          </p:cNvPr>
          <p:cNvSpPr>
            <a:spLocks noGrp="1"/>
          </p:cNvSpPr>
          <p:nvPr>
            <p:ph type="title"/>
          </p:nvPr>
        </p:nvSpPr>
        <p:spPr/>
        <p:txBody>
          <a:bodyPr/>
          <a:lstStyle/>
          <a:p>
            <a:r>
              <a:rPr lang="en-US" dirty="0"/>
              <a:t>Symbol Balancing</a:t>
            </a:r>
          </a:p>
        </p:txBody>
      </p:sp>
      <p:sp>
        <p:nvSpPr>
          <p:cNvPr id="2" name="Content Placeholder 1"/>
          <p:cNvSpPr>
            <a:spLocks noGrp="1"/>
          </p:cNvSpPr>
          <p:nvPr>
            <p:ph idx="1"/>
          </p:nvPr>
        </p:nvSpPr>
        <p:spPr/>
        <p:txBody>
          <a:bodyPr>
            <a:normAutofit/>
          </a:bodyPr>
          <a:lstStyle/>
          <a:p>
            <a:pPr marL="0" indent="0">
              <a:spcBef>
                <a:spcPts val="600"/>
              </a:spcBef>
              <a:buClr>
                <a:schemeClr val="accent1"/>
              </a:buClr>
              <a:buSzPct val="70000"/>
              <a:buNone/>
              <a:defRPr/>
            </a:pPr>
            <a:r>
              <a:rPr lang="en-US" dirty="0"/>
              <a:t>Each left parenthesis </a:t>
            </a:r>
            <a:r>
              <a:rPr lang="en-US" b="1" dirty="0"/>
              <a:t>opens a</a:t>
            </a:r>
            <a:r>
              <a:rPr lang="en-US" dirty="0"/>
              <a:t> </a:t>
            </a:r>
            <a:r>
              <a:rPr lang="en-US" b="1" dirty="0"/>
              <a:t>scope</a:t>
            </a:r>
            <a:r>
              <a:rPr lang="en-US" dirty="0"/>
              <a:t> and right parenthesis </a:t>
            </a:r>
            <a:r>
              <a:rPr lang="en-US" b="1" dirty="0"/>
              <a:t>closes a scope</a:t>
            </a:r>
            <a:r>
              <a:rPr lang="en-US" dirty="0"/>
              <a:t>.</a:t>
            </a:r>
          </a:p>
          <a:p>
            <a:pPr marL="0" indent="0">
              <a:spcBef>
                <a:spcPts val="600"/>
              </a:spcBef>
              <a:buClr>
                <a:schemeClr val="accent1"/>
              </a:buClr>
              <a:buSzPct val="70000"/>
              <a:buNone/>
              <a:defRPr/>
            </a:pPr>
            <a:endParaRPr lang="en-US" b="1" dirty="0"/>
          </a:p>
          <a:p>
            <a:pPr marL="0" indent="0">
              <a:spcBef>
                <a:spcPts val="600"/>
              </a:spcBef>
              <a:buClr>
                <a:schemeClr val="accent1"/>
              </a:buClr>
              <a:buSzPct val="70000"/>
              <a:buNone/>
              <a:defRPr/>
            </a:pPr>
            <a:r>
              <a:rPr lang="en-US" b="1" dirty="0">
                <a:solidFill>
                  <a:srgbClr val="990000"/>
                </a:solidFill>
              </a:rPr>
              <a:t>Parenthesis Count = </a:t>
            </a:r>
          </a:p>
          <a:p>
            <a:pPr marL="0" indent="0">
              <a:spcBef>
                <a:spcPts val="600"/>
              </a:spcBef>
              <a:buClr>
                <a:schemeClr val="accent1"/>
              </a:buClr>
              <a:buSzPct val="70000"/>
              <a:buNone/>
              <a:defRPr/>
            </a:pPr>
            <a:r>
              <a:rPr lang="en-US" b="1" dirty="0">
                <a:solidFill>
                  <a:srgbClr val="990000"/>
                </a:solidFill>
              </a:rPr>
              <a:t>		No. of left parenthesis - No. of right parenthesis</a:t>
            </a:r>
            <a:endParaRPr lang="en-US" dirty="0">
              <a:solidFill>
                <a:srgbClr val="990000"/>
              </a:solidFill>
            </a:endParaRPr>
          </a:p>
          <a:p>
            <a:pPr marL="0" indent="0">
              <a:spcBef>
                <a:spcPts val="600"/>
              </a:spcBef>
              <a:buClr>
                <a:schemeClr val="accent1"/>
              </a:buClr>
              <a:buSzPct val="70000"/>
              <a:buNone/>
              <a:defRPr/>
            </a:pPr>
            <a:endParaRPr lang="en-US" dirty="0">
              <a:solidFill>
                <a:srgbClr val="990000"/>
              </a:solidFill>
            </a:endParaRPr>
          </a:p>
          <a:p>
            <a:pPr marL="0" indent="0">
              <a:spcBef>
                <a:spcPts val="600"/>
              </a:spcBef>
              <a:buClr>
                <a:schemeClr val="accent1"/>
              </a:buClr>
              <a:buSzPct val="70000"/>
              <a:buNone/>
              <a:defRPr/>
            </a:pPr>
            <a:r>
              <a:rPr lang="en-US" dirty="0"/>
              <a:t>The two conditions for </a:t>
            </a:r>
            <a:r>
              <a:rPr lang="en-US" b="1" dirty="0"/>
              <a:t>valid expressions </a:t>
            </a:r>
            <a:r>
              <a:rPr lang="en-US" dirty="0"/>
              <a:t>are:</a:t>
            </a:r>
          </a:p>
          <a:p>
            <a:pPr>
              <a:spcBef>
                <a:spcPts val="600"/>
              </a:spcBef>
              <a:buSzPct val="100000"/>
              <a:defRPr/>
            </a:pPr>
            <a:r>
              <a:rPr lang="en-US" dirty="0"/>
              <a:t>Parenthesis count at the end of the expression is 0.</a:t>
            </a:r>
          </a:p>
          <a:p>
            <a:pPr>
              <a:spcBef>
                <a:spcPts val="600"/>
              </a:spcBef>
              <a:buSzPct val="100000"/>
              <a:defRPr/>
            </a:pPr>
            <a:r>
              <a:rPr lang="en-US" dirty="0"/>
              <a:t>Parenthesis count at each point is non-negative.</a:t>
            </a:r>
          </a:p>
          <a:p>
            <a:pPr marL="274320" indent="-274320">
              <a:spcBef>
                <a:spcPts val="600"/>
              </a:spcBef>
              <a:buClr>
                <a:schemeClr val="accent1"/>
              </a:buClr>
              <a:buSzPct val="70000"/>
              <a:buFont typeface="Wingdings"/>
              <a:buChar char=""/>
              <a:defRPr/>
            </a:pPr>
            <a:endParaRPr lang="en-US" dirty="0"/>
          </a:p>
          <a:p>
            <a:endParaRPr lang="en-GB" dirty="0"/>
          </a:p>
        </p:txBody>
      </p:sp>
    </p:spTree>
    <p:extLst>
      <p:ext uri="{BB962C8B-B14F-4D97-AF65-F5344CB8AC3E}">
        <p14:creationId xmlns:p14="http://schemas.microsoft.com/office/powerpoint/2010/main" val="352745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Algorithm: </a:t>
            </a:r>
            <a:r>
              <a:rPr lang="en-US" sz="3600" dirty="0"/>
              <a:t>(Symbol Balancing)</a:t>
            </a:r>
            <a:endParaRPr lang="en-GB" sz="3600" dirty="0"/>
          </a:p>
        </p:txBody>
      </p:sp>
      <p:sp>
        <p:nvSpPr>
          <p:cNvPr id="4" name="Content Placeholder 3"/>
          <p:cNvSpPr>
            <a:spLocks noGrp="1"/>
          </p:cNvSpPr>
          <p:nvPr>
            <p:ph idx="1"/>
          </p:nvPr>
        </p:nvSpPr>
        <p:spPr/>
        <p:txBody>
          <a:bodyPr>
            <a:normAutofit lnSpcReduction="10000"/>
          </a:bodyPr>
          <a:lstStyle/>
          <a:p>
            <a:pPr marL="514350" indent="-514350">
              <a:spcBef>
                <a:spcPct val="50000"/>
              </a:spcBef>
              <a:buFont typeface="+mj-lt"/>
              <a:buAutoNum type="arabicPeriod"/>
              <a:tabLst>
                <a:tab pos="288925" algn="l"/>
                <a:tab pos="635000" algn="l"/>
                <a:tab pos="1139825" algn="l"/>
              </a:tabLst>
            </a:pPr>
            <a:r>
              <a:rPr lang="en-US" dirty="0"/>
              <a:t>Initialize an </a:t>
            </a:r>
            <a:r>
              <a:rPr lang="en-US" i="1" dirty="0"/>
              <a:t>empty stack.</a:t>
            </a:r>
            <a:endParaRPr lang="en-US" dirty="0"/>
          </a:p>
          <a:p>
            <a:pPr marL="514350" indent="-514350">
              <a:buFont typeface="+mj-lt"/>
              <a:buAutoNum type="arabicPeriod"/>
              <a:tabLst>
                <a:tab pos="288925" algn="l"/>
                <a:tab pos="635000" algn="l"/>
                <a:tab pos="1139825" algn="l"/>
              </a:tabLst>
            </a:pPr>
            <a:r>
              <a:rPr lang="en-US" dirty="0"/>
              <a:t>Repeat the following until the end of the expression is encountered:</a:t>
            </a:r>
          </a:p>
          <a:p>
            <a:pPr marL="971550" lvl="1" indent="-514350">
              <a:buFont typeface="+mj-lt"/>
              <a:buAutoNum type="alphaLcPeriod"/>
              <a:tabLst>
                <a:tab pos="288925" algn="l"/>
                <a:tab pos="635000" algn="l"/>
                <a:tab pos="1139825" algn="l"/>
              </a:tabLst>
            </a:pPr>
            <a:r>
              <a:rPr lang="en-US" dirty="0"/>
              <a:t>	</a:t>
            </a:r>
            <a:r>
              <a:rPr lang="en-US" i="1" dirty="0"/>
              <a:t>Get next token</a:t>
            </a:r>
            <a:r>
              <a:rPr lang="en-US" dirty="0"/>
              <a:t> </a:t>
            </a:r>
          </a:p>
          <a:p>
            <a:pPr marL="971550" lvl="1" indent="-514350">
              <a:buFont typeface="+mj-lt"/>
              <a:buAutoNum type="alphaLcPeriod"/>
              <a:tabLst>
                <a:tab pos="288925" algn="l"/>
                <a:tab pos="635000" algn="l"/>
                <a:tab pos="1139825" algn="l"/>
              </a:tabLst>
            </a:pPr>
            <a:r>
              <a:rPr lang="en-US" dirty="0"/>
              <a:t>	If token is “(“, </a:t>
            </a:r>
            <a:r>
              <a:rPr lang="en-US" i="1" dirty="0"/>
              <a:t> push it onto the stack</a:t>
            </a:r>
            <a:r>
              <a:rPr lang="en-US" dirty="0"/>
              <a:t>.  </a:t>
            </a:r>
          </a:p>
          <a:p>
            <a:pPr marL="971550" lvl="1" indent="-514350">
              <a:buFont typeface="+mj-lt"/>
              <a:buAutoNum type="alphaLcPeriod"/>
              <a:tabLst>
                <a:tab pos="288925" algn="l"/>
                <a:tab pos="635000" algn="l"/>
                <a:tab pos="1139825" algn="l"/>
              </a:tabLst>
            </a:pPr>
            <a:r>
              <a:rPr lang="en-US" dirty="0"/>
              <a:t>	If token is “)”</a:t>
            </a:r>
          </a:p>
          <a:p>
            <a:pPr marL="457200" lvl="1" indent="0">
              <a:buNone/>
              <a:tabLst>
                <a:tab pos="288925" algn="l"/>
                <a:tab pos="635000" algn="l"/>
                <a:tab pos="1139825" algn="l"/>
              </a:tabLst>
            </a:pPr>
            <a:r>
              <a:rPr lang="en-US" dirty="0"/>
              <a:t>		 If the Stack is Empty: </a:t>
            </a:r>
            <a:r>
              <a:rPr lang="en-US" i="1" dirty="0"/>
              <a:t>Invalid Expression	</a:t>
            </a:r>
          </a:p>
          <a:p>
            <a:pPr marL="457200" lvl="1" indent="0">
              <a:buNone/>
              <a:tabLst>
                <a:tab pos="288925" algn="l"/>
                <a:tab pos="635000" algn="l"/>
                <a:tab pos="1139825" algn="l"/>
              </a:tabLst>
            </a:pPr>
            <a:r>
              <a:rPr lang="en-US" dirty="0"/>
              <a:t>		 Else </a:t>
            </a:r>
            <a:r>
              <a:rPr lang="en-US" i="1" dirty="0"/>
              <a:t>pop one element</a:t>
            </a:r>
            <a:endParaRPr lang="en-US" dirty="0"/>
          </a:p>
          <a:p>
            <a:pPr marL="514350" indent="-514350">
              <a:buFont typeface="+mj-lt"/>
              <a:buAutoNum type="arabicPeriod"/>
              <a:tabLst>
                <a:tab pos="288925" algn="l"/>
                <a:tab pos="635000" algn="l"/>
                <a:tab pos="1139825" algn="l"/>
              </a:tabLst>
            </a:pPr>
            <a:r>
              <a:rPr lang="en-US" dirty="0"/>
              <a:t>If the Stack is Empty: A </a:t>
            </a:r>
            <a:r>
              <a:rPr lang="en-US" i="1" dirty="0"/>
              <a:t>valid Expression</a:t>
            </a:r>
          </a:p>
          <a:p>
            <a:pPr marL="0" indent="0">
              <a:buNone/>
              <a:tabLst>
                <a:tab pos="288925" algn="l"/>
                <a:tab pos="635000" algn="l"/>
                <a:tab pos="1139825" algn="l"/>
              </a:tabLst>
            </a:pPr>
            <a:r>
              <a:rPr lang="en-US" i="1" dirty="0"/>
              <a:t>		</a:t>
            </a:r>
            <a:r>
              <a:rPr lang="en-US" dirty="0"/>
              <a:t>Else</a:t>
            </a:r>
            <a:r>
              <a:rPr lang="en-US" i="1" dirty="0"/>
              <a:t>: Invalid Expression</a:t>
            </a:r>
            <a:endParaRPr lang="en-GB" dirty="0"/>
          </a:p>
        </p:txBody>
      </p:sp>
    </p:spTree>
    <p:extLst>
      <p:ext uri="{BB962C8B-B14F-4D97-AF65-F5344CB8AC3E}">
        <p14:creationId xmlns:p14="http://schemas.microsoft.com/office/powerpoint/2010/main" val="41938418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99D10B57-DFB6-449A-8666-FC29AD9FF713}"/>
              </a:ext>
            </a:extLst>
          </p:cNvPr>
          <p:cNvSpPr>
            <a:spLocks noGrp="1"/>
          </p:cNvSpPr>
          <p:nvPr>
            <p:ph type="title"/>
          </p:nvPr>
        </p:nvSpPr>
        <p:spPr/>
        <p:txBody>
          <a:bodyPr/>
          <a:lstStyle/>
          <a:p>
            <a:r>
              <a:rPr lang="en-US" dirty="0"/>
              <a:t>Symbol Balancing</a:t>
            </a:r>
          </a:p>
        </p:txBody>
      </p:sp>
      <p:pic>
        <p:nvPicPr>
          <p:cNvPr id="2" name="Picture 1"/>
          <p:cNvPicPr>
            <a:picLocks noChangeAspect="1"/>
          </p:cNvPicPr>
          <p:nvPr/>
        </p:nvPicPr>
        <p:blipFill>
          <a:blip r:embed="rId2"/>
          <a:stretch>
            <a:fillRect/>
          </a:stretch>
        </p:blipFill>
        <p:spPr>
          <a:xfrm>
            <a:off x="571500" y="1690688"/>
            <a:ext cx="5524500" cy="3829050"/>
          </a:xfrm>
          <a:prstGeom prst="rect">
            <a:avLst/>
          </a:prstGeom>
        </p:spPr>
      </p:pic>
      <p:pic>
        <p:nvPicPr>
          <p:cNvPr id="4" name="Picture 3"/>
          <p:cNvPicPr>
            <a:picLocks noChangeAspect="1"/>
          </p:cNvPicPr>
          <p:nvPr/>
        </p:nvPicPr>
        <p:blipFill>
          <a:blip r:embed="rId3"/>
          <a:stretch>
            <a:fillRect/>
          </a:stretch>
        </p:blipFill>
        <p:spPr>
          <a:xfrm>
            <a:off x="6990347" y="1690688"/>
            <a:ext cx="4630154" cy="4313070"/>
          </a:xfrm>
          <a:prstGeom prst="rect">
            <a:avLst/>
          </a:prstGeom>
        </p:spPr>
      </p:pic>
    </p:spTree>
    <p:extLst>
      <p:ext uri="{BB962C8B-B14F-4D97-AF65-F5344CB8AC3E}">
        <p14:creationId xmlns:p14="http://schemas.microsoft.com/office/powerpoint/2010/main" val="32148589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p:cNvGrpSpPr>
            <a:grpSpLocks/>
          </p:cNvGrpSpPr>
          <p:nvPr/>
        </p:nvGrpSpPr>
        <p:grpSpPr bwMode="auto">
          <a:xfrm>
            <a:off x="5029200" y="1690688"/>
            <a:ext cx="1066800" cy="3124200"/>
            <a:chOff x="2016" y="960"/>
            <a:chExt cx="672" cy="1968"/>
          </a:xfrm>
        </p:grpSpPr>
        <p:sp>
          <p:nvSpPr>
            <p:cNvPr id="5" name="Line 4"/>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6" name="Line 5"/>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7" name="Line 6"/>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sp>
        <p:nvSpPr>
          <p:cNvPr id="8" name="Text Box 11"/>
          <p:cNvSpPr txBox="1">
            <a:spLocks noChangeArrowheads="1"/>
          </p:cNvSpPr>
          <p:nvPr/>
        </p:nvSpPr>
        <p:spPr bwMode="auto">
          <a:xfrm>
            <a:off x="3276600" y="5364163"/>
            <a:ext cx="3048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9" name="Text Box 12"/>
          <p:cNvSpPr txBox="1">
            <a:spLocks noChangeArrowheads="1"/>
          </p:cNvSpPr>
          <p:nvPr/>
        </p:nvSpPr>
        <p:spPr bwMode="auto">
          <a:xfrm>
            <a:off x="3505200" y="53895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10" name="Text Box 13"/>
          <p:cNvSpPr txBox="1">
            <a:spLocks noChangeArrowheads="1"/>
          </p:cNvSpPr>
          <p:nvPr/>
        </p:nvSpPr>
        <p:spPr bwMode="auto">
          <a:xfrm>
            <a:off x="3733800" y="5378450"/>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1" name="Text Box 14"/>
          <p:cNvSpPr txBox="1">
            <a:spLocks noChangeArrowheads="1"/>
          </p:cNvSpPr>
          <p:nvPr/>
        </p:nvSpPr>
        <p:spPr bwMode="auto">
          <a:xfrm>
            <a:off x="4038600" y="5364163"/>
            <a:ext cx="3048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2" name="Text Box 15"/>
          <p:cNvSpPr txBox="1">
            <a:spLocks noChangeArrowheads="1"/>
          </p:cNvSpPr>
          <p:nvPr/>
        </p:nvSpPr>
        <p:spPr bwMode="auto">
          <a:xfrm>
            <a:off x="4267200" y="537845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13" name="Text Box 16"/>
          <p:cNvSpPr txBox="1">
            <a:spLocks noChangeArrowheads="1"/>
          </p:cNvSpPr>
          <p:nvPr/>
        </p:nvSpPr>
        <p:spPr bwMode="auto">
          <a:xfrm>
            <a:off x="4572000" y="5364163"/>
            <a:ext cx="3048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4" name="Text Box 17"/>
          <p:cNvSpPr txBox="1">
            <a:spLocks noChangeArrowheads="1"/>
          </p:cNvSpPr>
          <p:nvPr/>
        </p:nvSpPr>
        <p:spPr bwMode="auto">
          <a:xfrm>
            <a:off x="4800600" y="5364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15" name="Text Box 18"/>
          <p:cNvSpPr txBox="1">
            <a:spLocks noChangeArrowheads="1"/>
          </p:cNvSpPr>
          <p:nvPr/>
        </p:nvSpPr>
        <p:spPr bwMode="auto">
          <a:xfrm>
            <a:off x="5105400" y="5364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6" name="Text Box 19"/>
          <p:cNvSpPr txBox="1">
            <a:spLocks noChangeArrowheads="1"/>
          </p:cNvSpPr>
          <p:nvPr/>
        </p:nvSpPr>
        <p:spPr bwMode="auto">
          <a:xfrm>
            <a:off x="5486400" y="5364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7" name="Text Box 20"/>
          <p:cNvSpPr txBox="1">
            <a:spLocks noChangeArrowheads="1"/>
          </p:cNvSpPr>
          <p:nvPr/>
        </p:nvSpPr>
        <p:spPr bwMode="auto">
          <a:xfrm>
            <a:off x="5638800" y="5364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18" name="Text Box 21"/>
          <p:cNvSpPr txBox="1">
            <a:spLocks noChangeArrowheads="1"/>
          </p:cNvSpPr>
          <p:nvPr/>
        </p:nvSpPr>
        <p:spPr bwMode="auto">
          <a:xfrm>
            <a:off x="5943600" y="5364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9" name="Text Box 22"/>
          <p:cNvSpPr txBox="1">
            <a:spLocks noChangeArrowheads="1"/>
          </p:cNvSpPr>
          <p:nvPr/>
        </p:nvSpPr>
        <p:spPr bwMode="auto">
          <a:xfrm>
            <a:off x="6248400" y="5364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20" name="Text Box 23"/>
          <p:cNvSpPr txBox="1">
            <a:spLocks noChangeArrowheads="1"/>
          </p:cNvSpPr>
          <p:nvPr/>
        </p:nvSpPr>
        <p:spPr bwMode="auto">
          <a:xfrm>
            <a:off x="6477000" y="5364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1" name="Text Box 24"/>
          <p:cNvSpPr txBox="1">
            <a:spLocks noChangeArrowheads="1"/>
          </p:cNvSpPr>
          <p:nvPr/>
        </p:nvSpPr>
        <p:spPr bwMode="auto">
          <a:xfrm>
            <a:off x="6705600" y="5364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2" name="Text Box 25"/>
          <p:cNvSpPr txBox="1">
            <a:spLocks noChangeArrowheads="1"/>
          </p:cNvSpPr>
          <p:nvPr/>
        </p:nvSpPr>
        <p:spPr bwMode="auto">
          <a:xfrm>
            <a:off x="7010400" y="5364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nvGrpSpPr>
          <p:cNvPr id="23" name="Group 28"/>
          <p:cNvGrpSpPr>
            <a:grpSpLocks/>
          </p:cNvGrpSpPr>
          <p:nvPr/>
        </p:nvGrpSpPr>
        <p:grpSpPr bwMode="auto">
          <a:xfrm>
            <a:off x="6172200" y="4662488"/>
            <a:ext cx="1905000" cy="366712"/>
            <a:chOff x="3264" y="2736"/>
            <a:chExt cx="1200" cy="231"/>
          </a:xfrm>
        </p:grpSpPr>
        <p:sp>
          <p:nvSpPr>
            <p:cNvPr id="24" name="Text Box 26"/>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dirty="0">
                  <a:latin typeface="Arial" panose="020B0604020202020204" pitchFamily="34" charset="0"/>
                  <a:ea typeface="굴림" pitchFamily="34" charset="-127"/>
                  <a:cs typeface="Arial" panose="020B0604020202020204" pitchFamily="34" charset="0"/>
                </a:rPr>
                <a:t>top</a:t>
              </a:r>
            </a:p>
          </p:txBody>
        </p:sp>
        <p:sp>
          <p:nvSpPr>
            <p:cNvPr id="25" name="Line 27"/>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sp>
        <p:nvSpPr>
          <p:cNvPr id="27" name="Title 26">
            <a:extLst>
              <a:ext uri="{FF2B5EF4-FFF2-40B4-BE49-F238E27FC236}">
                <a16:creationId xmlns="" xmlns:a16="http://schemas.microsoft.com/office/drawing/2014/main" id="{F881A502-4E78-4918-90DB-5BF874E5251B}"/>
              </a:ext>
            </a:extLst>
          </p:cNvPr>
          <p:cNvSpPr>
            <a:spLocks noGrp="1"/>
          </p:cNvSpPr>
          <p:nvPr>
            <p:ph type="title"/>
          </p:nvPr>
        </p:nvSpPr>
        <p:spPr/>
        <p:txBody>
          <a:bodyPr/>
          <a:lstStyle/>
          <a:p>
            <a:r>
              <a:rPr lang="en-US" dirty="0"/>
              <a:t>Symbol Balancing</a:t>
            </a:r>
          </a:p>
        </p:txBody>
      </p:sp>
      <p:pic>
        <p:nvPicPr>
          <p:cNvPr id="26" name="Picture 25"/>
          <p:cNvPicPr>
            <a:picLocks noChangeAspect="1"/>
          </p:cNvPicPr>
          <p:nvPr/>
        </p:nvPicPr>
        <p:blipFill>
          <a:blip r:embed="rId2"/>
          <a:stretch>
            <a:fillRect/>
          </a:stretch>
        </p:blipFill>
        <p:spPr>
          <a:xfrm>
            <a:off x="7438522" y="1546309"/>
            <a:ext cx="4630154" cy="4313070"/>
          </a:xfrm>
          <a:prstGeom prst="rect">
            <a:avLst/>
          </a:prstGeom>
        </p:spPr>
      </p:pic>
    </p:spTree>
    <p:extLst>
      <p:ext uri="{BB962C8B-B14F-4D97-AF65-F5344CB8AC3E}">
        <p14:creationId xmlns:p14="http://schemas.microsoft.com/office/powerpoint/2010/main" val="3619400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5715000" y="1524000"/>
            <a:ext cx="1066800" cy="3124200"/>
            <a:chOff x="2016" y="960"/>
            <a:chExt cx="672" cy="1968"/>
          </a:xfrm>
        </p:grpSpPr>
        <p:sp>
          <p:nvSpPr>
            <p:cNvPr id="5"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6"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7"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grpSp>
        <p:nvGrpSpPr>
          <p:cNvPr id="8" name="Group 29"/>
          <p:cNvGrpSpPr>
            <a:grpSpLocks/>
          </p:cNvGrpSpPr>
          <p:nvPr/>
        </p:nvGrpSpPr>
        <p:grpSpPr bwMode="auto">
          <a:xfrm>
            <a:off x="5715000" y="4267201"/>
            <a:ext cx="1066800" cy="379413"/>
            <a:chOff x="2640" y="2688"/>
            <a:chExt cx="672" cy="239"/>
          </a:xfrm>
        </p:grpSpPr>
        <p:sp>
          <p:nvSpPr>
            <p:cNvPr id="9"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10"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11" name="Text Box 11"/>
          <p:cNvSpPr txBox="1">
            <a:spLocks noChangeArrowheads="1"/>
          </p:cNvSpPr>
          <p:nvPr/>
        </p:nvSpPr>
        <p:spPr bwMode="auto">
          <a:xfrm>
            <a:off x="4114800" y="4953001"/>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2" name="Text Box 12"/>
          <p:cNvSpPr txBox="1">
            <a:spLocks noChangeArrowheads="1"/>
          </p:cNvSpPr>
          <p:nvPr/>
        </p:nvSpPr>
        <p:spPr bwMode="auto">
          <a:xfrm>
            <a:off x="4343400" y="4978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13" name="Text Box 13"/>
          <p:cNvSpPr txBox="1">
            <a:spLocks noChangeArrowheads="1"/>
          </p:cNvSpPr>
          <p:nvPr/>
        </p:nvSpPr>
        <p:spPr bwMode="auto">
          <a:xfrm>
            <a:off x="4572000" y="4967288"/>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4" name="Text Box 14"/>
          <p:cNvSpPr txBox="1">
            <a:spLocks noChangeArrowheads="1"/>
          </p:cNvSpPr>
          <p:nvPr/>
        </p:nvSpPr>
        <p:spPr bwMode="auto">
          <a:xfrm>
            <a:off x="4876800" y="49530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5" name="Text Box 15"/>
          <p:cNvSpPr txBox="1">
            <a:spLocks noChangeArrowheads="1"/>
          </p:cNvSpPr>
          <p:nvPr/>
        </p:nvSpPr>
        <p:spPr bwMode="auto">
          <a:xfrm>
            <a:off x="5105400" y="4967288"/>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16" name="Text Box 16"/>
          <p:cNvSpPr txBox="1">
            <a:spLocks noChangeArrowheads="1"/>
          </p:cNvSpPr>
          <p:nvPr/>
        </p:nvSpPr>
        <p:spPr bwMode="auto">
          <a:xfrm>
            <a:off x="5410200" y="49530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7" name="Text Box 17"/>
          <p:cNvSpPr txBox="1">
            <a:spLocks noChangeArrowheads="1"/>
          </p:cNvSpPr>
          <p:nvPr/>
        </p:nvSpPr>
        <p:spPr bwMode="auto">
          <a:xfrm>
            <a:off x="56388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18" name="Text Box 18"/>
          <p:cNvSpPr txBox="1">
            <a:spLocks noChangeArrowheads="1"/>
          </p:cNvSpPr>
          <p:nvPr/>
        </p:nvSpPr>
        <p:spPr bwMode="auto">
          <a:xfrm>
            <a:off x="5943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9" name="Text Box 19"/>
          <p:cNvSpPr txBox="1">
            <a:spLocks noChangeArrowheads="1"/>
          </p:cNvSpPr>
          <p:nvPr/>
        </p:nvSpPr>
        <p:spPr bwMode="auto">
          <a:xfrm>
            <a:off x="6324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0" name="Text Box 20"/>
          <p:cNvSpPr txBox="1">
            <a:spLocks noChangeArrowheads="1"/>
          </p:cNvSpPr>
          <p:nvPr/>
        </p:nvSpPr>
        <p:spPr bwMode="auto">
          <a:xfrm>
            <a:off x="64770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21" name="Text Box 21"/>
          <p:cNvSpPr txBox="1">
            <a:spLocks noChangeArrowheads="1"/>
          </p:cNvSpPr>
          <p:nvPr/>
        </p:nvSpPr>
        <p:spPr bwMode="auto">
          <a:xfrm>
            <a:off x="67818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2" name="Text Box 22"/>
          <p:cNvSpPr txBox="1">
            <a:spLocks noChangeArrowheads="1"/>
          </p:cNvSpPr>
          <p:nvPr/>
        </p:nvSpPr>
        <p:spPr bwMode="auto">
          <a:xfrm>
            <a:off x="7086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23" name="Text Box 23"/>
          <p:cNvSpPr txBox="1">
            <a:spLocks noChangeArrowheads="1"/>
          </p:cNvSpPr>
          <p:nvPr/>
        </p:nvSpPr>
        <p:spPr bwMode="auto">
          <a:xfrm>
            <a:off x="73152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4" name="Text Box 24"/>
          <p:cNvSpPr txBox="1">
            <a:spLocks noChangeArrowheads="1"/>
          </p:cNvSpPr>
          <p:nvPr/>
        </p:nvSpPr>
        <p:spPr bwMode="auto">
          <a:xfrm>
            <a:off x="75438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5" name="Text Box 25"/>
          <p:cNvSpPr txBox="1">
            <a:spLocks noChangeArrowheads="1"/>
          </p:cNvSpPr>
          <p:nvPr/>
        </p:nvSpPr>
        <p:spPr bwMode="auto">
          <a:xfrm>
            <a:off x="7848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nvGrpSpPr>
          <p:cNvPr id="26" name="Group 26"/>
          <p:cNvGrpSpPr>
            <a:grpSpLocks/>
          </p:cNvGrpSpPr>
          <p:nvPr/>
        </p:nvGrpSpPr>
        <p:grpSpPr bwMode="auto">
          <a:xfrm>
            <a:off x="6858000" y="4114801"/>
            <a:ext cx="1905000" cy="366713"/>
            <a:chOff x="3264" y="2736"/>
            <a:chExt cx="1200" cy="231"/>
          </a:xfrm>
        </p:grpSpPr>
        <p:sp>
          <p:nvSpPr>
            <p:cNvPr id="27"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top</a:t>
              </a:r>
            </a:p>
          </p:txBody>
        </p:sp>
        <p:sp>
          <p:nvSpPr>
            <p:cNvPr id="28"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sp>
        <p:nvSpPr>
          <p:cNvPr id="29" name="Text Box 30"/>
          <p:cNvSpPr txBox="1">
            <a:spLocks noChangeArrowheads="1"/>
          </p:cNvSpPr>
          <p:nvPr/>
        </p:nvSpPr>
        <p:spPr bwMode="auto">
          <a:xfrm>
            <a:off x="3048000" y="4267200"/>
            <a:ext cx="1752600" cy="369332"/>
          </a:xfrm>
          <a:prstGeom prst="rect">
            <a:avLst/>
          </a:prstGeom>
          <a:noFill/>
          <a:ln w="9525">
            <a:noFill/>
            <a:miter lim="800000"/>
            <a:headEnd/>
            <a:tailEnd/>
          </a:ln>
        </p:spPr>
        <p:txBody>
          <a:bodyPr wrap="square">
            <a:spAutoFit/>
          </a:bodyPr>
          <a:lstStyle/>
          <a:p>
            <a:pPr>
              <a:spcBef>
                <a:spcPct val="50000"/>
              </a:spcBef>
            </a:pPr>
            <a:r>
              <a:rPr lang="en-US" altLang="ko-KR" dirty="0">
                <a:latin typeface="Arial" panose="020B0604020202020204" pitchFamily="34" charset="0"/>
                <a:ea typeface="굴림" pitchFamily="34" charset="-127"/>
                <a:cs typeface="Arial" panose="020B0604020202020204" pitchFamily="34" charset="0"/>
              </a:rPr>
              <a:t>Push( ‘[‘ );</a:t>
            </a:r>
          </a:p>
        </p:txBody>
      </p:sp>
      <p:sp>
        <p:nvSpPr>
          <p:cNvPr id="31" name="Title 30">
            <a:extLst>
              <a:ext uri="{FF2B5EF4-FFF2-40B4-BE49-F238E27FC236}">
                <a16:creationId xmlns="" xmlns:a16="http://schemas.microsoft.com/office/drawing/2014/main" id="{67829F0E-DF7A-44EE-9205-B179A8463207}"/>
              </a:ext>
            </a:extLst>
          </p:cNvPr>
          <p:cNvSpPr>
            <a:spLocks noGrp="1"/>
          </p:cNvSpPr>
          <p:nvPr>
            <p:ph type="title"/>
          </p:nvPr>
        </p:nvSpPr>
        <p:spPr/>
        <p:txBody>
          <a:bodyPr/>
          <a:lstStyle/>
          <a:p>
            <a:r>
              <a:rPr lang="en-US" dirty="0"/>
              <a:t>Symbol Balancing</a:t>
            </a:r>
          </a:p>
        </p:txBody>
      </p:sp>
    </p:spTree>
    <p:extLst>
      <p:ext uri="{BB962C8B-B14F-4D97-AF65-F5344CB8AC3E}">
        <p14:creationId xmlns:p14="http://schemas.microsoft.com/office/powerpoint/2010/main" val="28125711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5715000" y="1524000"/>
            <a:ext cx="1066800" cy="3124200"/>
            <a:chOff x="2016" y="960"/>
            <a:chExt cx="672" cy="1968"/>
          </a:xfrm>
        </p:grpSpPr>
        <p:sp>
          <p:nvSpPr>
            <p:cNvPr id="5"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6"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7"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grpSp>
        <p:nvGrpSpPr>
          <p:cNvPr id="8" name="Group 8"/>
          <p:cNvGrpSpPr>
            <a:grpSpLocks/>
          </p:cNvGrpSpPr>
          <p:nvPr/>
        </p:nvGrpSpPr>
        <p:grpSpPr bwMode="auto">
          <a:xfrm>
            <a:off x="5715000" y="4267201"/>
            <a:ext cx="1066800" cy="379413"/>
            <a:chOff x="2640" y="2688"/>
            <a:chExt cx="672" cy="239"/>
          </a:xfrm>
        </p:grpSpPr>
        <p:sp>
          <p:nvSpPr>
            <p:cNvPr id="9"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10"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11" name="Text Box 11"/>
          <p:cNvSpPr txBox="1">
            <a:spLocks noChangeArrowheads="1"/>
          </p:cNvSpPr>
          <p:nvPr/>
        </p:nvSpPr>
        <p:spPr bwMode="auto">
          <a:xfrm>
            <a:off x="4114800" y="49530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2" name="Text Box 12"/>
          <p:cNvSpPr txBox="1">
            <a:spLocks noChangeArrowheads="1"/>
          </p:cNvSpPr>
          <p:nvPr/>
        </p:nvSpPr>
        <p:spPr bwMode="auto">
          <a:xfrm>
            <a:off x="4343400" y="4978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13" name="Text Box 13"/>
          <p:cNvSpPr txBox="1">
            <a:spLocks noChangeArrowheads="1"/>
          </p:cNvSpPr>
          <p:nvPr/>
        </p:nvSpPr>
        <p:spPr bwMode="auto">
          <a:xfrm>
            <a:off x="4572000" y="4967288"/>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4" name="Text Box 14"/>
          <p:cNvSpPr txBox="1">
            <a:spLocks noChangeArrowheads="1"/>
          </p:cNvSpPr>
          <p:nvPr/>
        </p:nvSpPr>
        <p:spPr bwMode="auto">
          <a:xfrm>
            <a:off x="4876800" y="4953001"/>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5" name="Text Box 15"/>
          <p:cNvSpPr txBox="1">
            <a:spLocks noChangeArrowheads="1"/>
          </p:cNvSpPr>
          <p:nvPr/>
        </p:nvSpPr>
        <p:spPr bwMode="auto">
          <a:xfrm>
            <a:off x="5105400" y="4967288"/>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16" name="Text Box 16"/>
          <p:cNvSpPr txBox="1">
            <a:spLocks noChangeArrowheads="1"/>
          </p:cNvSpPr>
          <p:nvPr/>
        </p:nvSpPr>
        <p:spPr bwMode="auto">
          <a:xfrm>
            <a:off x="5410200" y="49530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7" name="Text Box 17"/>
          <p:cNvSpPr txBox="1">
            <a:spLocks noChangeArrowheads="1"/>
          </p:cNvSpPr>
          <p:nvPr/>
        </p:nvSpPr>
        <p:spPr bwMode="auto">
          <a:xfrm>
            <a:off x="56388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18" name="Text Box 18"/>
          <p:cNvSpPr txBox="1">
            <a:spLocks noChangeArrowheads="1"/>
          </p:cNvSpPr>
          <p:nvPr/>
        </p:nvSpPr>
        <p:spPr bwMode="auto">
          <a:xfrm>
            <a:off x="5943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9" name="Text Box 19"/>
          <p:cNvSpPr txBox="1">
            <a:spLocks noChangeArrowheads="1"/>
          </p:cNvSpPr>
          <p:nvPr/>
        </p:nvSpPr>
        <p:spPr bwMode="auto">
          <a:xfrm>
            <a:off x="6324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0" name="Text Box 20"/>
          <p:cNvSpPr txBox="1">
            <a:spLocks noChangeArrowheads="1"/>
          </p:cNvSpPr>
          <p:nvPr/>
        </p:nvSpPr>
        <p:spPr bwMode="auto">
          <a:xfrm>
            <a:off x="64770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21" name="Text Box 21"/>
          <p:cNvSpPr txBox="1">
            <a:spLocks noChangeArrowheads="1"/>
          </p:cNvSpPr>
          <p:nvPr/>
        </p:nvSpPr>
        <p:spPr bwMode="auto">
          <a:xfrm>
            <a:off x="67818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2" name="Text Box 22"/>
          <p:cNvSpPr txBox="1">
            <a:spLocks noChangeArrowheads="1"/>
          </p:cNvSpPr>
          <p:nvPr/>
        </p:nvSpPr>
        <p:spPr bwMode="auto">
          <a:xfrm>
            <a:off x="7086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23" name="Text Box 23"/>
          <p:cNvSpPr txBox="1">
            <a:spLocks noChangeArrowheads="1"/>
          </p:cNvSpPr>
          <p:nvPr/>
        </p:nvSpPr>
        <p:spPr bwMode="auto">
          <a:xfrm>
            <a:off x="73152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4" name="Text Box 24"/>
          <p:cNvSpPr txBox="1">
            <a:spLocks noChangeArrowheads="1"/>
          </p:cNvSpPr>
          <p:nvPr/>
        </p:nvSpPr>
        <p:spPr bwMode="auto">
          <a:xfrm>
            <a:off x="75438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5" name="Text Box 25"/>
          <p:cNvSpPr txBox="1">
            <a:spLocks noChangeArrowheads="1"/>
          </p:cNvSpPr>
          <p:nvPr/>
        </p:nvSpPr>
        <p:spPr bwMode="auto">
          <a:xfrm>
            <a:off x="7848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nvGrpSpPr>
          <p:cNvPr id="26" name="Group 26"/>
          <p:cNvGrpSpPr>
            <a:grpSpLocks/>
          </p:cNvGrpSpPr>
          <p:nvPr/>
        </p:nvGrpSpPr>
        <p:grpSpPr bwMode="auto">
          <a:xfrm>
            <a:off x="6858000" y="3733801"/>
            <a:ext cx="1905000" cy="366713"/>
            <a:chOff x="3264" y="2736"/>
            <a:chExt cx="1200" cy="231"/>
          </a:xfrm>
        </p:grpSpPr>
        <p:sp>
          <p:nvSpPr>
            <p:cNvPr id="27"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top</a:t>
              </a:r>
            </a:p>
          </p:txBody>
        </p:sp>
        <p:sp>
          <p:nvSpPr>
            <p:cNvPr id="28"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grpSp>
        <p:nvGrpSpPr>
          <p:cNvPr id="29" name="Group 29"/>
          <p:cNvGrpSpPr>
            <a:grpSpLocks/>
          </p:cNvGrpSpPr>
          <p:nvPr/>
        </p:nvGrpSpPr>
        <p:grpSpPr bwMode="auto">
          <a:xfrm>
            <a:off x="5715000" y="3887788"/>
            <a:ext cx="1066800" cy="379412"/>
            <a:chOff x="2640" y="2688"/>
            <a:chExt cx="672" cy="239"/>
          </a:xfrm>
        </p:grpSpPr>
        <p:sp>
          <p:nvSpPr>
            <p:cNvPr id="30"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1"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32" name="Text Box 32"/>
          <p:cNvSpPr txBox="1">
            <a:spLocks noChangeArrowheads="1"/>
          </p:cNvSpPr>
          <p:nvPr/>
        </p:nvSpPr>
        <p:spPr bwMode="auto">
          <a:xfrm>
            <a:off x="2971800" y="4267200"/>
            <a:ext cx="1828800" cy="369332"/>
          </a:xfrm>
          <a:prstGeom prst="rect">
            <a:avLst/>
          </a:prstGeom>
          <a:noFill/>
          <a:ln w="9525">
            <a:noFill/>
            <a:miter lim="800000"/>
            <a:headEnd/>
            <a:tailEnd/>
          </a:ln>
        </p:spPr>
        <p:txBody>
          <a:bodyPr wrap="square">
            <a:spAutoFit/>
          </a:bodyPr>
          <a:lstStyle/>
          <a:p>
            <a:pPr>
              <a:spcBef>
                <a:spcPct val="50000"/>
              </a:spcBef>
            </a:pPr>
            <a:r>
              <a:rPr lang="en-US" altLang="ko-KR" dirty="0">
                <a:latin typeface="Arial" panose="020B0604020202020204" pitchFamily="34" charset="0"/>
                <a:ea typeface="굴림" pitchFamily="34" charset="-127"/>
                <a:cs typeface="Arial" panose="020B0604020202020204" pitchFamily="34" charset="0"/>
              </a:rPr>
              <a:t>Push( ‘{‘ );</a:t>
            </a:r>
          </a:p>
        </p:txBody>
      </p:sp>
      <p:sp>
        <p:nvSpPr>
          <p:cNvPr id="34" name="Title 33">
            <a:extLst>
              <a:ext uri="{FF2B5EF4-FFF2-40B4-BE49-F238E27FC236}">
                <a16:creationId xmlns="" xmlns:a16="http://schemas.microsoft.com/office/drawing/2014/main" id="{9CBB69C9-5876-430C-9F79-255814D1C891}"/>
              </a:ext>
            </a:extLst>
          </p:cNvPr>
          <p:cNvSpPr>
            <a:spLocks noGrp="1"/>
          </p:cNvSpPr>
          <p:nvPr>
            <p:ph type="title"/>
          </p:nvPr>
        </p:nvSpPr>
        <p:spPr/>
        <p:txBody>
          <a:bodyPr/>
          <a:lstStyle/>
          <a:p>
            <a:r>
              <a:rPr lang="en-US" dirty="0"/>
              <a:t>Symbol Balancing</a:t>
            </a:r>
          </a:p>
        </p:txBody>
      </p:sp>
    </p:spTree>
    <p:extLst>
      <p:ext uri="{BB962C8B-B14F-4D97-AF65-F5344CB8AC3E}">
        <p14:creationId xmlns:p14="http://schemas.microsoft.com/office/powerpoint/2010/main" val="3032957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5715000" y="1524000"/>
            <a:ext cx="1066800" cy="3124200"/>
            <a:chOff x="2016" y="960"/>
            <a:chExt cx="672" cy="1968"/>
          </a:xfrm>
        </p:grpSpPr>
        <p:sp>
          <p:nvSpPr>
            <p:cNvPr id="5"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6"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7"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grpSp>
        <p:nvGrpSpPr>
          <p:cNvPr id="8" name="Group 8"/>
          <p:cNvGrpSpPr>
            <a:grpSpLocks/>
          </p:cNvGrpSpPr>
          <p:nvPr/>
        </p:nvGrpSpPr>
        <p:grpSpPr bwMode="auto">
          <a:xfrm>
            <a:off x="5715000" y="4267201"/>
            <a:ext cx="1066800" cy="379413"/>
            <a:chOff x="2640" y="2688"/>
            <a:chExt cx="672" cy="239"/>
          </a:xfrm>
        </p:grpSpPr>
        <p:sp>
          <p:nvSpPr>
            <p:cNvPr id="9"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10"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11" name="Text Box 11"/>
          <p:cNvSpPr txBox="1">
            <a:spLocks noChangeArrowheads="1"/>
          </p:cNvSpPr>
          <p:nvPr/>
        </p:nvSpPr>
        <p:spPr bwMode="auto">
          <a:xfrm>
            <a:off x="4114800" y="49530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2" name="Text Box 12"/>
          <p:cNvSpPr txBox="1">
            <a:spLocks noChangeArrowheads="1"/>
          </p:cNvSpPr>
          <p:nvPr/>
        </p:nvSpPr>
        <p:spPr bwMode="auto">
          <a:xfrm>
            <a:off x="4343400" y="4978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13" name="Text Box 13"/>
          <p:cNvSpPr txBox="1">
            <a:spLocks noChangeArrowheads="1"/>
          </p:cNvSpPr>
          <p:nvPr/>
        </p:nvSpPr>
        <p:spPr bwMode="auto">
          <a:xfrm>
            <a:off x="4572000" y="4967288"/>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4" name="Text Box 14"/>
          <p:cNvSpPr txBox="1">
            <a:spLocks noChangeArrowheads="1"/>
          </p:cNvSpPr>
          <p:nvPr/>
        </p:nvSpPr>
        <p:spPr bwMode="auto">
          <a:xfrm>
            <a:off x="4876800" y="49530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5" name="Text Box 15"/>
          <p:cNvSpPr txBox="1">
            <a:spLocks noChangeArrowheads="1"/>
          </p:cNvSpPr>
          <p:nvPr/>
        </p:nvSpPr>
        <p:spPr bwMode="auto">
          <a:xfrm>
            <a:off x="5105400" y="4967288"/>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16" name="Text Box 16"/>
          <p:cNvSpPr txBox="1">
            <a:spLocks noChangeArrowheads="1"/>
          </p:cNvSpPr>
          <p:nvPr/>
        </p:nvSpPr>
        <p:spPr bwMode="auto">
          <a:xfrm>
            <a:off x="5410200" y="49530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7" name="Text Box 17"/>
          <p:cNvSpPr txBox="1">
            <a:spLocks noChangeArrowheads="1"/>
          </p:cNvSpPr>
          <p:nvPr/>
        </p:nvSpPr>
        <p:spPr bwMode="auto">
          <a:xfrm>
            <a:off x="56388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18" name="Text Box 18"/>
          <p:cNvSpPr txBox="1">
            <a:spLocks noChangeArrowheads="1"/>
          </p:cNvSpPr>
          <p:nvPr/>
        </p:nvSpPr>
        <p:spPr bwMode="auto">
          <a:xfrm>
            <a:off x="5943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9" name="Text Box 19"/>
          <p:cNvSpPr txBox="1">
            <a:spLocks noChangeArrowheads="1"/>
          </p:cNvSpPr>
          <p:nvPr/>
        </p:nvSpPr>
        <p:spPr bwMode="auto">
          <a:xfrm>
            <a:off x="6324600" y="4953001"/>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0" name="Text Box 20"/>
          <p:cNvSpPr txBox="1">
            <a:spLocks noChangeArrowheads="1"/>
          </p:cNvSpPr>
          <p:nvPr/>
        </p:nvSpPr>
        <p:spPr bwMode="auto">
          <a:xfrm>
            <a:off x="67056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21" name="Text Box 21"/>
          <p:cNvSpPr txBox="1">
            <a:spLocks noChangeArrowheads="1"/>
          </p:cNvSpPr>
          <p:nvPr/>
        </p:nvSpPr>
        <p:spPr bwMode="auto">
          <a:xfrm>
            <a:off x="70104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2" name="Text Box 22"/>
          <p:cNvSpPr txBox="1">
            <a:spLocks noChangeArrowheads="1"/>
          </p:cNvSpPr>
          <p:nvPr/>
        </p:nvSpPr>
        <p:spPr bwMode="auto">
          <a:xfrm>
            <a:off x="73152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23" name="Text Box 23"/>
          <p:cNvSpPr txBox="1">
            <a:spLocks noChangeArrowheads="1"/>
          </p:cNvSpPr>
          <p:nvPr/>
        </p:nvSpPr>
        <p:spPr bwMode="auto">
          <a:xfrm>
            <a:off x="75438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4" name="Text Box 24"/>
          <p:cNvSpPr txBox="1">
            <a:spLocks noChangeArrowheads="1"/>
          </p:cNvSpPr>
          <p:nvPr/>
        </p:nvSpPr>
        <p:spPr bwMode="auto">
          <a:xfrm>
            <a:off x="77724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5" name="Text Box 25"/>
          <p:cNvSpPr txBox="1">
            <a:spLocks noChangeArrowheads="1"/>
          </p:cNvSpPr>
          <p:nvPr/>
        </p:nvSpPr>
        <p:spPr bwMode="auto">
          <a:xfrm>
            <a:off x="8077200" y="49530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nvGrpSpPr>
          <p:cNvPr id="26" name="Group 26"/>
          <p:cNvGrpSpPr>
            <a:grpSpLocks/>
          </p:cNvGrpSpPr>
          <p:nvPr/>
        </p:nvGrpSpPr>
        <p:grpSpPr bwMode="auto">
          <a:xfrm>
            <a:off x="6858000" y="3352801"/>
            <a:ext cx="1905000" cy="366713"/>
            <a:chOff x="3264" y="2736"/>
            <a:chExt cx="1200" cy="231"/>
          </a:xfrm>
        </p:grpSpPr>
        <p:sp>
          <p:nvSpPr>
            <p:cNvPr id="27"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top</a:t>
              </a:r>
            </a:p>
          </p:txBody>
        </p:sp>
        <p:sp>
          <p:nvSpPr>
            <p:cNvPr id="28"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grpSp>
        <p:nvGrpSpPr>
          <p:cNvPr id="29" name="Group 29"/>
          <p:cNvGrpSpPr>
            <a:grpSpLocks/>
          </p:cNvGrpSpPr>
          <p:nvPr/>
        </p:nvGrpSpPr>
        <p:grpSpPr bwMode="auto">
          <a:xfrm>
            <a:off x="5715000" y="3887788"/>
            <a:ext cx="1066800" cy="379412"/>
            <a:chOff x="2640" y="2688"/>
            <a:chExt cx="672" cy="239"/>
          </a:xfrm>
        </p:grpSpPr>
        <p:sp>
          <p:nvSpPr>
            <p:cNvPr id="30"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1"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grpSp>
        <p:nvGrpSpPr>
          <p:cNvPr id="32" name="Group 32"/>
          <p:cNvGrpSpPr>
            <a:grpSpLocks/>
          </p:cNvGrpSpPr>
          <p:nvPr/>
        </p:nvGrpSpPr>
        <p:grpSpPr bwMode="auto">
          <a:xfrm>
            <a:off x="5715000" y="3505201"/>
            <a:ext cx="1066800" cy="379413"/>
            <a:chOff x="2640" y="2688"/>
            <a:chExt cx="672" cy="239"/>
          </a:xfrm>
        </p:grpSpPr>
        <p:sp>
          <p:nvSpPr>
            <p:cNvPr id="33" name="Line 33"/>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4" name="Text Box 34"/>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35" name="Text Box 35"/>
          <p:cNvSpPr txBox="1">
            <a:spLocks noChangeArrowheads="1"/>
          </p:cNvSpPr>
          <p:nvPr/>
        </p:nvSpPr>
        <p:spPr bwMode="auto">
          <a:xfrm>
            <a:off x="3048000" y="4267200"/>
            <a:ext cx="1752600" cy="369332"/>
          </a:xfrm>
          <a:prstGeom prst="rect">
            <a:avLst/>
          </a:prstGeom>
          <a:noFill/>
          <a:ln w="9525">
            <a:noFill/>
            <a:miter lim="800000"/>
            <a:headEnd/>
            <a:tailEnd/>
          </a:ln>
        </p:spPr>
        <p:txBody>
          <a:bodyPr wrap="square">
            <a:spAutoFit/>
          </a:bodyPr>
          <a:lstStyle/>
          <a:p>
            <a:pPr>
              <a:spcBef>
                <a:spcPct val="50000"/>
              </a:spcBef>
            </a:pPr>
            <a:r>
              <a:rPr lang="en-US" altLang="ko-KR" dirty="0">
                <a:latin typeface="Arial" panose="020B0604020202020204" pitchFamily="34" charset="0"/>
                <a:ea typeface="굴림" pitchFamily="34" charset="-127"/>
                <a:cs typeface="Arial" panose="020B0604020202020204" pitchFamily="34" charset="0"/>
              </a:rPr>
              <a:t>Push( ‘(‘ );</a:t>
            </a:r>
          </a:p>
        </p:txBody>
      </p:sp>
      <p:sp>
        <p:nvSpPr>
          <p:cNvPr id="37" name="Title 36">
            <a:extLst>
              <a:ext uri="{FF2B5EF4-FFF2-40B4-BE49-F238E27FC236}">
                <a16:creationId xmlns="" xmlns:a16="http://schemas.microsoft.com/office/drawing/2014/main" id="{D5EAD2C2-EEAF-42D1-9F6F-F6FF3D30F14F}"/>
              </a:ext>
            </a:extLst>
          </p:cNvPr>
          <p:cNvSpPr>
            <a:spLocks noGrp="1"/>
          </p:cNvSpPr>
          <p:nvPr>
            <p:ph type="title"/>
          </p:nvPr>
        </p:nvSpPr>
        <p:spPr/>
        <p:txBody>
          <a:bodyPr/>
          <a:lstStyle/>
          <a:p>
            <a:r>
              <a:rPr lang="en-US" dirty="0"/>
              <a:t>Symbol Balancing</a:t>
            </a:r>
          </a:p>
        </p:txBody>
      </p:sp>
    </p:spTree>
    <p:extLst>
      <p:ext uri="{BB962C8B-B14F-4D97-AF65-F5344CB8AC3E}">
        <p14:creationId xmlns:p14="http://schemas.microsoft.com/office/powerpoint/2010/main" val="3256496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5867400" y="1676400"/>
            <a:ext cx="1066800" cy="3124200"/>
            <a:chOff x="2016" y="960"/>
            <a:chExt cx="672" cy="1968"/>
          </a:xfrm>
        </p:grpSpPr>
        <p:sp>
          <p:nvSpPr>
            <p:cNvPr id="5"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6"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7"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grpSp>
        <p:nvGrpSpPr>
          <p:cNvPr id="8" name="Group 8"/>
          <p:cNvGrpSpPr>
            <a:grpSpLocks/>
          </p:cNvGrpSpPr>
          <p:nvPr/>
        </p:nvGrpSpPr>
        <p:grpSpPr bwMode="auto">
          <a:xfrm>
            <a:off x="5867400" y="4419601"/>
            <a:ext cx="1066800" cy="379413"/>
            <a:chOff x="2640" y="2688"/>
            <a:chExt cx="672" cy="239"/>
          </a:xfrm>
        </p:grpSpPr>
        <p:sp>
          <p:nvSpPr>
            <p:cNvPr id="9"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10"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11" name="Text Box 11"/>
          <p:cNvSpPr txBox="1">
            <a:spLocks noChangeArrowheads="1"/>
          </p:cNvSpPr>
          <p:nvPr/>
        </p:nvSpPr>
        <p:spPr bwMode="auto">
          <a:xfrm>
            <a:off x="42672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2" name="Text Box 12"/>
          <p:cNvSpPr txBox="1">
            <a:spLocks noChangeArrowheads="1"/>
          </p:cNvSpPr>
          <p:nvPr/>
        </p:nvSpPr>
        <p:spPr bwMode="auto">
          <a:xfrm>
            <a:off x="4495800" y="51308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13" name="Text Box 13"/>
          <p:cNvSpPr txBox="1">
            <a:spLocks noChangeArrowheads="1"/>
          </p:cNvSpPr>
          <p:nvPr/>
        </p:nvSpPr>
        <p:spPr bwMode="auto">
          <a:xfrm>
            <a:off x="4724400" y="5119688"/>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4" name="Text Box 14"/>
          <p:cNvSpPr txBox="1">
            <a:spLocks noChangeArrowheads="1"/>
          </p:cNvSpPr>
          <p:nvPr/>
        </p:nvSpPr>
        <p:spPr bwMode="auto">
          <a:xfrm>
            <a:off x="50292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5" name="Text Box 15"/>
          <p:cNvSpPr txBox="1">
            <a:spLocks noChangeArrowheads="1"/>
          </p:cNvSpPr>
          <p:nvPr/>
        </p:nvSpPr>
        <p:spPr bwMode="auto">
          <a:xfrm>
            <a:off x="5257800" y="5119688"/>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16" name="Text Box 16"/>
          <p:cNvSpPr txBox="1">
            <a:spLocks noChangeArrowheads="1"/>
          </p:cNvSpPr>
          <p:nvPr/>
        </p:nvSpPr>
        <p:spPr bwMode="auto">
          <a:xfrm>
            <a:off x="55626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7" name="Text Box 17"/>
          <p:cNvSpPr txBox="1">
            <a:spLocks noChangeArrowheads="1"/>
          </p:cNvSpPr>
          <p:nvPr/>
        </p:nvSpPr>
        <p:spPr bwMode="auto">
          <a:xfrm>
            <a:off x="5791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18" name="Text Box 18"/>
          <p:cNvSpPr txBox="1">
            <a:spLocks noChangeArrowheads="1"/>
          </p:cNvSpPr>
          <p:nvPr/>
        </p:nvSpPr>
        <p:spPr bwMode="auto">
          <a:xfrm>
            <a:off x="6096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9" name="Text Box 19"/>
          <p:cNvSpPr txBox="1">
            <a:spLocks noChangeArrowheads="1"/>
          </p:cNvSpPr>
          <p:nvPr/>
        </p:nvSpPr>
        <p:spPr bwMode="auto">
          <a:xfrm>
            <a:off x="6477000" y="5105401"/>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0" name="Text Box 20"/>
          <p:cNvSpPr txBox="1">
            <a:spLocks noChangeArrowheads="1"/>
          </p:cNvSpPr>
          <p:nvPr/>
        </p:nvSpPr>
        <p:spPr bwMode="auto">
          <a:xfrm>
            <a:off x="6858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21" name="Text Box 21"/>
          <p:cNvSpPr txBox="1">
            <a:spLocks noChangeArrowheads="1"/>
          </p:cNvSpPr>
          <p:nvPr/>
        </p:nvSpPr>
        <p:spPr bwMode="auto">
          <a:xfrm>
            <a:off x="71628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2" name="Text Box 22"/>
          <p:cNvSpPr txBox="1">
            <a:spLocks noChangeArrowheads="1"/>
          </p:cNvSpPr>
          <p:nvPr/>
        </p:nvSpPr>
        <p:spPr bwMode="auto">
          <a:xfrm>
            <a:off x="74676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23" name="Text Box 23"/>
          <p:cNvSpPr txBox="1">
            <a:spLocks noChangeArrowheads="1"/>
          </p:cNvSpPr>
          <p:nvPr/>
        </p:nvSpPr>
        <p:spPr bwMode="auto">
          <a:xfrm>
            <a:off x="7848600" y="5105401"/>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4" name="Text Box 24"/>
          <p:cNvSpPr txBox="1">
            <a:spLocks noChangeArrowheads="1"/>
          </p:cNvSpPr>
          <p:nvPr/>
        </p:nvSpPr>
        <p:spPr bwMode="auto">
          <a:xfrm>
            <a:off x="83058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5" name="Text Box 25"/>
          <p:cNvSpPr txBox="1">
            <a:spLocks noChangeArrowheads="1"/>
          </p:cNvSpPr>
          <p:nvPr/>
        </p:nvSpPr>
        <p:spPr bwMode="auto">
          <a:xfrm>
            <a:off x="86106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nvGrpSpPr>
          <p:cNvPr id="26" name="Group 26"/>
          <p:cNvGrpSpPr>
            <a:grpSpLocks/>
          </p:cNvGrpSpPr>
          <p:nvPr/>
        </p:nvGrpSpPr>
        <p:grpSpPr bwMode="auto">
          <a:xfrm>
            <a:off x="7010400" y="3505201"/>
            <a:ext cx="1905000" cy="366713"/>
            <a:chOff x="3264" y="2736"/>
            <a:chExt cx="1200" cy="231"/>
          </a:xfrm>
        </p:grpSpPr>
        <p:sp>
          <p:nvSpPr>
            <p:cNvPr id="27"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top</a:t>
              </a:r>
            </a:p>
          </p:txBody>
        </p:sp>
        <p:sp>
          <p:nvSpPr>
            <p:cNvPr id="28"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grpSp>
        <p:nvGrpSpPr>
          <p:cNvPr id="29" name="Group 29"/>
          <p:cNvGrpSpPr>
            <a:grpSpLocks/>
          </p:cNvGrpSpPr>
          <p:nvPr/>
        </p:nvGrpSpPr>
        <p:grpSpPr bwMode="auto">
          <a:xfrm>
            <a:off x="5867400" y="4040188"/>
            <a:ext cx="1066800" cy="379412"/>
            <a:chOff x="2640" y="2688"/>
            <a:chExt cx="672" cy="239"/>
          </a:xfrm>
        </p:grpSpPr>
        <p:sp>
          <p:nvSpPr>
            <p:cNvPr id="30"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1"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grpSp>
        <p:nvGrpSpPr>
          <p:cNvPr id="32" name="Group 32"/>
          <p:cNvGrpSpPr>
            <a:grpSpLocks/>
          </p:cNvGrpSpPr>
          <p:nvPr/>
        </p:nvGrpSpPr>
        <p:grpSpPr bwMode="auto">
          <a:xfrm>
            <a:off x="5867400" y="3657601"/>
            <a:ext cx="1066800" cy="379413"/>
            <a:chOff x="2640" y="2688"/>
            <a:chExt cx="672" cy="239"/>
          </a:xfrm>
        </p:grpSpPr>
        <p:sp>
          <p:nvSpPr>
            <p:cNvPr id="33" name="Line 33"/>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4" name="Text Box 34"/>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35" name="Text Box 35"/>
          <p:cNvSpPr txBox="1">
            <a:spLocks noChangeArrowheads="1"/>
          </p:cNvSpPr>
          <p:nvPr/>
        </p:nvSpPr>
        <p:spPr bwMode="auto">
          <a:xfrm>
            <a:off x="3505200" y="4419601"/>
            <a:ext cx="1447800" cy="366713"/>
          </a:xfrm>
          <a:prstGeom prst="rect">
            <a:avLst/>
          </a:prstGeom>
          <a:noFill/>
          <a:ln w="9525">
            <a:noFill/>
            <a:miter lim="800000"/>
            <a:headEnd/>
            <a:tailEnd/>
          </a:ln>
        </p:spPr>
        <p:txBody>
          <a:bodyPr>
            <a:spAutoFit/>
          </a:bodyPr>
          <a:lstStyle/>
          <a:p>
            <a:pPr>
              <a:spcBef>
                <a:spcPct val="50000"/>
              </a:spcBef>
            </a:pPr>
            <a:r>
              <a:rPr lang="en-US" altLang="ko-KR" dirty="0">
                <a:latin typeface="Arial" panose="020B0604020202020204" pitchFamily="34" charset="0"/>
                <a:ea typeface="굴림" pitchFamily="34" charset="-127"/>
                <a:cs typeface="Arial" panose="020B0604020202020204" pitchFamily="34" charset="0"/>
              </a:rPr>
              <a:t>Pop(  );</a:t>
            </a:r>
          </a:p>
        </p:txBody>
      </p:sp>
      <p:sp>
        <p:nvSpPr>
          <p:cNvPr id="37" name="Title 36">
            <a:extLst>
              <a:ext uri="{FF2B5EF4-FFF2-40B4-BE49-F238E27FC236}">
                <a16:creationId xmlns="" xmlns:a16="http://schemas.microsoft.com/office/drawing/2014/main" id="{1A6FF716-1A08-45F9-8056-0C8E37CB28F7}"/>
              </a:ext>
            </a:extLst>
          </p:cNvPr>
          <p:cNvSpPr>
            <a:spLocks noGrp="1"/>
          </p:cNvSpPr>
          <p:nvPr>
            <p:ph type="title"/>
          </p:nvPr>
        </p:nvSpPr>
        <p:spPr/>
        <p:txBody>
          <a:bodyPr/>
          <a:lstStyle/>
          <a:p>
            <a:r>
              <a:rPr lang="en-US" dirty="0"/>
              <a:t>Symbol Balancing</a:t>
            </a:r>
          </a:p>
        </p:txBody>
      </p:sp>
    </p:spTree>
    <p:extLst>
      <p:ext uri="{BB962C8B-B14F-4D97-AF65-F5344CB8AC3E}">
        <p14:creationId xmlns:p14="http://schemas.microsoft.com/office/powerpoint/2010/main" val="3665836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5867400" y="1676400"/>
            <a:ext cx="1066800" cy="3124200"/>
            <a:chOff x="2016" y="960"/>
            <a:chExt cx="672" cy="1968"/>
          </a:xfrm>
        </p:grpSpPr>
        <p:sp>
          <p:nvSpPr>
            <p:cNvPr id="5"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6"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7"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grpSp>
        <p:nvGrpSpPr>
          <p:cNvPr id="8" name="Group 8"/>
          <p:cNvGrpSpPr>
            <a:grpSpLocks/>
          </p:cNvGrpSpPr>
          <p:nvPr/>
        </p:nvGrpSpPr>
        <p:grpSpPr bwMode="auto">
          <a:xfrm>
            <a:off x="5867400" y="4419601"/>
            <a:ext cx="1066800" cy="379413"/>
            <a:chOff x="2640" y="2688"/>
            <a:chExt cx="672" cy="239"/>
          </a:xfrm>
        </p:grpSpPr>
        <p:sp>
          <p:nvSpPr>
            <p:cNvPr id="9"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10"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11" name="Text Box 11"/>
          <p:cNvSpPr txBox="1">
            <a:spLocks noChangeArrowheads="1"/>
          </p:cNvSpPr>
          <p:nvPr/>
        </p:nvSpPr>
        <p:spPr bwMode="auto">
          <a:xfrm>
            <a:off x="42672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2" name="Text Box 12"/>
          <p:cNvSpPr txBox="1">
            <a:spLocks noChangeArrowheads="1"/>
          </p:cNvSpPr>
          <p:nvPr/>
        </p:nvSpPr>
        <p:spPr bwMode="auto">
          <a:xfrm>
            <a:off x="4495800" y="51308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13" name="Text Box 13"/>
          <p:cNvSpPr txBox="1">
            <a:spLocks noChangeArrowheads="1"/>
          </p:cNvSpPr>
          <p:nvPr/>
        </p:nvSpPr>
        <p:spPr bwMode="auto">
          <a:xfrm>
            <a:off x="4724400" y="5119688"/>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4" name="Text Box 14"/>
          <p:cNvSpPr txBox="1">
            <a:spLocks noChangeArrowheads="1"/>
          </p:cNvSpPr>
          <p:nvPr/>
        </p:nvSpPr>
        <p:spPr bwMode="auto">
          <a:xfrm>
            <a:off x="50292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5" name="Text Box 15"/>
          <p:cNvSpPr txBox="1">
            <a:spLocks noChangeArrowheads="1"/>
          </p:cNvSpPr>
          <p:nvPr/>
        </p:nvSpPr>
        <p:spPr bwMode="auto">
          <a:xfrm>
            <a:off x="5257800" y="5119688"/>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16" name="Text Box 16"/>
          <p:cNvSpPr txBox="1">
            <a:spLocks noChangeArrowheads="1"/>
          </p:cNvSpPr>
          <p:nvPr/>
        </p:nvSpPr>
        <p:spPr bwMode="auto">
          <a:xfrm>
            <a:off x="55626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7" name="Text Box 17"/>
          <p:cNvSpPr txBox="1">
            <a:spLocks noChangeArrowheads="1"/>
          </p:cNvSpPr>
          <p:nvPr/>
        </p:nvSpPr>
        <p:spPr bwMode="auto">
          <a:xfrm>
            <a:off x="5791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18" name="Text Box 18"/>
          <p:cNvSpPr txBox="1">
            <a:spLocks noChangeArrowheads="1"/>
          </p:cNvSpPr>
          <p:nvPr/>
        </p:nvSpPr>
        <p:spPr bwMode="auto">
          <a:xfrm>
            <a:off x="6096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9" name="Text Box 19"/>
          <p:cNvSpPr txBox="1">
            <a:spLocks noChangeArrowheads="1"/>
          </p:cNvSpPr>
          <p:nvPr/>
        </p:nvSpPr>
        <p:spPr bwMode="auto">
          <a:xfrm>
            <a:off x="6477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0" name="Text Box 20"/>
          <p:cNvSpPr txBox="1">
            <a:spLocks noChangeArrowheads="1"/>
          </p:cNvSpPr>
          <p:nvPr/>
        </p:nvSpPr>
        <p:spPr bwMode="auto">
          <a:xfrm>
            <a:off x="66294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21" name="Text Box 21"/>
          <p:cNvSpPr txBox="1">
            <a:spLocks noChangeArrowheads="1"/>
          </p:cNvSpPr>
          <p:nvPr/>
        </p:nvSpPr>
        <p:spPr bwMode="auto">
          <a:xfrm>
            <a:off x="6934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2" name="Text Box 22"/>
          <p:cNvSpPr txBox="1">
            <a:spLocks noChangeArrowheads="1"/>
          </p:cNvSpPr>
          <p:nvPr/>
        </p:nvSpPr>
        <p:spPr bwMode="auto">
          <a:xfrm>
            <a:off x="7239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23" name="Text Box 23"/>
          <p:cNvSpPr txBox="1">
            <a:spLocks noChangeArrowheads="1"/>
          </p:cNvSpPr>
          <p:nvPr/>
        </p:nvSpPr>
        <p:spPr bwMode="auto">
          <a:xfrm>
            <a:off x="74676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4" name="Text Box 24"/>
          <p:cNvSpPr txBox="1">
            <a:spLocks noChangeArrowheads="1"/>
          </p:cNvSpPr>
          <p:nvPr/>
        </p:nvSpPr>
        <p:spPr bwMode="auto">
          <a:xfrm>
            <a:off x="7696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5" name="Text Box 25"/>
          <p:cNvSpPr txBox="1">
            <a:spLocks noChangeArrowheads="1"/>
          </p:cNvSpPr>
          <p:nvPr/>
        </p:nvSpPr>
        <p:spPr bwMode="auto">
          <a:xfrm>
            <a:off x="8001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nvGrpSpPr>
          <p:cNvPr id="26" name="Group 26"/>
          <p:cNvGrpSpPr>
            <a:grpSpLocks/>
          </p:cNvGrpSpPr>
          <p:nvPr/>
        </p:nvGrpSpPr>
        <p:grpSpPr bwMode="auto">
          <a:xfrm>
            <a:off x="7010400" y="3886201"/>
            <a:ext cx="1905000" cy="366713"/>
            <a:chOff x="3264" y="2736"/>
            <a:chExt cx="1200" cy="231"/>
          </a:xfrm>
        </p:grpSpPr>
        <p:sp>
          <p:nvSpPr>
            <p:cNvPr id="27"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top</a:t>
              </a:r>
            </a:p>
          </p:txBody>
        </p:sp>
        <p:sp>
          <p:nvSpPr>
            <p:cNvPr id="28"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grpSp>
        <p:nvGrpSpPr>
          <p:cNvPr id="29" name="Group 29"/>
          <p:cNvGrpSpPr>
            <a:grpSpLocks/>
          </p:cNvGrpSpPr>
          <p:nvPr/>
        </p:nvGrpSpPr>
        <p:grpSpPr bwMode="auto">
          <a:xfrm>
            <a:off x="5867400" y="4040188"/>
            <a:ext cx="1066800" cy="379412"/>
            <a:chOff x="2640" y="2688"/>
            <a:chExt cx="672" cy="239"/>
          </a:xfrm>
        </p:grpSpPr>
        <p:sp>
          <p:nvSpPr>
            <p:cNvPr id="30"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1"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33" name="Title 32">
            <a:extLst>
              <a:ext uri="{FF2B5EF4-FFF2-40B4-BE49-F238E27FC236}">
                <a16:creationId xmlns="" xmlns:a16="http://schemas.microsoft.com/office/drawing/2014/main" id="{4DF53EAD-D87A-461A-9DB5-8906052140DA}"/>
              </a:ext>
            </a:extLst>
          </p:cNvPr>
          <p:cNvSpPr>
            <a:spLocks noGrp="1"/>
          </p:cNvSpPr>
          <p:nvPr>
            <p:ph type="title"/>
          </p:nvPr>
        </p:nvSpPr>
        <p:spPr/>
        <p:txBody>
          <a:bodyPr/>
          <a:lstStyle/>
          <a:p>
            <a:r>
              <a:rPr lang="en-US" dirty="0"/>
              <a:t>Symbol Balancing</a:t>
            </a:r>
          </a:p>
        </p:txBody>
      </p:sp>
    </p:spTree>
    <p:extLst>
      <p:ext uri="{BB962C8B-B14F-4D97-AF65-F5344CB8AC3E}">
        <p14:creationId xmlns:p14="http://schemas.microsoft.com/office/powerpoint/2010/main" val="359377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91602D-09CB-4DC8-9D5A-D3CF54DF03AE}"/>
              </a:ext>
            </a:extLst>
          </p:cNvPr>
          <p:cNvSpPr>
            <a:spLocks noGrp="1"/>
          </p:cNvSpPr>
          <p:nvPr>
            <p:ph type="title"/>
          </p:nvPr>
        </p:nvSpPr>
        <p:spPr/>
        <p:txBody>
          <a:bodyPr/>
          <a:lstStyle/>
          <a:p>
            <a:r>
              <a:rPr lang="en-US" dirty="0"/>
              <a:t>Examples of Stack</a:t>
            </a:r>
          </a:p>
        </p:txBody>
      </p:sp>
      <p:sp>
        <p:nvSpPr>
          <p:cNvPr id="3" name="Content Placeholder 2">
            <a:extLst>
              <a:ext uri="{FF2B5EF4-FFF2-40B4-BE49-F238E27FC236}">
                <a16:creationId xmlns="" xmlns:a16="http://schemas.microsoft.com/office/drawing/2014/main" id="{75960EC0-B4B4-4F7E-AAC6-9B8AEFF4B158}"/>
              </a:ext>
            </a:extLst>
          </p:cNvPr>
          <p:cNvSpPr>
            <a:spLocks noGrp="1"/>
          </p:cNvSpPr>
          <p:nvPr>
            <p:ph idx="1"/>
          </p:nvPr>
        </p:nvSpPr>
        <p:spPr/>
        <p:txBody>
          <a:bodyPr>
            <a:normAutofit lnSpcReduction="10000"/>
          </a:bodyPr>
          <a:lstStyle/>
          <a:p>
            <a:pPr marL="0" indent="0">
              <a:buNone/>
            </a:pPr>
            <a:r>
              <a:rPr lang="en-US" altLang="ko-KR" dirty="0">
                <a:ea typeface="굴림" pitchFamily="50" charset="-127"/>
              </a:rPr>
              <a:t>“</a:t>
            </a:r>
            <a:r>
              <a:rPr lang="en-US" altLang="ko-KR" dirty="0">
                <a:solidFill>
                  <a:srgbClr val="C00000"/>
                </a:solidFill>
                <a:ea typeface="굴림" pitchFamily="50" charset="-127"/>
              </a:rPr>
              <a:t>Back</a:t>
            </a:r>
            <a:r>
              <a:rPr lang="en-US" altLang="ko-KR" dirty="0">
                <a:ea typeface="굴림" pitchFamily="50" charset="-127"/>
              </a:rPr>
              <a:t>” button of the Web Browser</a:t>
            </a:r>
          </a:p>
          <a:p>
            <a:pPr marL="457200" lvl="1" indent="0">
              <a:buNone/>
            </a:pPr>
            <a:r>
              <a:rPr lang="en-US" altLang="ko-KR" dirty="0">
                <a:ea typeface="굴림" pitchFamily="50" charset="-127"/>
              </a:rPr>
              <a:t>History of visited web pages is pushed onto the stack and popped when the “back” button is clicked</a:t>
            </a:r>
          </a:p>
          <a:p>
            <a:pPr marL="0" indent="0">
              <a:buNone/>
            </a:pPr>
            <a:endParaRPr lang="en-US" altLang="ko-KR" dirty="0">
              <a:ea typeface="굴림" pitchFamily="50" charset="-127"/>
            </a:endParaRPr>
          </a:p>
          <a:p>
            <a:pPr marL="0" indent="0">
              <a:buNone/>
            </a:pPr>
            <a:r>
              <a:rPr lang="en-US" altLang="ko-KR" dirty="0">
                <a:ea typeface="굴림" pitchFamily="50" charset="-127"/>
              </a:rPr>
              <a:t>“</a:t>
            </a:r>
            <a:r>
              <a:rPr lang="en-US" altLang="ko-KR" dirty="0">
                <a:solidFill>
                  <a:srgbClr val="C00000"/>
                </a:solidFill>
                <a:ea typeface="굴림" pitchFamily="50" charset="-127"/>
              </a:rPr>
              <a:t>Undo</a:t>
            </a:r>
            <a:r>
              <a:rPr lang="en-US" altLang="ko-KR" dirty="0">
                <a:ea typeface="굴림" pitchFamily="50" charset="-127"/>
              </a:rPr>
              <a:t>” functionality of a text editor</a:t>
            </a:r>
          </a:p>
          <a:p>
            <a:pPr marL="0" indent="0">
              <a:buNone/>
            </a:pPr>
            <a:endParaRPr lang="en-US" altLang="ko-KR" dirty="0">
              <a:ea typeface="굴림" pitchFamily="50" charset="-127"/>
            </a:endParaRPr>
          </a:p>
          <a:p>
            <a:pPr marL="0" indent="0">
              <a:buNone/>
            </a:pPr>
            <a:r>
              <a:rPr lang="en-US" altLang="ko-KR" dirty="0">
                <a:solidFill>
                  <a:srgbClr val="C00000"/>
                </a:solidFill>
                <a:ea typeface="굴림" pitchFamily="50" charset="-127"/>
              </a:rPr>
              <a:t>Reversing</a:t>
            </a:r>
            <a:r>
              <a:rPr lang="en-US" altLang="ko-KR" dirty="0">
                <a:ea typeface="굴림" pitchFamily="50" charset="-127"/>
              </a:rPr>
              <a:t> the order of elements in an array</a:t>
            </a:r>
          </a:p>
          <a:p>
            <a:pPr marL="0" indent="0">
              <a:buNone/>
            </a:pPr>
            <a:endParaRPr lang="en-US" altLang="ko-KR" dirty="0">
              <a:ea typeface="굴림" pitchFamily="50" charset="-127"/>
            </a:endParaRPr>
          </a:p>
          <a:p>
            <a:pPr marL="0" indent="0">
              <a:buNone/>
            </a:pPr>
            <a:r>
              <a:rPr lang="en-US" altLang="ko-KR" dirty="0">
                <a:solidFill>
                  <a:srgbClr val="C00000"/>
                </a:solidFill>
                <a:ea typeface="굴림" pitchFamily="50" charset="-127"/>
              </a:rPr>
              <a:t>Saving </a:t>
            </a:r>
            <a:r>
              <a:rPr lang="en-US" altLang="ko-KR" dirty="0">
                <a:ea typeface="굴림" pitchFamily="50" charset="-127"/>
              </a:rPr>
              <a:t>local variables when one function calls another, and this one calls another, and so on</a:t>
            </a:r>
          </a:p>
        </p:txBody>
      </p:sp>
    </p:spTree>
    <p:extLst>
      <p:ext uri="{BB962C8B-B14F-4D97-AF65-F5344CB8AC3E}">
        <p14:creationId xmlns:p14="http://schemas.microsoft.com/office/powerpoint/2010/main" val="2284844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5867400" y="1676400"/>
            <a:ext cx="1066800" cy="3124200"/>
            <a:chOff x="2016" y="960"/>
            <a:chExt cx="672" cy="1968"/>
          </a:xfrm>
        </p:grpSpPr>
        <p:sp>
          <p:nvSpPr>
            <p:cNvPr id="5"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6"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7"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grpSp>
        <p:nvGrpSpPr>
          <p:cNvPr id="8" name="Group 8"/>
          <p:cNvGrpSpPr>
            <a:grpSpLocks/>
          </p:cNvGrpSpPr>
          <p:nvPr/>
        </p:nvGrpSpPr>
        <p:grpSpPr bwMode="auto">
          <a:xfrm>
            <a:off x="5867400" y="4419601"/>
            <a:ext cx="1066800" cy="379413"/>
            <a:chOff x="2640" y="2688"/>
            <a:chExt cx="672" cy="239"/>
          </a:xfrm>
        </p:grpSpPr>
        <p:sp>
          <p:nvSpPr>
            <p:cNvPr id="9"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10"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11" name="Text Box 11"/>
          <p:cNvSpPr txBox="1">
            <a:spLocks noChangeArrowheads="1"/>
          </p:cNvSpPr>
          <p:nvPr/>
        </p:nvSpPr>
        <p:spPr bwMode="auto">
          <a:xfrm>
            <a:off x="42672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2" name="Text Box 12"/>
          <p:cNvSpPr txBox="1">
            <a:spLocks noChangeArrowheads="1"/>
          </p:cNvSpPr>
          <p:nvPr/>
        </p:nvSpPr>
        <p:spPr bwMode="auto">
          <a:xfrm>
            <a:off x="4495800" y="51308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13" name="Text Box 13"/>
          <p:cNvSpPr txBox="1">
            <a:spLocks noChangeArrowheads="1"/>
          </p:cNvSpPr>
          <p:nvPr/>
        </p:nvSpPr>
        <p:spPr bwMode="auto">
          <a:xfrm>
            <a:off x="4724400" y="5119688"/>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4" name="Text Box 14"/>
          <p:cNvSpPr txBox="1">
            <a:spLocks noChangeArrowheads="1"/>
          </p:cNvSpPr>
          <p:nvPr/>
        </p:nvSpPr>
        <p:spPr bwMode="auto">
          <a:xfrm>
            <a:off x="5029200" y="5105401"/>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5" name="Text Box 15"/>
          <p:cNvSpPr txBox="1">
            <a:spLocks noChangeArrowheads="1"/>
          </p:cNvSpPr>
          <p:nvPr/>
        </p:nvSpPr>
        <p:spPr bwMode="auto">
          <a:xfrm>
            <a:off x="5257800" y="5119688"/>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16" name="Text Box 16"/>
          <p:cNvSpPr txBox="1">
            <a:spLocks noChangeArrowheads="1"/>
          </p:cNvSpPr>
          <p:nvPr/>
        </p:nvSpPr>
        <p:spPr bwMode="auto">
          <a:xfrm>
            <a:off x="55626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7" name="Text Box 17"/>
          <p:cNvSpPr txBox="1">
            <a:spLocks noChangeArrowheads="1"/>
          </p:cNvSpPr>
          <p:nvPr/>
        </p:nvSpPr>
        <p:spPr bwMode="auto">
          <a:xfrm>
            <a:off x="5791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18" name="Text Box 18"/>
          <p:cNvSpPr txBox="1">
            <a:spLocks noChangeArrowheads="1"/>
          </p:cNvSpPr>
          <p:nvPr/>
        </p:nvSpPr>
        <p:spPr bwMode="auto">
          <a:xfrm>
            <a:off x="6096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9" name="Text Box 19"/>
          <p:cNvSpPr txBox="1">
            <a:spLocks noChangeArrowheads="1"/>
          </p:cNvSpPr>
          <p:nvPr/>
        </p:nvSpPr>
        <p:spPr bwMode="auto">
          <a:xfrm>
            <a:off x="6477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0" name="Text Box 20"/>
          <p:cNvSpPr txBox="1">
            <a:spLocks noChangeArrowheads="1"/>
          </p:cNvSpPr>
          <p:nvPr/>
        </p:nvSpPr>
        <p:spPr bwMode="auto">
          <a:xfrm>
            <a:off x="66294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21" name="Text Box 21"/>
          <p:cNvSpPr txBox="1">
            <a:spLocks noChangeArrowheads="1"/>
          </p:cNvSpPr>
          <p:nvPr/>
        </p:nvSpPr>
        <p:spPr bwMode="auto">
          <a:xfrm>
            <a:off x="6934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2" name="Text Box 22"/>
          <p:cNvSpPr txBox="1">
            <a:spLocks noChangeArrowheads="1"/>
          </p:cNvSpPr>
          <p:nvPr/>
        </p:nvSpPr>
        <p:spPr bwMode="auto">
          <a:xfrm>
            <a:off x="7239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23" name="Text Box 23"/>
          <p:cNvSpPr txBox="1">
            <a:spLocks noChangeArrowheads="1"/>
          </p:cNvSpPr>
          <p:nvPr/>
        </p:nvSpPr>
        <p:spPr bwMode="auto">
          <a:xfrm>
            <a:off x="74676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4" name="Text Box 24"/>
          <p:cNvSpPr txBox="1">
            <a:spLocks noChangeArrowheads="1"/>
          </p:cNvSpPr>
          <p:nvPr/>
        </p:nvSpPr>
        <p:spPr bwMode="auto">
          <a:xfrm>
            <a:off x="7696200" y="5105401"/>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5" name="Text Box 25"/>
          <p:cNvSpPr txBox="1">
            <a:spLocks noChangeArrowheads="1"/>
          </p:cNvSpPr>
          <p:nvPr/>
        </p:nvSpPr>
        <p:spPr bwMode="auto">
          <a:xfrm>
            <a:off x="8001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nvGrpSpPr>
          <p:cNvPr id="26" name="Group 26"/>
          <p:cNvGrpSpPr>
            <a:grpSpLocks/>
          </p:cNvGrpSpPr>
          <p:nvPr/>
        </p:nvGrpSpPr>
        <p:grpSpPr bwMode="auto">
          <a:xfrm>
            <a:off x="7010400" y="3886201"/>
            <a:ext cx="1905000" cy="366713"/>
            <a:chOff x="3264" y="2736"/>
            <a:chExt cx="1200" cy="231"/>
          </a:xfrm>
        </p:grpSpPr>
        <p:sp>
          <p:nvSpPr>
            <p:cNvPr id="27"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top</a:t>
              </a:r>
            </a:p>
          </p:txBody>
        </p:sp>
        <p:sp>
          <p:nvSpPr>
            <p:cNvPr id="28"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grpSp>
        <p:nvGrpSpPr>
          <p:cNvPr id="29" name="Group 29"/>
          <p:cNvGrpSpPr>
            <a:grpSpLocks/>
          </p:cNvGrpSpPr>
          <p:nvPr/>
        </p:nvGrpSpPr>
        <p:grpSpPr bwMode="auto">
          <a:xfrm>
            <a:off x="5867400" y="4040188"/>
            <a:ext cx="1066800" cy="379412"/>
            <a:chOff x="2640" y="2688"/>
            <a:chExt cx="672" cy="239"/>
          </a:xfrm>
        </p:grpSpPr>
        <p:sp>
          <p:nvSpPr>
            <p:cNvPr id="30" name="Line 30"/>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1" name="Text Box 31"/>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32" name="Text Box 32"/>
          <p:cNvSpPr txBox="1">
            <a:spLocks noChangeArrowheads="1"/>
          </p:cNvSpPr>
          <p:nvPr/>
        </p:nvSpPr>
        <p:spPr bwMode="auto">
          <a:xfrm>
            <a:off x="3505200" y="4419601"/>
            <a:ext cx="1447800" cy="366713"/>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Pop(  );</a:t>
            </a:r>
          </a:p>
        </p:txBody>
      </p:sp>
      <p:sp>
        <p:nvSpPr>
          <p:cNvPr id="34" name="Title 33">
            <a:extLst>
              <a:ext uri="{FF2B5EF4-FFF2-40B4-BE49-F238E27FC236}">
                <a16:creationId xmlns="" xmlns:a16="http://schemas.microsoft.com/office/drawing/2014/main" id="{CD85D2D9-64C0-4200-9118-37F5103880DD}"/>
              </a:ext>
            </a:extLst>
          </p:cNvPr>
          <p:cNvSpPr>
            <a:spLocks noGrp="1"/>
          </p:cNvSpPr>
          <p:nvPr>
            <p:ph type="title"/>
          </p:nvPr>
        </p:nvSpPr>
        <p:spPr/>
        <p:txBody>
          <a:bodyPr/>
          <a:lstStyle/>
          <a:p>
            <a:r>
              <a:rPr lang="en-US" dirty="0"/>
              <a:t>Symbol Balancing</a:t>
            </a:r>
          </a:p>
        </p:txBody>
      </p:sp>
    </p:spTree>
    <p:extLst>
      <p:ext uri="{BB962C8B-B14F-4D97-AF65-F5344CB8AC3E}">
        <p14:creationId xmlns:p14="http://schemas.microsoft.com/office/powerpoint/2010/main" val="2150096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5867400" y="1676400"/>
            <a:ext cx="1066800" cy="3124200"/>
            <a:chOff x="2016" y="960"/>
            <a:chExt cx="672" cy="1968"/>
          </a:xfrm>
        </p:grpSpPr>
        <p:sp>
          <p:nvSpPr>
            <p:cNvPr id="5"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6"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7"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grpSp>
        <p:nvGrpSpPr>
          <p:cNvPr id="8" name="Group 8"/>
          <p:cNvGrpSpPr>
            <a:grpSpLocks/>
          </p:cNvGrpSpPr>
          <p:nvPr/>
        </p:nvGrpSpPr>
        <p:grpSpPr bwMode="auto">
          <a:xfrm>
            <a:off x="5867400" y="4419601"/>
            <a:ext cx="1066800" cy="379413"/>
            <a:chOff x="2640" y="2688"/>
            <a:chExt cx="672" cy="239"/>
          </a:xfrm>
        </p:grpSpPr>
        <p:sp>
          <p:nvSpPr>
            <p:cNvPr id="9"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10"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11" name="Text Box 11"/>
          <p:cNvSpPr txBox="1">
            <a:spLocks noChangeArrowheads="1"/>
          </p:cNvSpPr>
          <p:nvPr/>
        </p:nvSpPr>
        <p:spPr bwMode="auto">
          <a:xfrm>
            <a:off x="42672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2" name="Text Box 12"/>
          <p:cNvSpPr txBox="1">
            <a:spLocks noChangeArrowheads="1"/>
          </p:cNvSpPr>
          <p:nvPr/>
        </p:nvSpPr>
        <p:spPr bwMode="auto">
          <a:xfrm>
            <a:off x="4495800" y="51308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13" name="Text Box 13"/>
          <p:cNvSpPr txBox="1">
            <a:spLocks noChangeArrowheads="1"/>
          </p:cNvSpPr>
          <p:nvPr/>
        </p:nvSpPr>
        <p:spPr bwMode="auto">
          <a:xfrm>
            <a:off x="4724400" y="5119688"/>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4" name="Text Box 14"/>
          <p:cNvSpPr txBox="1">
            <a:spLocks noChangeArrowheads="1"/>
          </p:cNvSpPr>
          <p:nvPr/>
        </p:nvSpPr>
        <p:spPr bwMode="auto">
          <a:xfrm>
            <a:off x="50292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15" name="Text Box 15"/>
          <p:cNvSpPr txBox="1">
            <a:spLocks noChangeArrowheads="1"/>
          </p:cNvSpPr>
          <p:nvPr/>
        </p:nvSpPr>
        <p:spPr bwMode="auto">
          <a:xfrm>
            <a:off x="5257800" y="5119688"/>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16" name="Text Box 16"/>
          <p:cNvSpPr txBox="1">
            <a:spLocks noChangeArrowheads="1"/>
          </p:cNvSpPr>
          <p:nvPr/>
        </p:nvSpPr>
        <p:spPr bwMode="auto">
          <a:xfrm>
            <a:off x="55626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7" name="Text Box 17"/>
          <p:cNvSpPr txBox="1">
            <a:spLocks noChangeArrowheads="1"/>
          </p:cNvSpPr>
          <p:nvPr/>
        </p:nvSpPr>
        <p:spPr bwMode="auto">
          <a:xfrm>
            <a:off x="5791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18" name="Text Box 18"/>
          <p:cNvSpPr txBox="1">
            <a:spLocks noChangeArrowheads="1"/>
          </p:cNvSpPr>
          <p:nvPr/>
        </p:nvSpPr>
        <p:spPr bwMode="auto">
          <a:xfrm>
            <a:off x="6096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19" name="Text Box 19"/>
          <p:cNvSpPr txBox="1">
            <a:spLocks noChangeArrowheads="1"/>
          </p:cNvSpPr>
          <p:nvPr/>
        </p:nvSpPr>
        <p:spPr bwMode="auto">
          <a:xfrm>
            <a:off x="6477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0" name="Text Box 20"/>
          <p:cNvSpPr txBox="1">
            <a:spLocks noChangeArrowheads="1"/>
          </p:cNvSpPr>
          <p:nvPr/>
        </p:nvSpPr>
        <p:spPr bwMode="auto">
          <a:xfrm>
            <a:off x="66294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21" name="Text Box 21"/>
          <p:cNvSpPr txBox="1">
            <a:spLocks noChangeArrowheads="1"/>
          </p:cNvSpPr>
          <p:nvPr/>
        </p:nvSpPr>
        <p:spPr bwMode="auto">
          <a:xfrm>
            <a:off x="6934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2" name="Text Box 22"/>
          <p:cNvSpPr txBox="1">
            <a:spLocks noChangeArrowheads="1"/>
          </p:cNvSpPr>
          <p:nvPr/>
        </p:nvSpPr>
        <p:spPr bwMode="auto">
          <a:xfrm>
            <a:off x="7239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23" name="Text Box 23"/>
          <p:cNvSpPr txBox="1">
            <a:spLocks noChangeArrowheads="1"/>
          </p:cNvSpPr>
          <p:nvPr/>
        </p:nvSpPr>
        <p:spPr bwMode="auto">
          <a:xfrm>
            <a:off x="74676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4" name="Text Box 24"/>
          <p:cNvSpPr txBox="1">
            <a:spLocks noChangeArrowheads="1"/>
          </p:cNvSpPr>
          <p:nvPr/>
        </p:nvSpPr>
        <p:spPr bwMode="auto">
          <a:xfrm>
            <a:off x="7696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25" name="Text Box 25"/>
          <p:cNvSpPr txBox="1">
            <a:spLocks noChangeArrowheads="1"/>
          </p:cNvSpPr>
          <p:nvPr/>
        </p:nvSpPr>
        <p:spPr bwMode="auto">
          <a:xfrm>
            <a:off x="8001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nvGrpSpPr>
          <p:cNvPr id="26" name="Group 26"/>
          <p:cNvGrpSpPr>
            <a:grpSpLocks/>
          </p:cNvGrpSpPr>
          <p:nvPr/>
        </p:nvGrpSpPr>
        <p:grpSpPr bwMode="auto">
          <a:xfrm>
            <a:off x="7010400" y="4267201"/>
            <a:ext cx="1905000" cy="366713"/>
            <a:chOff x="3264" y="2736"/>
            <a:chExt cx="1200" cy="231"/>
          </a:xfrm>
        </p:grpSpPr>
        <p:sp>
          <p:nvSpPr>
            <p:cNvPr id="27"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top</a:t>
              </a:r>
            </a:p>
          </p:txBody>
        </p:sp>
        <p:sp>
          <p:nvSpPr>
            <p:cNvPr id="28"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sp>
        <p:nvSpPr>
          <p:cNvPr id="30" name="Title 29">
            <a:extLst>
              <a:ext uri="{FF2B5EF4-FFF2-40B4-BE49-F238E27FC236}">
                <a16:creationId xmlns="" xmlns:a16="http://schemas.microsoft.com/office/drawing/2014/main" id="{DFB01E51-975D-4003-AF11-87F6A788321A}"/>
              </a:ext>
            </a:extLst>
          </p:cNvPr>
          <p:cNvSpPr>
            <a:spLocks noGrp="1"/>
          </p:cNvSpPr>
          <p:nvPr>
            <p:ph type="title"/>
          </p:nvPr>
        </p:nvSpPr>
        <p:spPr/>
        <p:txBody>
          <a:bodyPr/>
          <a:lstStyle/>
          <a:p>
            <a:r>
              <a:rPr lang="en-US" dirty="0"/>
              <a:t>Symbol Balancing</a:t>
            </a:r>
          </a:p>
        </p:txBody>
      </p:sp>
    </p:spTree>
    <p:extLst>
      <p:ext uri="{BB962C8B-B14F-4D97-AF65-F5344CB8AC3E}">
        <p14:creationId xmlns:p14="http://schemas.microsoft.com/office/powerpoint/2010/main" val="3847663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a:grpSpLocks/>
          </p:cNvGrpSpPr>
          <p:nvPr/>
        </p:nvGrpSpPr>
        <p:grpSpPr bwMode="auto">
          <a:xfrm>
            <a:off x="5867400" y="1676400"/>
            <a:ext cx="1066800" cy="3124200"/>
            <a:chOff x="2016" y="960"/>
            <a:chExt cx="672" cy="1968"/>
          </a:xfrm>
        </p:grpSpPr>
        <p:sp>
          <p:nvSpPr>
            <p:cNvPr id="30"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1"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2"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grpSp>
        <p:nvGrpSpPr>
          <p:cNvPr id="33" name="Group 8"/>
          <p:cNvGrpSpPr>
            <a:grpSpLocks/>
          </p:cNvGrpSpPr>
          <p:nvPr/>
        </p:nvGrpSpPr>
        <p:grpSpPr bwMode="auto">
          <a:xfrm>
            <a:off x="5867400" y="4419601"/>
            <a:ext cx="1066800" cy="379413"/>
            <a:chOff x="2640" y="2688"/>
            <a:chExt cx="672" cy="239"/>
          </a:xfrm>
        </p:grpSpPr>
        <p:sp>
          <p:nvSpPr>
            <p:cNvPr id="34" name="Line 9"/>
            <p:cNvSpPr>
              <a:spLocks noChangeShapeType="1"/>
            </p:cNvSpPr>
            <p:nvPr/>
          </p:nvSpPr>
          <p:spPr bwMode="auto">
            <a:xfrm>
              <a:off x="2640" y="268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35" name="Text Box 10"/>
            <p:cNvSpPr txBox="1">
              <a:spLocks noChangeArrowheads="1"/>
            </p:cNvSpPr>
            <p:nvPr/>
          </p:nvSpPr>
          <p:spPr bwMode="auto">
            <a:xfrm>
              <a:off x="2664" y="2696"/>
              <a:ext cx="624" cy="231"/>
            </a:xfrm>
            <a:prstGeom prst="rect">
              <a:avLst/>
            </a:prstGeom>
            <a:solidFill>
              <a:schemeClr val="accent1"/>
            </a:solidFill>
            <a:ln w="9525">
              <a:noFill/>
              <a:miter lim="800000"/>
              <a:headEnd/>
              <a:tailEnd/>
            </a:ln>
          </p:spPr>
          <p:txBody>
            <a:bodyPr>
              <a:spAutoFit/>
            </a:bodyPr>
            <a:lstStyle/>
            <a:p>
              <a:pPr algn="ct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grpSp>
      <p:sp>
        <p:nvSpPr>
          <p:cNvPr id="36" name="Text Box 11"/>
          <p:cNvSpPr txBox="1">
            <a:spLocks noChangeArrowheads="1"/>
          </p:cNvSpPr>
          <p:nvPr/>
        </p:nvSpPr>
        <p:spPr bwMode="auto">
          <a:xfrm>
            <a:off x="4267200" y="5105401"/>
            <a:ext cx="304800" cy="366713"/>
          </a:xfrm>
          <a:prstGeom prst="rect">
            <a:avLst/>
          </a:prstGeom>
          <a:solidFill>
            <a:schemeClr val="accent1"/>
          </a:solid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37" name="Text Box 12"/>
          <p:cNvSpPr txBox="1">
            <a:spLocks noChangeArrowheads="1"/>
          </p:cNvSpPr>
          <p:nvPr/>
        </p:nvSpPr>
        <p:spPr bwMode="auto">
          <a:xfrm>
            <a:off x="4495800" y="51308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38" name="Text Box 13"/>
          <p:cNvSpPr txBox="1">
            <a:spLocks noChangeArrowheads="1"/>
          </p:cNvSpPr>
          <p:nvPr/>
        </p:nvSpPr>
        <p:spPr bwMode="auto">
          <a:xfrm>
            <a:off x="4724400" y="5119688"/>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39" name="Text Box 14"/>
          <p:cNvSpPr txBox="1">
            <a:spLocks noChangeArrowheads="1"/>
          </p:cNvSpPr>
          <p:nvPr/>
        </p:nvSpPr>
        <p:spPr bwMode="auto">
          <a:xfrm>
            <a:off x="50292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40" name="Text Box 15"/>
          <p:cNvSpPr txBox="1">
            <a:spLocks noChangeArrowheads="1"/>
          </p:cNvSpPr>
          <p:nvPr/>
        </p:nvSpPr>
        <p:spPr bwMode="auto">
          <a:xfrm>
            <a:off x="5257800" y="5119688"/>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41" name="Text Box 16"/>
          <p:cNvSpPr txBox="1">
            <a:spLocks noChangeArrowheads="1"/>
          </p:cNvSpPr>
          <p:nvPr/>
        </p:nvSpPr>
        <p:spPr bwMode="auto">
          <a:xfrm>
            <a:off x="5562600" y="5105401"/>
            <a:ext cx="3048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42" name="Text Box 17"/>
          <p:cNvSpPr txBox="1">
            <a:spLocks noChangeArrowheads="1"/>
          </p:cNvSpPr>
          <p:nvPr/>
        </p:nvSpPr>
        <p:spPr bwMode="auto">
          <a:xfrm>
            <a:off x="5791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43" name="Text Box 18"/>
          <p:cNvSpPr txBox="1">
            <a:spLocks noChangeArrowheads="1"/>
          </p:cNvSpPr>
          <p:nvPr/>
        </p:nvSpPr>
        <p:spPr bwMode="auto">
          <a:xfrm>
            <a:off x="6096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44" name="Text Box 19"/>
          <p:cNvSpPr txBox="1">
            <a:spLocks noChangeArrowheads="1"/>
          </p:cNvSpPr>
          <p:nvPr/>
        </p:nvSpPr>
        <p:spPr bwMode="auto">
          <a:xfrm>
            <a:off x="6477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45" name="Text Box 20"/>
          <p:cNvSpPr txBox="1">
            <a:spLocks noChangeArrowheads="1"/>
          </p:cNvSpPr>
          <p:nvPr/>
        </p:nvSpPr>
        <p:spPr bwMode="auto">
          <a:xfrm>
            <a:off x="66294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46" name="Text Box 21"/>
          <p:cNvSpPr txBox="1">
            <a:spLocks noChangeArrowheads="1"/>
          </p:cNvSpPr>
          <p:nvPr/>
        </p:nvSpPr>
        <p:spPr bwMode="auto">
          <a:xfrm>
            <a:off x="6934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47" name="Text Box 22"/>
          <p:cNvSpPr txBox="1">
            <a:spLocks noChangeArrowheads="1"/>
          </p:cNvSpPr>
          <p:nvPr/>
        </p:nvSpPr>
        <p:spPr bwMode="auto">
          <a:xfrm>
            <a:off x="72390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48" name="Text Box 23"/>
          <p:cNvSpPr txBox="1">
            <a:spLocks noChangeArrowheads="1"/>
          </p:cNvSpPr>
          <p:nvPr/>
        </p:nvSpPr>
        <p:spPr bwMode="auto">
          <a:xfrm>
            <a:off x="74676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49" name="Text Box 24"/>
          <p:cNvSpPr txBox="1">
            <a:spLocks noChangeArrowheads="1"/>
          </p:cNvSpPr>
          <p:nvPr/>
        </p:nvSpPr>
        <p:spPr bwMode="auto">
          <a:xfrm>
            <a:off x="7696200" y="510540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50" name="Text Box 25"/>
          <p:cNvSpPr txBox="1">
            <a:spLocks noChangeArrowheads="1"/>
          </p:cNvSpPr>
          <p:nvPr/>
        </p:nvSpPr>
        <p:spPr bwMode="auto">
          <a:xfrm>
            <a:off x="8001000" y="5105401"/>
            <a:ext cx="381000" cy="366713"/>
          </a:xfrm>
          <a:prstGeom prst="rect">
            <a:avLst/>
          </a:prstGeom>
          <a:solidFill>
            <a:schemeClr val="accent1"/>
          </a:solidFill>
          <a:ln w="9525">
            <a:noFill/>
            <a:miter lim="800000"/>
            <a:headEnd/>
            <a:tailEnd/>
          </a:ln>
        </p:spPr>
        <p:txBody>
          <a:bodyPr>
            <a:spAutoFit/>
          </a:bodyPr>
          <a:lstStyle/>
          <a:p>
            <a:pPr>
              <a:spcBef>
                <a:spcPct val="50000"/>
              </a:spcBef>
            </a:pPr>
            <a:r>
              <a:rPr lang="en-US" altLang="ko-KR" b="1" dirty="0">
                <a:latin typeface="Arial" panose="020B0604020202020204" pitchFamily="34" charset="0"/>
                <a:ea typeface="굴림" pitchFamily="34" charset="-127"/>
                <a:cs typeface="Arial" panose="020B0604020202020204" pitchFamily="34" charset="0"/>
              </a:rPr>
              <a:t>]</a:t>
            </a:r>
          </a:p>
        </p:txBody>
      </p:sp>
      <p:grpSp>
        <p:nvGrpSpPr>
          <p:cNvPr id="51" name="Group 26"/>
          <p:cNvGrpSpPr>
            <a:grpSpLocks/>
          </p:cNvGrpSpPr>
          <p:nvPr/>
        </p:nvGrpSpPr>
        <p:grpSpPr bwMode="auto">
          <a:xfrm>
            <a:off x="7010400" y="4267201"/>
            <a:ext cx="1905000" cy="366713"/>
            <a:chOff x="3264" y="2736"/>
            <a:chExt cx="1200" cy="231"/>
          </a:xfrm>
        </p:grpSpPr>
        <p:sp>
          <p:nvSpPr>
            <p:cNvPr id="52" name="Text Box 27"/>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top</a:t>
              </a:r>
            </a:p>
          </p:txBody>
        </p:sp>
        <p:sp>
          <p:nvSpPr>
            <p:cNvPr id="53" name="Line 28"/>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sp>
        <p:nvSpPr>
          <p:cNvPr id="54" name="Text Box 29"/>
          <p:cNvSpPr txBox="1">
            <a:spLocks noChangeArrowheads="1"/>
          </p:cNvSpPr>
          <p:nvPr/>
        </p:nvSpPr>
        <p:spPr bwMode="auto">
          <a:xfrm>
            <a:off x="3505200" y="4419601"/>
            <a:ext cx="1447800" cy="366713"/>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Pop(  );</a:t>
            </a:r>
          </a:p>
        </p:txBody>
      </p:sp>
      <p:sp>
        <p:nvSpPr>
          <p:cNvPr id="5" name="Title 4">
            <a:extLst>
              <a:ext uri="{FF2B5EF4-FFF2-40B4-BE49-F238E27FC236}">
                <a16:creationId xmlns="" xmlns:a16="http://schemas.microsoft.com/office/drawing/2014/main" id="{28B0AE3D-0971-4C12-912F-A251FC81C44C}"/>
              </a:ext>
            </a:extLst>
          </p:cNvPr>
          <p:cNvSpPr>
            <a:spLocks noGrp="1"/>
          </p:cNvSpPr>
          <p:nvPr>
            <p:ph type="title"/>
          </p:nvPr>
        </p:nvSpPr>
        <p:spPr/>
        <p:txBody>
          <a:bodyPr/>
          <a:lstStyle/>
          <a:p>
            <a:r>
              <a:rPr lang="en-US" dirty="0"/>
              <a:t>Symbol Balancing</a:t>
            </a:r>
          </a:p>
        </p:txBody>
      </p:sp>
    </p:spTree>
    <p:extLst>
      <p:ext uri="{BB962C8B-B14F-4D97-AF65-F5344CB8AC3E}">
        <p14:creationId xmlns:p14="http://schemas.microsoft.com/office/powerpoint/2010/main" val="1062401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4"/>
          <p:cNvGrpSpPr>
            <a:grpSpLocks/>
          </p:cNvGrpSpPr>
          <p:nvPr/>
        </p:nvGrpSpPr>
        <p:grpSpPr bwMode="auto">
          <a:xfrm>
            <a:off x="5867400" y="1690688"/>
            <a:ext cx="1066800" cy="3124200"/>
            <a:chOff x="2016" y="960"/>
            <a:chExt cx="672" cy="1968"/>
          </a:xfrm>
        </p:grpSpPr>
        <p:sp>
          <p:nvSpPr>
            <p:cNvPr id="51" name="Line 5"/>
            <p:cNvSpPr>
              <a:spLocks noChangeShapeType="1"/>
            </p:cNvSpPr>
            <p:nvPr/>
          </p:nvSpPr>
          <p:spPr bwMode="auto">
            <a:xfrm>
              <a:off x="2016"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55" name="Line 6"/>
            <p:cNvSpPr>
              <a:spLocks noChangeShapeType="1"/>
            </p:cNvSpPr>
            <p:nvPr/>
          </p:nvSpPr>
          <p:spPr bwMode="auto">
            <a:xfrm>
              <a:off x="2688" y="960"/>
              <a:ext cx="0" cy="1968"/>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sp>
          <p:nvSpPr>
            <p:cNvPr id="56" name="Line 7"/>
            <p:cNvSpPr>
              <a:spLocks noChangeShapeType="1"/>
            </p:cNvSpPr>
            <p:nvPr/>
          </p:nvSpPr>
          <p:spPr bwMode="auto">
            <a:xfrm>
              <a:off x="2016" y="2928"/>
              <a:ext cx="672" cy="0"/>
            </a:xfrm>
            <a:prstGeom prst="line">
              <a:avLst/>
            </a:prstGeom>
            <a:noFill/>
            <a:ln w="28575">
              <a:solidFill>
                <a:schemeClr val="tx1"/>
              </a:solidFill>
              <a:round/>
              <a:headEnd/>
              <a:tailEnd/>
            </a:ln>
          </p:spPr>
          <p:txBody>
            <a:bodyPr/>
            <a:lstStyle/>
            <a:p>
              <a:endParaRPr lang="en-US">
                <a:latin typeface="Arial" panose="020B0604020202020204" pitchFamily="34" charset="0"/>
                <a:cs typeface="Arial" panose="020B0604020202020204" pitchFamily="34" charset="0"/>
              </a:endParaRPr>
            </a:p>
          </p:txBody>
        </p:sp>
      </p:grpSp>
      <p:sp>
        <p:nvSpPr>
          <p:cNvPr id="57" name="Text Box 8"/>
          <p:cNvSpPr txBox="1">
            <a:spLocks noChangeArrowheads="1"/>
          </p:cNvSpPr>
          <p:nvPr/>
        </p:nvSpPr>
        <p:spPr bwMode="auto">
          <a:xfrm>
            <a:off x="3962400" y="5211763"/>
            <a:ext cx="3048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58" name="Text Box 9"/>
          <p:cNvSpPr txBox="1">
            <a:spLocks noChangeArrowheads="1"/>
          </p:cNvSpPr>
          <p:nvPr/>
        </p:nvSpPr>
        <p:spPr bwMode="auto">
          <a:xfrm>
            <a:off x="4191000" y="52371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 </a:t>
            </a:r>
          </a:p>
        </p:txBody>
      </p:sp>
      <p:sp>
        <p:nvSpPr>
          <p:cNvPr id="59" name="Text Box 10"/>
          <p:cNvSpPr txBox="1">
            <a:spLocks noChangeArrowheads="1"/>
          </p:cNvSpPr>
          <p:nvPr/>
        </p:nvSpPr>
        <p:spPr bwMode="auto">
          <a:xfrm>
            <a:off x="4419600" y="5226050"/>
            <a:ext cx="304800" cy="36933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60" name="Text Box 11"/>
          <p:cNvSpPr txBox="1">
            <a:spLocks noChangeArrowheads="1"/>
          </p:cNvSpPr>
          <p:nvPr/>
        </p:nvSpPr>
        <p:spPr bwMode="auto">
          <a:xfrm>
            <a:off x="4724400" y="5211763"/>
            <a:ext cx="3048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 </a:t>
            </a:r>
          </a:p>
        </p:txBody>
      </p:sp>
      <p:sp>
        <p:nvSpPr>
          <p:cNvPr id="61" name="Text Box 12"/>
          <p:cNvSpPr txBox="1">
            <a:spLocks noChangeArrowheads="1"/>
          </p:cNvSpPr>
          <p:nvPr/>
        </p:nvSpPr>
        <p:spPr bwMode="auto">
          <a:xfrm>
            <a:off x="4953000" y="5226051"/>
            <a:ext cx="381000" cy="366713"/>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B</a:t>
            </a:r>
          </a:p>
        </p:txBody>
      </p:sp>
      <p:sp>
        <p:nvSpPr>
          <p:cNvPr id="62" name="Text Box 13"/>
          <p:cNvSpPr txBox="1">
            <a:spLocks noChangeArrowheads="1"/>
          </p:cNvSpPr>
          <p:nvPr/>
        </p:nvSpPr>
        <p:spPr bwMode="auto">
          <a:xfrm>
            <a:off x="5257800" y="5211763"/>
            <a:ext cx="3048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63" name="Text Box 14"/>
          <p:cNvSpPr txBox="1">
            <a:spLocks noChangeArrowheads="1"/>
          </p:cNvSpPr>
          <p:nvPr/>
        </p:nvSpPr>
        <p:spPr bwMode="auto">
          <a:xfrm>
            <a:off x="5486400" y="52117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C</a:t>
            </a:r>
          </a:p>
        </p:txBody>
      </p:sp>
      <p:sp>
        <p:nvSpPr>
          <p:cNvPr id="64" name="Text Box 15"/>
          <p:cNvSpPr txBox="1">
            <a:spLocks noChangeArrowheads="1"/>
          </p:cNvSpPr>
          <p:nvPr/>
        </p:nvSpPr>
        <p:spPr bwMode="auto">
          <a:xfrm>
            <a:off x="5791200" y="52117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65" name="Text Box 16"/>
          <p:cNvSpPr txBox="1">
            <a:spLocks noChangeArrowheads="1"/>
          </p:cNvSpPr>
          <p:nvPr/>
        </p:nvSpPr>
        <p:spPr bwMode="auto">
          <a:xfrm>
            <a:off x="6172200" y="52117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66" name="Text Box 17"/>
          <p:cNvSpPr txBox="1">
            <a:spLocks noChangeArrowheads="1"/>
          </p:cNvSpPr>
          <p:nvPr/>
        </p:nvSpPr>
        <p:spPr bwMode="auto">
          <a:xfrm>
            <a:off x="6324600" y="52117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D</a:t>
            </a:r>
          </a:p>
        </p:txBody>
      </p:sp>
      <p:sp>
        <p:nvSpPr>
          <p:cNvPr id="67" name="Text Box 18"/>
          <p:cNvSpPr txBox="1">
            <a:spLocks noChangeArrowheads="1"/>
          </p:cNvSpPr>
          <p:nvPr/>
        </p:nvSpPr>
        <p:spPr bwMode="auto">
          <a:xfrm>
            <a:off x="6629400" y="52117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68" name="Text Box 19"/>
          <p:cNvSpPr txBox="1">
            <a:spLocks noChangeArrowheads="1"/>
          </p:cNvSpPr>
          <p:nvPr/>
        </p:nvSpPr>
        <p:spPr bwMode="auto">
          <a:xfrm>
            <a:off x="6934200" y="52117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E</a:t>
            </a:r>
          </a:p>
        </p:txBody>
      </p:sp>
      <p:sp>
        <p:nvSpPr>
          <p:cNvPr id="69" name="Text Box 20"/>
          <p:cNvSpPr txBox="1">
            <a:spLocks noChangeArrowheads="1"/>
          </p:cNvSpPr>
          <p:nvPr/>
        </p:nvSpPr>
        <p:spPr bwMode="auto">
          <a:xfrm>
            <a:off x="7162800" y="5211763"/>
            <a:ext cx="381000" cy="366712"/>
          </a:xfrm>
          <a:prstGeom prst="rect">
            <a:avLst/>
          </a:prstGeom>
          <a:noFill/>
          <a:ln w="9525">
            <a:noFill/>
            <a:miter lim="800000"/>
            <a:headEnd/>
            <a:tailEnd/>
          </a:ln>
        </p:spPr>
        <p:txBody>
          <a:bodyPr>
            <a:spAutoFit/>
          </a:bodyPr>
          <a:lstStyle/>
          <a:p>
            <a:pPr>
              <a:spcBef>
                <a:spcPct val="50000"/>
              </a:spcBef>
            </a:pPr>
            <a:r>
              <a:rPr lang="en-US" altLang="ko-KR" b="1" dirty="0">
                <a:latin typeface="Arial" panose="020B0604020202020204" pitchFamily="34" charset="0"/>
                <a:ea typeface="굴림" pitchFamily="34" charset="-127"/>
                <a:cs typeface="Arial" panose="020B0604020202020204" pitchFamily="34" charset="0"/>
              </a:rPr>
              <a:t>)</a:t>
            </a:r>
          </a:p>
        </p:txBody>
      </p:sp>
      <p:sp>
        <p:nvSpPr>
          <p:cNvPr id="70" name="Text Box 21"/>
          <p:cNvSpPr txBox="1">
            <a:spLocks noChangeArrowheads="1"/>
          </p:cNvSpPr>
          <p:nvPr/>
        </p:nvSpPr>
        <p:spPr bwMode="auto">
          <a:xfrm>
            <a:off x="7391400" y="5211763"/>
            <a:ext cx="381000" cy="366712"/>
          </a:xfrm>
          <a:prstGeom prst="rect">
            <a:avLst/>
          </a:prstGeom>
          <a:noFill/>
          <a:ln w="9525">
            <a:noFill/>
            <a:miter lim="800000"/>
            <a:headEnd/>
            <a:tailEnd/>
          </a:ln>
        </p:spPr>
        <p:txBody>
          <a:bodyPr>
            <a:spAutoFit/>
          </a:bodyPr>
          <a:lstStyle/>
          <a:p>
            <a:pPr>
              <a:spcBef>
                <a:spcPct val="50000"/>
              </a:spcBef>
            </a:pPr>
            <a:r>
              <a:rPr lang="en-US" altLang="ko-KR" b="1">
                <a:latin typeface="Arial" panose="020B0604020202020204" pitchFamily="34" charset="0"/>
                <a:ea typeface="굴림" pitchFamily="34" charset="-127"/>
                <a:cs typeface="Arial" panose="020B0604020202020204" pitchFamily="34" charset="0"/>
              </a:rPr>
              <a:t>}</a:t>
            </a:r>
          </a:p>
        </p:txBody>
      </p:sp>
      <p:sp>
        <p:nvSpPr>
          <p:cNvPr id="71" name="Text Box 22"/>
          <p:cNvSpPr txBox="1">
            <a:spLocks noChangeArrowheads="1"/>
          </p:cNvSpPr>
          <p:nvPr/>
        </p:nvSpPr>
        <p:spPr bwMode="auto">
          <a:xfrm>
            <a:off x="7696200" y="5211763"/>
            <a:ext cx="381000" cy="366712"/>
          </a:xfrm>
          <a:prstGeom prst="rect">
            <a:avLst/>
          </a:prstGeom>
          <a:noFill/>
          <a:ln w="9525">
            <a:noFill/>
            <a:miter lim="800000"/>
            <a:headEnd/>
            <a:tailEnd/>
          </a:ln>
        </p:spPr>
        <p:txBody>
          <a:bodyPr>
            <a:spAutoFit/>
          </a:bodyPr>
          <a:lstStyle/>
          <a:p>
            <a:pPr>
              <a:spcBef>
                <a:spcPct val="50000"/>
              </a:spcBef>
            </a:pPr>
            <a:r>
              <a:rPr lang="en-US" altLang="ko-KR" b="1" dirty="0">
                <a:latin typeface="Arial" panose="020B0604020202020204" pitchFamily="34" charset="0"/>
                <a:ea typeface="굴림" pitchFamily="34" charset="-127"/>
                <a:cs typeface="Arial" panose="020B0604020202020204" pitchFamily="34" charset="0"/>
              </a:rPr>
              <a:t>]</a:t>
            </a:r>
          </a:p>
        </p:txBody>
      </p:sp>
      <p:grpSp>
        <p:nvGrpSpPr>
          <p:cNvPr id="72" name="Group 23"/>
          <p:cNvGrpSpPr>
            <a:grpSpLocks/>
          </p:cNvGrpSpPr>
          <p:nvPr/>
        </p:nvGrpSpPr>
        <p:grpSpPr bwMode="auto">
          <a:xfrm>
            <a:off x="7010400" y="4662488"/>
            <a:ext cx="1905000" cy="366712"/>
            <a:chOff x="3264" y="2736"/>
            <a:chExt cx="1200" cy="231"/>
          </a:xfrm>
        </p:grpSpPr>
        <p:sp>
          <p:nvSpPr>
            <p:cNvPr id="73" name="Text Box 24"/>
            <p:cNvSpPr txBox="1">
              <a:spLocks noChangeArrowheads="1"/>
            </p:cNvSpPr>
            <p:nvPr/>
          </p:nvSpPr>
          <p:spPr bwMode="auto">
            <a:xfrm>
              <a:off x="3600" y="2736"/>
              <a:ext cx="864" cy="231"/>
            </a:xfrm>
            <a:prstGeom prst="rect">
              <a:avLst/>
            </a:prstGeom>
            <a:noFill/>
            <a:ln w="9525">
              <a:noFill/>
              <a:miter lim="800000"/>
              <a:headEnd/>
              <a:tailEnd/>
            </a:ln>
          </p:spPr>
          <p:txBody>
            <a:bodyPr>
              <a:spAutoFit/>
            </a:bodyPr>
            <a:lstStyle/>
            <a:p>
              <a:pPr>
                <a:spcBef>
                  <a:spcPct val="50000"/>
                </a:spcBef>
              </a:pPr>
              <a:r>
                <a:rPr lang="en-US" altLang="ko-KR">
                  <a:latin typeface="Arial" panose="020B0604020202020204" pitchFamily="34" charset="0"/>
                  <a:ea typeface="굴림" pitchFamily="34" charset="-127"/>
                  <a:cs typeface="Arial" panose="020B0604020202020204" pitchFamily="34" charset="0"/>
                </a:rPr>
                <a:t>top</a:t>
              </a:r>
            </a:p>
          </p:txBody>
        </p:sp>
        <p:sp>
          <p:nvSpPr>
            <p:cNvPr id="74" name="Line 25"/>
            <p:cNvSpPr>
              <a:spLocks noChangeShapeType="1"/>
            </p:cNvSpPr>
            <p:nvPr/>
          </p:nvSpPr>
          <p:spPr bwMode="auto">
            <a:xfrm flipH="1">
              <a:off x="3264" y="2832"/>
              <a:ext cx="336" cy="0"/>
            </a:xfrm>
            <a:prstGeom prst="line">
              <a:avLst/>
            </a:prstGeom>
            <a:noFill/>
            <a:ln w="9525">
              <a:solidFill>
                <a:schemeClr val="tx1"/>
              </a:solidFill>
              <a:round/>
              <a:headEnd/>
              <a:tailEnd type="triangle" w="med" len="med"/>
            </a:ln>
          </p:spPr>
          <p:txBody>
            <a:bodyPr/>
            <a:lstStyle/>
            <a:p>
              <a:endParaRPr lang="en-US">
                <a:latin typeface="Arial" panose="020B0604020202020204" pitchFamily="34" charset="0"/>
                <a:cs typeface="Arial" panose="020B0604020202020204" pitchFamily="34" charset="0"/>
              </a:endParaRPr>
            </a:p>
          </p:txBody>
        </p:sp>
      </p:grpSp>
      <p:sp>
        <p:nvSpPr>
          <p:cNvPr id="75" name="Text Box 26"/>
          <p:cNvSpPr txBox="1">
            <a:spLocks noChangeArrowheads="1"/>
          </p:cNvSpPr>
          <p:nvPr/>
        </p:nvSpPr>
        <p:spPr bwMode="auto">
          <a:xfrm>
            <a:off x="4114800" y="5700715"/>
            <a:ext cx="4331804" cy="461665"/>
          </a:xfrm>
          <a:prstGeom prst="rect">
            <a:avLst/>
          </a:prstGeom>
          <a:noFill/>
          <a:ln w="9525">
            <a:noFill/>
            <a:miter lim="800000"/>
            <a:headEnd/>
            <a:tailEnd/>
          </a:ln>
        </p:spPr>
        <p:txBody>
          <a:bodyPr wrap="square">
            <a:spAutoFit/>
          </a:bodyPr>
          <a:lstStyle/>
          <a:p>
            <a:pPr>
              <a:spcBef>
                <a:spcPct val="50000"/>
              </a:spcBef>
            </a:pPr>
            <a:r>
              <a:rPr lang="en-US" altLang="ko-KR" sz="2400" b="1" dirty="0">
                <a:solidFill>
                  <a:srgbClr val="FF0000"/>
                </a:solidFill>
                <a:latin typeface="Arial" panose="020B0604020202020204" pitchFamily="34" charset="0"/>
                <a:ea typeface="굴림" pitchFamily="34" charset="-127"/>
                <a:cs typeface="Arial" panose="020B0604020202020204" pitchFamily="34" charset="0"/>
              </a:rPr>
              <a:t>Result = A valid expression</a:t>
            </a:r>
          </a:p>
        </p:txBody>
      </p:sp>
      <p:sp>
        <p:nvSpPr>
          <p:cNvPr id="5" name="Title 4">
            <a:extLst>
              <a:ext uri="{FF2B5EF4-FFF2-40B4-BE49-F238E27FC236}">
                <a16:creationId xmlns="" xmlns:a16="http://schemas.microsoft.com/office/drawing/2014/main" id="{8BC2BCBA-0995-4D1E-BD5B-2729D58E97CB}"/>
              </a:ext>
            </a:extLst>
          </p:cNvPr>
          <p:cNvSpPr>
            <a:spLocks noGrp="1"/>
          </p:cNvSpPr>
          <p:nvPr>
            <p:ph type="title"/>
          </p:nvPr>
        </p:nvSpPr>
        <p:spPr/>
        <p:txBody>
          <a:bodyPr/>
          <a:lstStyle/>
          <a:p>
            <a:r>
              <a:rPr lang="en-US" dirty="0"/>
              <a:t>Symbol Balancing</a:t>
            </a:r>
          </a:p>
        </p:txBody>
      </p:sp>
    </p:spTree>
    <p:extLst>
      <p:ext uri="{BB962C8B-B14F-4D97-AF65-F5344CB8AC3E}">
        <p14:creationId xmlns:p14="http://schemas.microsoft.com/office/powerpoint/2010/main" val="4078059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82052"/>
            <a:ext cx="8075612" cy="649705"/>
          </a:xfrm>
        </p:spPr>
        <p:txBody>
          <a:bodyPr/>
          <a:lstStyle/>
          <a:p>
            <a:r>
              <a:rPr lang="en-US" dirty="0" smtClean="0"/>
              <a:t>Practice Exercises… Symbol Balancing</a:t>
            </a:r>
            <a:endParaRPr lang="en-US" dirty="0"/>
          </a:p>
        </p:txBody>
      </p:sp>
      <p:sp>
        <p:nvSpPr>
          <p:cNvPr id="7" name="Text Placeholder 6"/>
          <p:cNvSpPr>
            <a:spLocks noGrp="1"/>
          </p:cNvSpPr>
          <p:nvPr>
            <p:ph type="body" sz="half" idx="2"/>
          </p:nvPr>
        </p:nvSpPr>
        <p:spPr>
          <a:xfrm>
            <a:off x="839788" y="2057400"/>
            <a:ext cx="10349580" cy="3811588"/>
          </a:xfrm>
        </p:spPr>
        <p:txBody>
          <a:bodyPr/>
          <a:lstStyle/>
          <a:p>
            <a:endParaRPr lang="en-US" dirty="0" smtClean="0"/>
          </a:p>
          <a:p>
            <a:endParaRPr lang="en-US" dirty="0"/>
          </a:p>
          <a:p>
            <a:endParaRPr lang="en-US" dirty="0" smtClean="0"/>
          </a:p>
          <a:p>
            <a:endParaRPr lang="en-US" dirty="0"/>
          </a:p>
          <a:p>
            <a:r>
              <a:rPr lang="en-US" b="1" dirty="0" smtClean="0"/>
              <a:t>Hint:</a:t>
            </a:r>
          </a:p>
          <a:p>
            <a:endParaRPr lang="en-US" dirty="0" smtClean="0"/>
          </a:p>
          <a:p>
            <a:pPr algn="just"/>
            <a:r>
              <a:rPr lang="en-US" sz="2000" dirty="0" smtClean="0"/>
              <a:t>Push </a:t>
            </a:r>
            <a:r>
              <a:rPr lang="en-US" sz="2000" dirty="0"/>
              <a:t>opening symbols ((, {, [) onto the stack.</a:t>
            </a:r>
          </a:p>
          <a:p>
            <a:pPr algn="just"/>
            <a:r>
              <a:rPr lang="en-US" sz="2000" dirty="0"/>
              <a:t>Pop when a matching closing symbol (), }, ]) appears.</a:t>
            </a:r>
          </a:p>
          <a:p>
            <a:pPr algn="just"/>
            <a:r>
              <a:rPr lang="en-US" sz="2000" dirty="0"/>
              <a:t>If mismatch or leftover symbols remain → Not balanced.</a:t>
            </a:r>
          </a:p>
          <a:p>
            <a:endParaRPr lang="en-US" dirty="0"/>
          </a:p>
        </p:txBody>
      </p:sp>
      <p:sp>
        <p:nvSpPr>
          <p:cNvPr id="3" name="Rectangle 2"/>
          <p:cNvSpPr/>
          <p:nvPr/>
        </p:nvSpPr>
        <p:spPr>
          <a:xfrm>
            <a:off x="973566" y="2029144"/>
            <a:ext cx="2707793" cy="461665"/>
          </a:xfrm>
          <a:prstGeom prst="rect">
            <a:avLst/>
          </a:prstGeom>
        </p:spPr>
        <p:txBody>
          <a:bodyPr wrap="none">
            <a:spAutoFit/>
          </a:bodyPr>
          <a:lstStyle/>
          <a:p>
            <a:r>
              <a:rPr lang="en-US" sz="2400" dirty="0"/>
              <a:t>(A + B) * {C + [D - E]}</a:t>
            </a:r>
          </a:p>
        </p:txBody>
      </p:sp>
      <p:sp>
        <p:nvSpPr>
          <p:cNvPr id="4" name="Rectangle 3"/>
          <p:cNvSpPr/>
          <p:nvPr/>
        </p:nvSpPr>
        <p:spPr>
          <a:xfrm>
            <a:off x="973566" y="2582597"/>
            <a:ext cx="2262158" cy="461665"/>
          </a:xfrm>
          <a:prstGeom prst="rect">
            <a:avLst/>
          </a:prstGeom>
        </p:spPr>
        <p:txBody>
          <a:bodyPr wrap="none">
            <a:spAutoFit/>
          </a:bodyPr>
          <a:lstStyle/>
          <a:p>
            <a:r>
              <a:rPr lang="en-US" sz="2400" dirty="0"/>
              <a:t>[(A + B) * (C - </a:t>
            </a:r>
            <a:r>
              <a:rPr lang="en-US" sz="2400" dirty="0" smtClean="0"/>
              <a:t>D]}</a:t>
            </a:r>
            <a:endParaRPr lang="en-US" sz="2400" dirty="0"/>
          </a:p>
        </p:txBody>
      </p:sp>
    </p:spTree>
    <p:extLst>
      <p:ext uri="{BB962C8B-B14F-4D97-AF65-F5344CB8AC3E}">
        <p14:creationId xmlns:p14="http://schemas.microsoft.com/office/powerpoint/2010/main" val="12341233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905000" y="1752600"/>
            <a:ext cx="7848600" cy="4114800"/>
          </a:xfrm>
          <a:prstGeom prst="rect">
            <a:avLst/>
          </a:prstGeom>
        </p:spPr>
        <p:txBody>
          <a:bodyPr/>
          <a:lstStyle/>
          <a:p>
            <a:pPr marL="274320" indent="-274320">
              <a:spcBef>
                <a:spcPts val="600"/>
              </a:spcBef>
              <a:buClr>
                <a:schemeClr val="accent1"/>
              </a:buClr>
              <a:buSzPct val="70000"/>
              <a:buFont typeface="Wingdings"/>
              <a:buChar char=""/>
              <a:defRPr/>
            </a:pPr>
            <a:endParaRPr lang="en-US" sz="2400" dirty="0"/>
          </a:p>
          <a:p>
            <a:pPr marL="274320" indent="-274320">
              <a:spcBef>
                <a:spcPts val="600"/>
              </a:spcBef>
              <a:buClr>
                <a:schemeClr val="accent1"/>
              </a:buClr>
              <a:buSzPct val="70000"/>
              <a:defRPr/>
            </a:pPr>
            <a:r>
              <a:rPr lang="en-US" sz="2400" dirty="0"/>
              <a:t>		</a:t>
            </a:r>
            <a:r>
              <a:rPr lang="en-US" sz="3600" b="1" dirty="0">
                <a:solidFill>
                  <a:srgbClr val="006633"/>
                </a:solidFill>
                <a:latin typeface="Arial" panose="020B0604020202020204" pitchFamily="34" charset="0"/>
                <a:cs typeface="Arial" panose="020B0604020202020204" pitchFamily="34" charset="0"/>
              </a:rPr>
              <a:t>A + B		Infix</a:t>
            </a:r>
          </a:p>
          <a:p>
            <a:pPr marL="274320" indent="-274320">
              <a:spcBef>
                <a:spcPts val="600"/>
              </a:spcBef>
              <a:buClr>
                <a:schemeClr val="accent1"/>
              </a:buClr>
              <a:buSzPct val="70000"/>
              <a:defRPr/>
            </a:pPr>
            <a:r>
              <a:rPr lang="en-US" sz="3600" b="1" dirty="0">
                <a:latin typeface="Arial" panose="020B0604020202020204" pitchFamily="34" charset="0"/>
                <a:cs typeface="Arial" panose="020B0604020202020204" pitchFamily="34" charset="0"/>
              </a:rPr>
              <a:t>		AB +		Postfix</a:t>
            </a:r>
          </a:p>
          <a:p>
            <a:pPr marL="274320" indent="-274320">
              <a:spcBef>
                <a:spcPts val="600"/>
              </a:spcBef>
              <a:buClr>
                <a:schemeClr val="accent1"/>
              </a:buClr>
              <a:buSzPct val="70000"/>
              <a:defRPr/>
            </a:pPr>
            <a:r>
              <a:rPr lang="en-US" sz="3600" b="1" dirty="0">
                <a:latin typeface="Arial" panose="020B0604020202020204" pitchFamily="34" charset="0"/>
                <a:cs typeface="Arial" panose="020B0604020202020204" pitchFamily="34" charset="0"/>
              </a:rPr>
              <a:t>		</a:t>
            </a:r>
            <a:r>
              <a:rPr lang="en-US" sz="3600" b="1" dirty="0">
                <a:solidFill>
                  <a:srgbClr val="990066"/>
                </a:solidFill>
                <a:latin typeface="Arial" panose="020B0604020202020204" pitchFamily="34" charset="0"/>
                <a:cs typeface="Arial" panose="020B0604020202020204" pitchFamily="34" charset="0"/>
              </a:rPr>
              <a:t>+ AB		Prefix</a:t>
            </a:r>
          </a:p>
        </p:txBody>
      </p:sp>
      <p:sp>
        <p:nvSpPr>
          <p:cNvPr id="6" name="Rectangle 5"/>
          <p:cNvSpPr/>
          <p:nvPr/>
        </p:nvSpPr>
        <p:spPr>
          <a:xfrm>
            <a:off x="1341782" y="4548808"/>
            <a:ext cx="8975035" cy="1200329"/>
          </a:xfrm>
          <a:prstGeom prst="rect">
            <a:avLst/>
          </a:prstGeom>
        </p:spPr>
        <p:txBody>
          <a:bodyPr wrap="square">
            <a:spAutoFit/>
          </a:bodyPr>
          <a:lstStyle/>
          <a:p>
            <a:pPr marL="288925" indent="-288925">
              <a:tabLst>
                <a:tab pos="577850" algn="l"/>
              </a:tabLst>
            </a:pPr>
            <a:r>
              <a:rPr lang="en-US" sz="2400" dirty="0">
                <a:solidFill>
                  <a:srgbClr val="FF000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Infix</a:t>
            </a:r>
            <a:r>
              <a:rPr lang="en-US" sz="2400" dirty="0">
                <a:latin typeface="Arial" panose="020B0604020202020204" pitchFamily="34" charset="0"/>
                <a:cs typeface="Arial" panose="020B0604020202020204" pitchFamily="34" charset="0"/>
              </a:rPr>
              <a:t> notation:	operators written </a:t>
            </a:r>
            <a:r>
              <a:rPr lang="en-US" sz="2400" b="1" dirty="0">
                <a:solidFill>
                  <a:srgbClr val="FF0000"/>
                </a:solidFill>
                <a:latin typeface="Arial" panose="020B0604020202020204" pitchFamily="34" charset="0"/>
                <a:cs typeface="Arial" panose="020B0604020202020204" pitchFamily="34" charset="0"/>
              </a:rPr>
              <a:t>between</a:t>
            </a:r>
            <a:r>
              <a:rPr lang="en-US" sz="2400" dirty="0">
                <a:latin typeface="Arial" panose="020B0604020202020204" pitchFamily="34" charset="0"/>
                <a:cs typeface="Arial" panose="020B0604020202020204" pitchFamily="34" charset="0"/>
              </a:rPr>
              <a:t> the operands</a:t>
            </a:r>
          </a:p>
          <a:p>
            <a:pPr marL="288925" indent="-288925">
              <a:tabLst>
                <a:tab pos="577850" algn="l"/>
              </a:tabLst>
            </a:pPr>
            <a:r>
              <a:rPr lang="en-US" sz="2400" dirty="0">
                <a:solidFill>
                  <a:srgbClr val="FF000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Postfix</a:t>
            </a:r>
            <a:r>
              <a:rPr lang="en-US" sz="2400" dirty="0">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RPN</a:t>
            </a:r>
            <a:r>
              <a:rPr lang="en-US" sz="2400" dirty="0">
                <a:latin typeface="Arial" panose="020B0604020202020204" pitchFamily="34" charset="0"/>
                <a:cs typeface="Arial" panose="020B0604020202020204" pitchFamily="34" charset="0"/>
              </a:rPr>
              <a:t>):	operators written </a:t>
            </a:r>
            <a:r>
              <a:rPr lang="en-US" sz="2400" b="1" dirty="0">
                <a:solidFill>
                  <a:srgbClr val="FF0000"/>
                </a:solidFill>
                <a:latin typeface="Arial" panose="020B0604020202020204" pitchFamily="34" charset="0"/>
                <a:cs typeface="Arial" panose="020B0604020202020204" pitchFamily="34" charset="0"/>
              </a:rPr>
              <a:t>after</a:t>
            </a:r>
            <a:r>
              <a:rPr lang="en-US" sz="2400" dirty="0">
                <a:latin typeface="Arial" panose="020B0604020202020204" pitchFamily="34" charset="0"/>
                <a:cs typeface="Arial" panose="020B0604020202020204" pitchFamily="34" charset="0"/>
              </a:rPr>
              <a:t> the operands</a:t>
            </a:r>
          </a:p>
          <a:p>
            <a:pPr marL="288925" indent="-288925">
              <a:tabLst>
                <a:tab pos="577850" algn="l"/>
              </a:tabLst>
            </a:pPr>
            <a:r>
              <a:rPr lang="en-US" sz="2400" dirty="0">
                <a:solidFill>
                  <a:srgbClr val="FF000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Prefix</a:t>
            </a:r>
            <a:r>
              <a:rPr lang="en-US" sz="2400" dirty="0">
                <a:latin typeface="Arial" panose="020B0604020202020204" pitchFamily="34" charset="0"/>
                <a:cs typeface="Arial" panose="020B0604020202020204" pitchFamily="34" charset="0"/>
              </a:rPr>
              <a:t> :		operators written </a:t>
            </a:r>
            <a:r>
              <a:rPr lang="en-US" sz="2400" b="1" dirty="0">
                <a:solidFill>
                  <a:srgbClr val="FF0000"/>
                </a:solidFill>
                <a:latin typeface="Arial" panose="020B0604020202020204" pitchFamily="34" charset="0"/>
                <a:cs typeface="Arial" panose="020B0604020202020204" pitchFamily="34" charset="0"/>
              </a:rPr>
              <a:t>before</a:t>
            </a:r>
            <a:r>
              <a:rPr lang="en-US" sz="2400" dirty="0">
                <a:latin typeface="Arial" panose="020B0604020202020204" pitchFamily="34" charset="0"/>
                <a:cs typeface="Arial" panose="020B0604020202020204" pitchFamily="34" charset="0"/>
              </a:rPr>
              <a:t> the operands</a:t>
            </a:r>
          </a:p>
        </p:txBody>
      </p:sp>
      <p:sp>
        <p:nvSpPr>
          <p:cNvPr id="7" name="Title 6">
            <a:extLst>
              <a:ext uri="{FF2B5EF4-FFF2-40B4-BE49-F238E27FC236}">
                <a16:creationId xmlns="" xmlns:a16="http://schemas.microsoft.com/office/drawing/2014/main" id="{A88FF85C-71B7-462F-A04B-E629CF0826DF}"/>
              </a:ext>
            </a:extLst>
          </p:cNvPr>
          <p:cNvSpPr>
            <a:spLocks noGrp="1"/>
          </p:cNvSpPr>
          <p:nvPr>
            <p:ph type="title"/>
          </p:nvPr>
        </p:nvSpPr>
        <p:spPr/>
        <p:txBody>
          <a:bodyPr/>
          <a:lstStyle/>
          <a:p>
            <a:r>
              <a:rPr lang="en-US" dirty="0"/>
              <a:t>Infix, Postfix and Prefix Notations</a:t>
            </a:r>
          </a:p>
        </p:txBody>
      </p:sp>
    </p:spTree>
    <p:extLst>
      <p:ext uri="{BB962C8B-B14F-4D97-AF65-F5344CB8AC3E}">
        <p14:creationId xmlns:p14="http://schemas.microsoft.com/office/powerpoint/2010/main" val="952050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2D4C90F7-E375-4E9D-9ED5-457777A73BB5}"/>
              </a:ext>
            </a:extLst>
          </p:cNvPr>
          <p:cNvSpPr>
            <a:spLocks noGrp="1"/>
          </p:cNvSpPr>
          <p:nvPr>
            <p:ph type="title"/>
          </p:nvPr>
        </p:nvSpPr>
        <p:spPr/>
        <p:txBody>
          <a:bodyPr/>
          <a:lstStyle/>
          <a:p>
            <a:r>
              <a:rPr lang="en-US" dirty="0"/>
              <a:t>Infix, Postfix and Prefix Notations</a:t>
            </a:r>
          </a:p>
        </p:txBody>
      </p:sp>
      <p:sp>
        <p:nvSpPr>
          <p:cNvPr id="4" name="Content Placeholder 3"/>
          <p:cNvSpPr>
            <a:spLocks noGrp="1"/>
          </p:cNvSpPr>
          <p:nvPr>
            <p:ph idx="1"/>
          </p:nvPr>
        </p:nvSpPr>
        <p:spPr>
          <a:xfrm>
            <a:off x="838200" y="1474342"/>
            <a:ext cx="10515600" cy="4972692"/>
          </a:xfrm>
        </p:spPr>
        <p:txBody>
          <a:bodyPr>
            <a:normAutofit fontScale="92500" lnSpcReduction="10000"/>
          </a:bodyPr>
          <a:lstStyle/>
          <a:p>
            <a:pPr>
              <a:lnSpc>
                <a:spcPct val="80000"/>
              </a:lnSpc>
            </a:pPr>
            <a:r>
              <a:rPr lang="en-US" altLang="ko-KR" dirty="0">
                <a:latin typeface="Arial" pitchFamily="34" charset="0"/>
                <a:ea typeface="굴림" pitchFamily="50" charset="-127"/>
                <a:cs typeface="Arial" pitchFamily="34" charset="0"/>
              </a:rPr>
              <a:t>The usual way of expressing the sum of two numbers A and B is :</a:t>
            </a:r>
          </a:p>
          <a:p>
            <a:pPr>
              <a:lnSpc>
                <a:spcPct val="80000"/>
              </a:lnSpc>
              <a:buNone/>
            </a:pPr>
            <a:r>
              <a:rPr lang="en-US" altLang="ko-KR" dirty="0">
                <a:latin typeface="Arial" pitchFamily="34" charset="0"/>
                <a:ea typeface="굴림" pitchFamily="50" charset="-127"/>
                <a:cs typeface="Arial" pitchFamily="34" charset="0"/>
              </a:rPr>
              <a:t>					A+B</a:t>
            </a:r>
          </a:p>
          <a:p>
            <a:pPr>
              <a:lnSpc>
                <a:spcPct val="80000"/>
              </a:lnSpc>
            </a:pPr>
            <a:r>
              <a:rPr lang="en-US" altLang="ko-KR" dirty="0">
                <a:latin typeface="Arial" pitchFamily="34" charset="0"/>
                <a:ea typeface="굴림" pitchFamily="50" charset="-127"/>
                <a:cs typeface="Arial" pitchFamily="34" charset="0"/>
              </a:rPr>
              <a:t>The operator ‘+’ is placed between the two operands A and B (</a:t>
            </a:r>
            <a:r>
              <a:rPr lang="en-US" altLang="ko-KR" b="1" i="1" dirty="0">
                <a:solidFill>
                  <a:srgbClr val="C00000"/>
                </a:solidFill>
                <a:latin typeface="Arial" pitchFamily="34" charset="0"/>
                <a:ea typeface="굴림" pitchFamily="50" charset="-127"/>
                <a:cs typeface="Arial" pitchFamily="34" charset="0"/>
              </a:rPr>
              <a:t>Infix Notation</a:t>
            </a:r>
            <a:r>
              <a:rPr lang="en-US" altLang="ko-KR" dirty="0">
                <a:latin typeface="Arial" pitchFamily="34" charset="0"/>
                <a:ea typeface="굴림" pitchFamily="50" charset="-127"/>
                <a:cs typeface="Arial" pitchFamily="34" charset="0"/>
              </a:rPr>
              <a:t>)</a:t>
            </a:r>
          </a:p>
          <a:p>
            <a:pPr>
              <a:lnSpc>
                <a:spcPct val="80000"/>
              </a:lnSpc>
            </a:pPr>
            <a:r>
              <a:rPr lang="en-US" altLang="ko-KR" dirty="0">
                <a:latin typeface="Arial" pitchFamily="34" charset="0"/>
                <a:ea typeface="굴림" pitchFamily="50" charset="-127"/>
                <a:cs typeface="Arial" pitchFamily="34" charset="0"/>
              </a:rPr>
              <a:t>Consider a bit more complex example:</a:t>
            </a:r>
          </a:p>
          <a:p>
            <a:pPr>
              <a:lnSpc>
                <a:spcPct val="80000"/>
              </a:lnSpc>
              <a:buNone/>
            </a:pPr>
            <a:r>
              <a:rPr lang="en-US" altLang="ko-KR" dirty="0">
                <a:latin typeface="Arial" pitchFamily="34" charset="0"/>
                <a:ea typeface="굴림" pitchFamily="50" charset="-127"/>
                <a:cs typeface="Arial" pitchFamily="34" charset="0"/>
              </a:rPr>
              <a:t>			  (13 – 5) / (3 + 1)</a:t>
            </a:r>
          </a:p>
          <a:p>
            <a:pPr>
              <a:lnSpc>
                <a:spcPct val="80000"/>
              </a:lnSpc>
            </a:pPr>
            <a:r>
              <a:rPr lang="en-US" altLang="ko-KR" dirty="0">
                <a:latin typeface="Arial" pitchFamily="34" charset="0"/>
                <a:ea typeface="굴림" pitchFamily="50" charset="-127"/>
                <a:cs typeface="Arial" pitchFamily="34" charset="0"/>
              </a:rPr>
              <a:t>When the parentheses are removed the situation becomes ambiguous</a:t>
            </a:r>
          </a:p>
          <a:p>
            <a:pPr>
              <a:lnSpc>
                <a:spcPct val="80000"/>
              </a:lnSpc>
              <a:buNone/>
            </a:pPr>
            <a:r>
              <a:rPr lang="en-US" altLang="ko-KR" dirty="0">
                <a:latin typeface="Arial" pitchFamily="34" charset="0"/>
                <a:ea typeface="굴림" pitchFamily="50" charset="-127"/>
                <a:cs typeface="Arial" pitchFamily="34" charset="0"/>
              </a:rPr>
              <a:t>			  13 – 5   /  3  + 1</a:t>
            </a:r>
          </a:p>
          <a:p>
            <a:pPr>
              <a:lnSpc>
                <a:spcPct val="80000"/>
              </a:lnSpc>
              <a:buNone/>
            </a:pPr>
            <a:r>
              <a:rPr lang="en-US" altLang="ko-KR" dirty="0">
                <a:latin typeface="Arial" pitchFamily="34" charset="0"/>
                <a:ea typeface="굴림" pitchFamily="50" charset="-127"/>
                <a:cs typeface="Arial" pitchFamily="34" charset="0"/>
              </a:rPr>
              <a:t>		is it     (13 – 5) / (3  + 1)</a:t>
            </a:r>
          </a:p>
          <a:p>
            <a:pPr>
              <a:lnSpc>
                <a:spcPct val="80000"/>
              </a:lnSpc>
              <a:buNone/>
            </a:pPr>
            <a:r>
              <a:rPr lang="en-US" altLang="ko-KR" dirty="0">
                <a:latin typeface="Arial" pitchFamily="34" charset="0"/>
                <a:ea typeface="굴림" pitchFamily="50" charset="-127"/>
                <a:cs typeface="Arial" pitchFamily="34" charset="0"/>
              </a:rPr>
              <a:t>		or        13 – (5  /  3) + 1</a:t>
            </a:r>
          </a:p>
          <a:p>
            <a:pPr>
              <a:lnSpc>
                <a:spcPct val="80000"/>
              </a:lnSpc>
            </a:pPr>
            <a:r>
              <a:rPr lang="en-US" altLang="ko-KR" dirty="0">
                <a:latin typeface="Arial" pitchFamily="34" charset="0"/>
                <a:ea typeface="굴림" pitchFamily="50" charset="-127"/>
                <a:cs typeface="Arial" pitchFamily="34" charset="0"/>
              </a:rPr>
              <a:t>To cater for such ambiguity, you must have operator precedence rules to follow (as in C++)</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1307551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825625"/>
            <a:ext cx="10744200" cy="4351338"/>
          </a:xfrm>
        </p:spPr>
        <p:txBody>
          <a:bodyPr>
            <a:normAutofit fontScale="85000" lnSpcReduction="10000"/>
          </a:bodyPr>
          <a:lstStyle/>
          <a:p>
            <a:r>
              <a:rPr lang="en-US" altLang="ko-KR" dirty="0">
                <a:ea typeface="굴림" pitchFamily="50" charset="-127"/>
              </a:rPr>
              <a:t>In the absence of parentheses </a:t>
            </a:r>
          </a:p>
          <a:p>
            <a:pPr>
              <a:buNone/>
            </a:pPr>
            <a:r>
              <a:rPr lang="en-US" altLang="ko-KR" dirty="0">
                <a:ea typeface="굴림" pitchFamily="50" charset="-127"/>
              </a:rPr>
              <a:t>			  13 – 5   /  3  + 1</a:t>
            </a:r>
          </a:p>
          <a:p>
            <a:endParaRPr lang="en-US" altLang="ko-KR" sz="1100" dirty="0">
              <a:ea typeface="굴림" pitchFamily="50" charset="-127"/>
            </a:endParaRPr>
          </a:p>
          <a:p>
            <a:r>
              <a:rPr lang="en-US" altLang="ko-KR" dirty="0">
                <a:ea typeface="굴림" pitchFamily="50" charset="-127"/>
              </a:rPr>
              <a:t>Will be evaluated as   13 – (5  /  3) + 1</a:t>
            </a:r>
          </a:p>
          <a:p>
            <a:endParaRPr lang="en-US" altLang="ko-KR" sz="1100" dirty="0">
              <a:ea typeface="굴림" pitchFamily="50" charset="-127"/>
            </a:endParaRPr>
          </a:p>
          <a:p>
            <a:r>
              <a:rPr lang="en-US" altLang="ko-KR" dirty="0">
                <a:ea typeface="굴림" pitchFamily="50" charset="-127"/>
              </a:rPr>
              <a:t>Operator precedence is </a:t>
            </a:r>
            <a:r>
              <a:rPr lang="en-US" altLang="ko-KR" b="1" dirty="0">
                <a:ea typeface="굴림" pitchFamily="50" charset="-127"/>
              </a:rPr>
              <a:t>by-passed</a:t>
            </a:r>
            <a:r>
              <a:rPr lang="en-US" altLang="ko-KR" dirty="0">
                <a:ea typeface="굴림" pitchFamily="50" charset="-127"/>
              </a:rPr>
              <a:t> with the help of parentheses as in (13 – 5) / (3  + 1)</a:t>
            </a:r>
          </a:p>
          <a:p>
            <a:endParaRPr lang="en-US" altLang="ko-KR" sz="1100" dirty="0">
              <a:ea typeface="굴림" pitchFamily="50" charset="-127"/>
            </a:endParaRPr>
          </a:p>
          <a:p>
            <a:r>
              <a:rPr lang="en-US" b="1" dirty="0">
                <a:solidFill>
                  <a:srgbClr val="FF0000"/>
                </a:solidFill>
              </a:rPr>
              <a:t>Complex parsing for computers:</a:t>
            </a:r>
            <a:endParaRPr lang="en-US" dirty="0">
              <a:solidFill>
                <a:srgbClr val="FF0000"/>
              </a:solidFill>
            </a:endParaRPr>
          </a:p>
          <a:p>
            <a:pPr lvl="1"/>
            <a:r>
              <a:rPr lang="en-US" sz="2800" dirty="0">
                <a:ea typeface="굴림" pitchFamily="50" charset="-127"/>
              </a:rPr>
              <a:t>Computers need rules for precedence (e.g., * before +).</a:t>
            </a:r>
          </a:p>
          <a:p>
            <a:pPr lvl="1"/>
            <a:r>
              <a:rPr lang="en-US" sz="2800" dirty="0">
                <a:ea typeface="굴림" pitchFamily="50" charset="-127"/>
              </a:rPr>
              <a:t>They also need to handle associativity (e.g., A - B - C → (A - B) - C).</a:t>
            </a:r>
          </a:p>
          <a:p>
            <a:pPr lvl="1"/>
            <a:r>
              <a:rPr lang="en-US" sz="2800" dirty="0">
                <a:ea typeface="굴림" pitchFamily="50" charset="-127"/>
              </a:rPr>
              <a:t>Extra work is needed for brackets (), making compiler design harder.</a:t>
            </a:r>
          </a:p>
          <a:p>
            <a:endParaRPr lang="en-US" dirty="0">
              <a:latin typeface="Arial" pitchFamily="34" charset="0"/>
              <a:cs typeface="Arial" pitchFamily="34" charset="0"/>
            </a:endParaRPr>
          </a:p>
        </p:txBody>
      </p:sp>
      <p:sp>
        <p:nvSpPr>
          <p:cNvPr id="6" name="Title 5">
            <a:extLst>
              <a:ext uri="{FF2B5EF4-FFF2-40B4-BE49-F238E27FC236}">
                <a16:creationId xmlns="" xmlns:a16="http://schemas.microsoft.com/office/drawing/2014/main" id="{2677BF7F-9438-4035-B386-BB6700F51DA2}"/>
              </a:ext>
            </a:extLst>
          </p:cNvPr>
          <p:cNvSpPr>
            <a:spLocks noGrp="1"/>
          </p:cNvSpPr>
          <p:nvPr>
            <p:ph type="title"/>
          </p:nvPr>
        </p:nvSpPr>
        <p:spPr/>
        <p:txBody>
          <a:bodyPr/>
          <a:lstStyle/>
          <a:p>
            <a:r>
              <a:rPr lang="en-US" dirty="0"/>
              <a:t>Infix, Postfix and Prefix Notations</a:t>
            </a:r>
          </a:p>
        </p:txBody>
      </p:sp>
    </p:spTree>
    <p:extLst>
      <p:ext uri="{BB962C8B-B14F-4D97-AF65-F5344CB8AC3E}">
        <p14:creationId xmlns:p14="http://schemas.microsoft.com/office/powerpoint/2010/main" val="2125554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a:lnSpc>
                <a:spcPct val="150000"/>
              </a:lnSpc>
            </a:pPr>
            <a:r>
              <a:rPr lang="en-US" altLang="ko-KR" dirty="0">
                <a:ea typeface="굴림" pitchFamily="50" charset="-127"/>
              </a:rPr>
              <a:t>It is a notation for writing arithmetic expressions in which operands appear before the operator</a:t>
            </a:r>
          </a:p>
          <a:p>
            <a:pPr marL="0" indent="0">
              <a:lnSpc>
                <a:spcPct val="150000"/>
              </a:lnSpc>
              <a:buNone/>
            </a:pPr>
            <a:r>
              <a:rPr lang="en-US" altLang="ko-KR" dirty="0">
                <a:ea typeface="굴림" pitchFamily="50" charset="-127"/>
              </a:rPr>
              <a:t>		e.g. A + B is written as A B + in postfix notation</a:t>
            </a:r>
          </a:p>
          <a:p>
            <a:pPr>
              <a:lnSpc>
                <a:spcPct val="150000"/>
              </a:lnSpc>
            </a:pPr>
            <a:r>
              <a:rPr lang="en-US" altLang="ko-KR" dirty="0">
                <a:ea typeface="굴림" pitchFamily="50" charset="-127"/>
              </a:rPr>
              <a:t>There are </a:t>
            </a:r>
            <a:r>
              <a:rPr lang="en-US" altLang="ko-KR" b="1" dirty="0">
                <a:solidFill>
                  <a:srgbClr val="C00000"/>
                </a:solidFill>
                <a:ea typeface="굴림" pitchFamily="50" charset="-127"/>
              </a:rPr>
              <a:t>no precedence rules</a:t>
            </a:r>
            <a:r>
              <a:rPr lang="en-US" altLang="ko-KR" b="1" dirty="0">
                <a:ea typeface="굴림" pitchFamily="50" charset="-127"/>
              </a:rPr>
              <a:t> </a:t>
            </a:r>
            <a:r>
              <a:rPr lang="en-US" altLang="ko-KR" dirty="0">
                <a:ea typeface="굴림" pitchFamily="50" charset="-127"/>
              </a:rPr>
              <a:t>to be learnt in it</a:t>
            </a:r>
          </a:p>
          <a:p>
            <a:pPr>
              <a:lnSpc>
                <a:spcPct val="150000"/>
              </a:lnSpc>
            </a:pPr>
            <a:r>
              <a:rPr lang="en-US" altLang="ko-KR" b="1" dirty="0">
                <a:solidFill>
                  <a:srgbClr val="C00000"/>
                </a:solidFill>
                <a:ea typeface="굴림" pitchFamily="50" charset="-127"/>
              </a:rPr>
              <a:t>Parentheses</a:t>
            </a:r>
            <a:r>
              <a:rPr lang="en-US" altLang="ko-KR" dirty="0">
                <a:ea typeface="굴림" pitchFamily="50" charset="-127"/>
              </a:rPr>
              <a:t> are </a:t>
            </a:r>
            <a:r>
              <a:rPr lang="en-US" altLang="ko-KR" b="1" dirty="0">
                <a:solidFill>
                  <a:srgbClr val="C00000"/>
                </a:solidFill>
                <a:ea typeface="굴림" pitchFamily="50" charset="-127"/>
              </a:rPr>
              <a:t>never</a:t>
            </a:r>
            <a:r>
              <a:rPr lang="en-US" altLang="ko-KR" dirty="0">
                <a:ea typeface="굴림" pitchFamily="50" charset="-127"/>
              </a:rPr>
              <a:t> needed</a:t>
            </a:r>
          </a:p>
          <a:p>
            <a:pPr>
              <a:lnSpc>
                <a:spcPct val="150000"/>
              </a:lnSpc>
            </a:pPr>
            <a:r>
              <a:rPr lang="en-US" altLang="ko-KR" dirty="0">
                <a:ea typeface="굴림" pitchFamily="50" charset="-127"/>
              </a:rPr>
              <a:t>Due to its simplicity, some calculators use postfix notation</a:t>
            </a:r>
          </a:p>
          <a:p>
            <a:pPr>
              <a:lnSpc>
                <a:spcPct val="150000"/>
              </a:lnSpc>
            </a:pPr>
            <a:r>
              <a:rPr lang="en-US" altLang="ko-KR" dirty="0">
                <a:ea typeface="굴림" pitchFamily="50" charset="-127"/>
              </a:rPr>
              <a:t>This is also called the “</a:t>
            </a:r>
            <a:r>
              <a:rPr lang="en-US" altLang="ko-KR" b="1" dirty="0">
                <a:solidFill>
                  <a:srgbClr val="C00000"/>
                </a:solidFill>
                <a:ea typeface="굴림" pitchFamily="50" charset="-127"/>
              </a:rPr>
              <a:t>Reverse Polish Notation or RPN</a:t>
            </a:r>
            <a:r>
              <a:rPr lang="en-US" altLang="ko-KR" dirty="0">
                <a:ea typeface="굴림" pitchFamily="50" charset="-127"/>
              </a:rPr>
              <a:t>”</a:t>
            </a:r>
          </a:p>
          <a:p>
            <a:pPr>
              <a:lnSpc>
                <a:spcPct val="150000"/>
              </a:lnSpc>
            </a:pPr>
            <a:endParaRPr lang="en-US" dirty="0"/>
          </a:p>
        </p:txBody>
      </p:sp>
      <p:sp>
        <p:nvSpPr>
          <p:cNvPr id="6" name="Title 5">
            <a:extLst>
              <a:ext uri="{FF2B5EF4-FFF2-40B4-BE49-F238E27FC236}">
                <a16:creationId xmlns="" xmlns:a16="http://schemas.microsoft.com/office/drawing/2014/main" id="{A5639FB9-A068-4851-9647-CB43EAD359B5}"/>
              </a:ext>
            </a:extLst>
          </p:cNvPr>
          <p:cNvSpPr>
            <a:spLocks noGrp="1"/>
          </p:cNvSpPr>
          <p:nvPr>
            <p:ph type="title"/>
          </p:nvPr>
        </p:nvSpPr>
        <p:spPr/>
        <p:txBody>
          <a:bodyPr/>
          <a:lstStyle/>
          <a:p>
            <a:r>
              <a:rPr lang="en-US" dirty="0"/>
              <a:t>Postfix Notations</a:t>
            </a:r>
          </a:p>
        </p:txBody>
      </p:sp>
    </p:spTree>
    <p:extLst>
      <p:ext uri="{BB962C8B-B14F-4D97-AF65-F5344CB8AC3E}">
        <p14:creationId xmlns:p14="http://schemas.microsoft.com/office/powerpoint/2010/main" val="17279556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altLang="ko-KR" dirty="0">
                <a:ea typeface="굴림" pitchFamily="34" charset="-127"/>
                <a:cs typeface="Times New Roman" pitchFamily="18" charset="0"/>
              </a:rPr>
              <a:t>It is a notation for writing arithmetic expressions in which operators symbol appears </a:t>
            </a:r>
            <a:r>
              <a:rPr lang="en-US" altLang="ko-KR" b="1" u="sng" dirty="0">
                <a:solidFill>
                  <a:srgbClr val="C00000"/>
                </a:solidFill>
                <a:ea typeface="굴림" pitchFamily="34" charset="-127"/>
                <a:cs typeface="Times New Roman" pitchFamily="18" charset="0"/>
              </a:rPr>
              <a:t>before</a:t>
            </a:r>
            <a:r>
              <a:rPr lang="en-US" altLang="ko-KR" b="1" dirty="0">
                <a:ea typeface="굴림" pitchFamily="34" charset="-127"/>
                <a:cs typeface="Times New Roman" pitchFamily="18" charset="0"/>
              </a:rPr>
              <a:t> </a:t>
            </a:r>
            <a:r>
              <a:rPr lang="en-US" altLang="ko-KR" dirty="0">
                <a:ea typeface="굴림" pitchFamily="34" charset="-127"/>
                <a:cs typeface="Times New Roman" pitchFamily="18" charset="0"/>
              </a:rPr>
              <a:t>the operands.</a:t>
            </a:r>
          </a:p>
          <a:p>
            <a:pPr marL="0" indent="0" algn="just">
              <a:buNone/>
            </a:pPr>
            <a:r>
              <a:rPr lang="en-US" altLang="ko-KR" dirty="0">
                <a:ea typeface="굴림" pitchFamily="34" charset="-127"/>
                <a:cs typeface="Times New Roman" pitchFamily="18" charset="0"/>
              </a:rPr>
              <a:t>		e.g. A + B is written as + A B in prefix notation</a:t>
            </a:r>
          </a:p>
          <a:p>
            <a:pPr algn="just"/>
            <a:endParaRPr lang="en-US" altLang="ko-KR" sz="1000" dirty="0">
              <a:ea typeface="굴림" pitchFamily="34" charset="-127"/>
              <a:cs typeface="Times New Roman" pitchFamily="18" charset="0"/>
            </a:endParaRPr>
          </a:p>
          <a:p>
            <a:pPr algn="just"/>
            <a:r>
              <a:rPr lang="en-US" altLang="ko-KR" dirty="0">
                <a:ea typeface="굴림" pitchFamily="34" charset="-127"/>
                <a:cs typeface="Times New Roman" pitchFamily="18" charset="0"/>
              </a:rPr>
              <a:t>There are no precedence rules to be learnt in it.</a:t>
            </a:r>
          </a:p>
          <a:p>
            <a:pPr algn="just"/>
            <a:endParaRPr lang="en-US" altLang="ko-KR" sz="1000" dirty="0">
              <a:ea typeface="굴림" pitchFamily="34" charset="-127"/>
              <a:cs typeface="Times New Roman" pitchFamily="18" charset="0"/>
            </a:endParaRPr>
          </a:p>
          <a:p>
            <a:pPr algn="just"/>
            <a:r>
              <a:rPr lang="en-US" altLang="ko-KR" dirty="0">
                <a:ea typeface="굴림" pitchFamily="34" charset="-127"/>
                <a:cs typeface="Times New Roman" pitchFamily="18" charset="0"/>
              </a:rPr>
              <a:t>Parentheses are never needed.</a:t>
            </a:r>
          </a:p>
          <a:p>
            <a:pPr algn="just"/>
            <a:endParaRPr lang="en-US" altLang="ko-KR" sz="1000" dirty="0">
              <a:ea typeface="굴림" pitchFamily="34" charset="-127"/>
              <a:cs typeface="Times New Roman" pitchFamily="18" charset="0"/>
            </a:endParaRPr>
          </a:p>
          <a:p>
            <a:pPr algn="just"/>
            <a:r>
              <a:rPr lang="en-US" altLang="ko-KR" dirty="0">
                <a:ea typeface="굴림" pitchFamily="34" charset="-127"/>
                <a:cs typeface="Times New Roman" pitchFamily="18" charset="0"/>
              </a:rPr>
              <a:t>This is also called the “</a:t>
            </a:r>
            <a:r>
              <a:rPr lang="en-US" altLang="ko-KR" dirty="0">
                <a:solidFill>
                  <a:srgbClr val="C00000"/>
                </a:solidFill>
                <a:ea typeface="굴림" pitchFamily="34" charset="-127"/>
                <a:cs typeface="Times New Roman" pitchFamily="18" charset="0"/>
              </a:rPr>
              <a:t>Polish Notation or PN</a:t>
            </a:r>
            <a:r>
              <a:rPr lang="en-US" altLang="ko-KR" dirty="0">
                <a:ea typeface="굴림" pitchFamily="34" charset="-127"/>
                <a:cs typeface="Times New Roman" pitchFamily="18" charset="0"/>
              </a:rPr>
              <a:t>”.</a:t>
            </a:r>
          </a:p>
          <a:p>
            <a:endParaRPr lang="en-US" dirty="0"/>
          </a:p>
        </p:txBody>
      </p:sp>
      <p:sp>
        <p:nvSpPr>
          <p:cNvPr id="6" name="Title 5">
            <a:extLst>
              <a:ext uri="{FF2B5EF4-FFF2-40B4-BE49-F238E27FC236}">
                <a16:creationId xmlns="" xmlns:a16="http://schemas.microsoft.com/office/drawing/2014/main" id="{C01B8569-5BA2-4ED9-B067-F3533466AEA4}"/>
              </a:ext>
            </a:extLst>
          </p:cNvPr>
          <p:cNvSpPr>
            <a:spLocks noGrp="1"/>
          </p:cNvSpPr>
          <p:nvPr>
            <p:ph type="title"/>
          </p:nvPr>
        </p:nvSpPr>
        <p:spPr/>
        <p:txBody>
          <a:bodyPr/>
          <a:lstStyle/>
          <a:p>
            <a:r>
              <a:rPr lang="en-US" dirty="0"/>
              <a:t>Prefix Notation</a:t>
            </a:r>
          </a:p>
        </p:txBody>
      </p:sp>
    </p:spTree>
    <p:extLst>
      <p:ext uri="{BB962C8B-B14F-4D97-AF65-F5344CB8AC3E}">
        <p14:creationId xmlns:p14="http://schemas.microsoft.com/office/powerpoint/2010/main" val="189704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1BDA89-1FB1-418C-AD21-6AE9143B484D}"/>
              </a:ext>
            </a:extLst>
          </p:cNvPr>
          <p:cNvSpPr>
            <a:spLocks noGrp="1"/>
          </p:cNvSpPr>
          <p:nvPr>
            <p:ph type="title"/>
          </p:nvPr>
        </p:nvSpPr>
        <p:spPr/>
        <p:txBody>
          <a:bodyPr/>
          <a:lstStyle/>
          <a:p>
            <a:r>
              <a:rPr lang="en-US" altLang="en-US" dirty="0"/>
              <a:t>Stack as an ADT </a:t>
            </a:r>
            <a:endParaRPr lang="en-US" dirty="0"/>
          </a:p>
        </p:txBody>
      </p:sp>
      <p:sp>
        <p:nvSpPr>
          <p:cNvPr id="3" name="Content Placeholder 2">
            <a:extLst>
              <a:ext uri="{FF2B5EF4-FFF2-40B4-BE49-F238E27FC236}">
                <a16:creationId xmlns="" xmlns:a16="http://schemas.microsoft.com/office/drawing/2014/main" id="{72A6FB64-7949-4F7D-BAA3-C26332BF85A7}"/>
              </a:ext>
            </a:extLst>
          </p:cNvPr>
          <p:cNvSpPr>
            <a:spLocks noGrp="1"/>
          </p:cNvSpPr>
          <p:nvPr>
            <p:ph idx="1"/>
          </p:nvPr>
        </p:nvSpPr>
        <p:spPr/>
        <p:txBody>
          <a:bodyPr/>
          <a:lstStyle/>
          <a:p>
            <a:pPr marL="0" indent="0">
              <a:spcBef>
                <a:spcPct val="50000"/>
              </a:spcBef>
              <a:buNone/>
              <a:tabLst>
                <a:tab pos="461963" algn="l"/>
              </a:tabLst>
            </a:pPr>
            <a:r>
              <a:rPr lang="en-US" altLang="en-US" dirty="0"/>
              <a:t>A </a:t>
            </a:r>
            <a:r>
              <a:rPr lang="en-US" altLang="en-US" b="1" dirty="0"/>
              <a:t>stack</a:t>
            </a:r>
            <a:r>
              <a:rPr lang="en-US" altLang="en-US" dirty="0"/>
              <a:t> is </a:t>
            </a:r>
            <a:r>
              <a:rPr lang="en-US" altLang="en-US" b="1" dirty="0">
                <a:solidFill>
                  <a:schemeClr val="accent5">
                    <a:lumMod val="75000"/>
                  </a:schemeClr>
                </a:solidFill>
              </a:rPr>
              <a:t>an </a:t>
            </a:r>
            <a:r>
              <a:rPr lang="en-US" altLang="en-US" b="1" i="1" dirty="0">
                <a:solidFill>
                  <a:schemeClr val="accent5">
                    <a:lumMod val="75000"/>
                  </a:schemeClr>
                </a:solidFill>
              </a:rPr>
              <a:t>ordered</a:t>
            </a:r>
            <a:r>
              <a:rPr lang="en-US" altLang="en-US" b="1" dirty="0">
                <a:solidFill>
                  <a:schemeClr val="accent5">
                    <a:lumMod val="75000"/>
                  </a:schemeClr>
                </a:solidFill>
              </a:rPr>
              <a:t> collection of data items in which </a:t>
            </a:r>
            <a:r>
              <a:rPr lang="en-US" altLang="en-US" b="1" i="1" dirty="0">
                <a:solidFill>
                  <a:schemeClr val="accent5">
                    <a:lumMod val="75000"/>
                  </a:schemeClr>
                </a:solidFill>
              </a:rPr>
              <a:t>access is possible only at one end</a:t>
            </a:r>
            <a:r>
              <a:rPr lang="en-US" altLang="en-US" b="1" dirty="0">
                <a:solidFill>
                  <a:schemeClr val="accent5">
                    <a:lumMod val="75000"/>
                  </a:schemeClr>
                </a:solidFill>
              </a:rPr>
              <a:t> (called the </a:t>
            </a:r>
            <a:r>
              <a:rPr lang="en-US" altLang="en-US" b="1" i="1" dirty="0">
                <a:solidFill>
                  <a:schemeClr val="accent5">
                    <a:lumMod val="75000"/>
                  </a:schemeClr>
                </a:solidFill>
              </a:rPr>
              <a:t>top</a:t>
            </a:r>
            <a:r>
              <a:rPr lang="en-US" altLang="en-US" b="1" dirty="0">
                <a:solidFill>
                  <a:schemeClr val="accent5">
                    <a:lumMod val="75000"/>
                  </a:schemeClr>
                </a:solidFill>
              </a:rPr>
              <a:t> of the stack)</a:t>
            </a:r>
            <a:r>
              <a:rPr lang="en-US" altLang="en-US" b="1" dirty="0">
                <a:solidFill>
                  <a:schemeClr val="accent3">
                    <a:lumMod val="50000"/>
                  </a:schemeClr>
                </a:solidFill>
              </a:rPr>
              <a:t>.</a:t>
            </a:r>
            <a:r>
              <a:rPr lang="en-US" altLang="en-US" dirty="0">
                <a:solidFill>
                  <a:schemeClr val="accent3">
                    <a:lumMod val="50000"/>
                  </a:schemeClr>
                </a:solidFill>
              </a:rPr>
              <a:t>  </a:t>
            </a:r>
          </a:p>
          <a:p>
            <a:pPr marL="0" indent="0">
              <a:spcBef>
                <a:spcPct val="50000"/>
              </a:spcBef>
              <a:buNone/>
              <a:tabLst>
                <a:tab pos="461963" algn="l"/>
              </a:tabLst>
            </a:pPr>
            <a:endParaRPr lang="en-US" altLang="en-US" dirty="0">
              <a:solidFill>
                <a:schemeClr val="accent3">
                  <a:lumMod val="50000"/>
                </a:schemeClr>
              </a:solidFill>
            </a:endParaRPr>
          </a:p>
          <a:p>
            <a:pPr marL="0" indent="0">
              <a:spcBef>
                <a:spcPct val="30000"/>
              </a:spcBef>
              <a:buNone/>
              <a:tabLst>
                <a:tab pos="461963" algn="l"/>
              </a:tabLst>
            </a:pPr>
            <a:r>
              <a:rPr lang="en-US" altLang="en-US" b="1" i="1" dirty="0"/>
              <a:t>Basic operations:</a:t>
            </a:r>
          </a:p>
          <a:p>
            <a:pPr marL="971550" lvl="1" indent="-514350">
              <a:buFont typeface="+mj-lt"/>
              <a:buAutoNum type="arabicPeriod"/>
              <a:tabLst>
                <a:tab pos="461963" algn="l"/>
              </a:tabLst>
            </a:pPr>
            <a:r>
              <a:rPr lang="en-US" altLang="en-US" dirty="0"/>
              <a:t>Construct a stack (usually empty)</a:t>
            </a:r>
          </a:p>
          <a:p>
            <a:pPr marL="971550" lvl="1" indent="-514350">
              <a:buFont typeface="+mj-lt"/>
              <a:buAutoNum type="arabicPeriod"/>
              <a:tabLst>
                <a:tab pos="461963" algn="l"/>
              </a:tabLst>
            </a:pPr>
            <a:r>
              <a:rPr lang="en-US" altLang="en-US" dirty="0"/>
              <a:t>Check if the stack is empty</a:t>
            </a:r>
          </a:p>
          <a:p>
            <a:pPr marL="971550" lvl="1" indent="-514350">
              <a:buFont typeface="+mj-lt"/>
              <a:buAutoNum type="arabicPeriod"/>
              <a:tabLst>
                <a:tab pos="461963" algn="l"/>
              </a:tabLst>
            </a:pPr>
            <a:r>
              <a:rPr lang="en-US" altLang="en-US" u="sng" dirty="0"/>
              <a:t>Push:</a:t>
            </a:r>
            <a:r>
              <a:rPr lang="en-US" altLang="en-US" dirty="0"/>
              <a:t>  Add an element at the top of the stack</a:t>
            </a:r>
          </a:p>
          <a:p>
            <a:pPr marL="971550" lvl="1" indent="-514350">
              <a:buFont typeface="+mj-lt"/>
              <a:buAutoNum type="arabicPeriod"/>
              <a:tabLst>
                <a:tab pos="461963" algn="l"/>
              </a:tabLst>
            </a:pPr>
            <a:r>
              <a:rPr lang="en-US" altLang="en-US" u="sng" dirty="0"/>
              <a:t>Top:</a:t>
            </a:r>
            <a:r>
              <a:rPr lang="en-US" altLang="en-US" dirty="0"/>
              <a:t>  Point the top element of the stack</a:t>
            </a:r>
          </a:p>
          <a:p>
            <a:pPr marL="971550" lvl="1" indent="-514350">
              <a:buFont typeface="+mj-lt"/>
              <a:buAutoNum type="arabicPeriod"/>
              <a:tabLst>
                <a:tab pos="461963" algn="l"/>
              </a:tabLst>
            </a:pPr>
            <a:r>
              <a:rPr lang="en-US" altLang="en-US" u="sng" dirty="0"/>
              <a:t>Pop:</a:t>
            </a:r>
            <a:r>
              <a:rPr lang="en-US" altLang="en-US" dirty="0"/>
              <a:t>  Remove the top element of the stack</a:t>
            </a:r>
          </a:p>
        </p:txBody>
      </p:sp>
    </p:spTree>
    <p:extLst>
      <p:ext uri="{BB962C8B-B14F-4D97-AF65-F5344CB8AC3E}">
        <p14:creationId xmlns:p14="http://schemas.microsoft.com/office/powerpoint/2010/main" val="1363585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CE779654-A829-4C5E-A46C-741102010067}"/>
              </a:ext>
            </a:extLst>
          </p:cNvPr>
          <p:cNvSpPr>
            <a:spLocks noGrp="1"/>
          </p:cNvSpPr>
          <p:nvPr>
            <p:ph type="title"/>
          </p:nvPr>
        </p:nvSpPr>
        <p:spPr/>
        <p:txBody>
          <a:bodyPr/>
          <a:lstStyle/>
          <a:p>
            <a:r>
              <a:rPr lang="en-US" dirty="0"/>
              <a:t>5</a:t>
            </a:r>
            <a:r>
              <a:rPr lang="en-US" dirty="0" smtClean="0"/>
              <a:t>. Conversion </a:t>
            </a:r>
            <a:r>
              <a:rPr lang="en-US" dirty="0"/>
              <a:t>from infix to postfix</a:t>
            </a:r>
          </a:p>
        </p:txBody>
      </p:sp>
      <p:sp>
        <p:nvSpPr>
          <p:cNvPr id="3" name="Content Placeholder 2"/>
          <p:cNvSpPr>
            <a:spLocks noGrp="1"/>
          </p:cNvSpPr>
          <p:nvPr>
            <p:ph idx="1"/>
          </p:nvPr>
        </p:nvSpPr>
        <p:spPr/>
        <p:txBody>
          <a:bodyPr>
            <a:normAutofit fontScale="85000" lnSpcReduction="20000"/>
          </a:bodyPr>
          <a:lstStyle/>
          <a:p>
            <a:r>
              <a:rPr lang="en-US" altLang="ko-KR" dirty="0">
                <a:ea typeface="굴림" pitchFamily="50" charset="-127"/>
              </a:rPr>
              <a:t>Read an item from input infix expression</a:t>
            </a:r>
          </a:p>
          <a:p>
            <a:r>
              <a:rPr lang="en-US" altLang="ko-KR" dirty="0">
                <a:ea typeface="굴림" pitchFamily="50" charset="-127"/>
              </a:rPr>
              <a:t>If item is an operand append it to postfix string</a:t>
            </a:r>
          </a:p>
          <a:p>
            <a:r>
              <a:rPr lang="en-US" altLang="ko-KR" dirty="0">
                <a:ea typeface="굴림" pitchFamily="50" charset="-127"/>
              </a:rPr>
              <a:t>If item is “(“ push it on the stack</a:t>
            </a:r>
          </a:p>
          <a:p>
            <a:r>
              <a:rPr lang="en-US" altLang="ko-KR" dirty="0">
                <a:ea typeface="굴림" pitchFamily="50" charset="-127"/>
              </a:rPr>
              <a:t>If the item is an operator</a:t>
            </a:r>
          </a:p>
          <a:p>
            <a:pPr lvl="1"/>
            <a:r>
              <a:rPr lang="en-US" altLang="ko-KR" dirty="0">
                <a:ea typeface="굴림" pitchFamily="50" charset="-127"/>
              </a:rPr>
              <a:t>If the operator has higher  precedence than the one already on top of the stack then push it onto the operator stack</a:t>
            </a:r>
          </a:p>
          <a:p>
            <a:pPr lvl="1"/>
            <a:r>
              <a:rPr lang="en-US" altLang="ko-KR" dirty="0">
                <a:ea typeface="굴림" pitchFamily="50" charset="-127"/>
              </a:rPr>
              <a:t>If the operator has lower (equal) precedence than the one already on top of the stack then </a:t>
            </a:r>
          </a:p>
          <a:p>
            <a:pPr lvl="2"/>
            <a:r>
              <a:rPr lang="en-US" altLang="ko-KR" dirty="0">
                <a:ea typeface="굴림" pitchFamily="50" charset="-127"/>
              </a:rPr>
              <a:t>pop all the operators with precedence &gt;= current operator and append them to postfix string, and </a:t>
            </a:r>
          </a:p>
          <a:p>
            <a:pPr lvl="2"/>
            <a:r>
              <a:rPr lang="en-US" altLang="ko-KR" dirty="0">
                <a:ea typeface="굴림" pitchFamily="50" charset="-127"/>
              </a:rPr>
              <a:t>push lower precedence operator onto the stack</a:t>
            </a:r>
          </a:p>
          <a:p>
            <a:r>
              <a:rPr lang="en-US" altLang="ko-KR" dirty="0">
                <a:ea typeface="굴림" pitchFamily="50" charset="-127"/>
              </a:rPr>
              <a:t>If item is “)” pop all operators from top of the stack one-by-one, until a “(“ is encountered on stack and removed</a:t>
            </a:r>
          </a:p>
          <a:p>
            <a:r>
              <a:rPr lang="en-US" altLang="ko-KR" dirty="0">
                <a:ea typeface="굴림" pitchFamily="50" charset="-127"/>
              </a:rPr>
              <a:t>If end of infix string pop the stack one-by-one and append to postfix string</a:t>
            </a:r>
          </a:p>
        </p:txBody>
      </p:sp>
    </p:spTree>
    <p:extLst>
      <p:ext uri="{BB962C8B-B14F-4D97-AF65-F5344CB8AC3E}">
        <p14:creationId xmlns:p14="http://schemas.microsoft.com/office/powerpoint/2010/main" val="9370072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8839200" y="5029200"/>
            <a:ext cx="533400" cy="1219200"/>
            <a:chOff x="4416" y="3264"/>
            <a:chExt cx="336" cy="768"/>
          </a:xfrm>
        </p:grpSpPr>
        <p:grpSp>
          <p:nvGrpSpPr>
            <p:cNvPr id="33795" name="Group 3"/>
            <p:cNvGrpSpPr>
              <a:grpSpLocks/>
            </p:cNvGrpSpPr>
            <p:nvPr/>
          </p:nvGrpSpPr>
          <p:grpSpPr bwMode="auto">
            <a:xfrm>
              <a:off x="4416" y="3504"/>
              <a:ext cx="336" cy="288"/>
              <a:chOff x="3888" y="2208"/>
              <a:chExt cx="336" cy="288"/>
            </a:xfrm>
          </p:grpSpPr>
          <p:sp>
            <p:nvSpPr>
              <p:cNvPr id="33796" name="Rectangle 4"/>
              <p:cNvSpPr>
                <a:spLocks noChangeArrowheads="1"/>
              </p:cNvSpPr>
              <p:nvPr/>
            </p:nvSpPr>
            <p:spPr bwMode="auto">
              <a:xfrm>
                <a:off x="3888" y="220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797" name="Text Box 5"/>
              <p:cNvSpPr txBox="1">
                <a:spLocks noChangeArrowheads="1"/>
              </p:cNvSpPr>
              <p:nvPr/>
            </p:nvSpPr>
            <p:spPr bwMode="auto">
              <a:xfrm>
                <a:off x="3936" y="220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798" name="Group 6"/>
            <p:cNvGrpSpPr>
              <a:grpSpLocks/>
            </p:cNvGrpSpPr>
            <p:nvPr/>
          </p:nvGrpSpPr>
          <p:grpSpPr bwMode="auto">
            <a:xfrm>
              <a:off x="4416" y="3264"/>
              <a:ext cx="336" cy="288"/>
              <a:chOff x="3888" y="1968"/>
              <a:chExt cx="336" cy="288"/>
            </a:xfrm>
          </p:grpSpPr>
          <p:sp>
            <p:nvSpPr>
              <p:cNvPr id="33799" name="Rectangle 7"/>
              <p:cNvSpPr>
                <a:spLocks noChangeArrowheads="1"/>
              </p:cNvSpPr>
              <p:nvPr/>
            </p:nvSpPr>
            <p:spPr bwMode="auto">
              <a:xfrm>
                <a:off x="3888" y="196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00" name="Text Box 8"/>
              <p:cNvSpPr txBox="1">
                <a:spLocks noChangeArrowheads="1"/>
              </p:cNvSpPr>
              <p:nvPr/>
            </p:nvSpPr>
            <p:spPr bwMode="auto">
              <a:xfrm>
                <a:off x="3936" y="196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801" name="Group 9"/>
            <p:cNvGrpSpPr>
              <a:grpSpLocks/>
            </p:cNvGrpSpPr>
            <p:nvPr/>
          </p:nvGrpSpPr>
          <p:grpSpPr bwMode="auto">
            <a:xfrm>
              <a:off x="4416" y="3744"/>
              <a:ext cx="336" cy="288"/>
              <a:chOff x="3888" y="2448"/>
              <a:chExt cx="336" cy="288"/>
            </a:xfrm>
          </p:grpSpPr>
          <p:sp>
            <p:nvSpPr>
              <p:cNvPr id="33802" name="Rectangle 10"/>
              <p:cNvSpPr>
                <a:spLocks noChangeArrowheads="1"/>
              </p:cNvSpPr>
              <p:nvPr/>
            </p:nvSpPr>
            <p:spPr bwMode="auto">
              <a:xfrm>
                <a:off x="3888" y="244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03" name="Text Box 11"/>
              <p:cNvSpPr txBox="1">
                <a:spLocks noChangeArrowheads="1"/>
              </p:cNvSpPr>
              <p:nvPr/>
            </p:nvSpPr>
            <p:spPr bwMode="auto">
              <a:xfrm>
                <a:off x="3936" y="244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sp>
        <p:nvSpPr>
          <p:cNvPr id="33804" name="Text Box 12"/>
          <p:cNvSpPr txBox="1">
            <a:spLocks noChangeArrowheads="1"/>
          </p:cNvSpPr>
          <p:nvPr/>
        </p:nvSpPr>
        <p:spPr bwMode="auto">
          <a:xfrm>
            <a:off x="1768475" y="228600"/>
            <a:ext cx="5410200" cy="6529388"/>
          </a:xfrm>
          <a:prstGeom prst="rect">
            <a:avLst/>
          </a:prstGeom>
          <a:noFill/>
          <a:ln w="9525">
            <a:noFill/>
            <a:miter lim="800000"/>
            <a:headEnd/>
            <a:tailEnd/>
          </a:ln>
          <a:effectLst/>
        </p:spPr>
        <p:txBody>
          <a:bodyPr>
            <a:spAutoFit/>
          </a:bodyPr>
          <a:lstStyle/>
          <a:p>
            <a:pPr>
              <a:spcBef>
                <a:spcPct val="50000"/>
              </a:spcBef>
              <a:tabLst>
                <a:tab pos="519113" algn="l"/>
                <a:tab pos="1774825" algn="l"/>
                <a:tab pos="3651250" algn="l"/>
              </a:tabLst>
            </a:pPr>
            <a:r>
              <a:rPr lang="en-US" sz="2400" i="1" dirty="0"/>
              <a:t>Example:	</a:t>
            </a:r>
            <a:endParaRPr lang="en-US" sz="2400" b="1" dirty="0"/>
          </a:p>
          <a:p>
            <a:pPr>
              <a:tabLst>
                <a:tab pos="519113" algn="l"/>
                <a:tab pos="1774825" algn="l"/>
                <a:tab pos="3651250" algn="l"/>
              </a:tabLst>
            </a:pPr>
            <a:r>
              <a:rPr lang="en-US" dirty="0"/>
              <a:t>Push </a:t>
            </a:r>
            <a:r>
              <a:rPr lang="en-US" b="1" dirty="0">
                <a:latin typeface="Courier New" pitchFamily="49" charset="0"/>
              </a:rPr>
              <a:t>(		</a:t>
            </a:r>
            <a:r>
              <a:rPr lang="en-US" i="1" u="sng" dirty="0"/>
              <a:t>Output</a:t>
            </a:r>
            <a:endParaRPr lang="en-US" dirty="0"/>
          </a:p>
          <a:p>
            <a:pPr>
              <a:tabLst>
                <a:tab pos="519113" algn="l"/>
                <a:tab pos="1774825" algn="l"/>
                <a:tab pos="3651250" algn="l"/>
              </a:tabLst>
            </a:pPr>
            <a:r>
              <a:rPr lang="en-US" dirty="0"/>
              <a:t>Display </a:t>
            </a:r>
            <a:r>
              <a:rPr lang="en-US" b="1" dirty="0">
                <a:latin typeface="Courier New" pitchFamily="49" charset="0"/>
              </a:rPr>
              <a:t>A</a:t>
            </a:r>
            <a:r>
              <a:rPr lang="en-US" b="1" dirty="0"/>
              <a:t>	</a:t>
            </a:r>
            <a:r>
              <a:rPr lang="en-US" dirty="0"/>
              <a:t>	</a:t>
            </a:r>
          </a:p>
          <a:p>
            <a:pPr>
              <a:tabLst>
                <a:tab pos="519113" algn="l"/>
                <a:tab pos="1774825" algn="l"/>
                <a:tab pos="3651250" algn="l"/>
              </a:tabLst>
            </a:pPr>
            <a:r>
              <a:rPr lang="en-US" dirty="0"/>
              <a:t>Push </a:t>
            </a:r>
            <a:r>
              <a:rPr lang="en-US" b="1" dirty="0">
                <a:latin typeface="Courier New" pitchFamily="49" charset="0"/>
              </a:rPr>
              <a:t>+</a:t>
            </a:r>
            <a:endParaRPr lang="en-US" dirty="0"/>
          </a:p>
          <a:p>
            <a:pPr>
              <a:tabLst>
                <a:tab pos="519113" algn="l"/>
                <a:tab pos="1774825" algn="l"/>
                <a:tab pos="3651250" algn="l"/>
              </a:tabLst>
            </a:pPr>
            <a:r>
              <a:rPr lang="en-US" dirty="0"/>
              <a:t>Display </a:t>
            </a:r>
            <a:r>
              <a:rPr lang="en-US" b="1" dirty="0">
                <a:latin typeface="Courier New" pitchFamily="49" charset="0"/>
              </a:rPr>
              <a:t>B</a:t>
            </a:r>
            <a:r>
              <a:rPr lang="en-US" dirty="0"/>
              <a:t>		</a:t>
            </a:r>
          </a:p>
          <a:p>
            <a:pPr>
              <a:tabLst>
                <a:tab pos="519113" algn="l"/>
                <a:tab pos="1774825" algn="l"/>
                <a:tab pos="3651250" algn="l"/>
              </a:tabLst>
            </a:pPr>
            <a:r>
              <a:rPr lang="en-US" b="1" dirty="0"/>
              <a:t>Push</a:t>
            </a:r>
            <a:r>
              <a:rPr lang="en-US" dirty="0"/>
              <a:t> </a:t>
            </a:r>
            <a:r>
              <a:rPr lang="en-US" b="1" dirty="0">
                <a:latin typeface="Courier New" pitchFamily="49" charset="0"/>
              </a:rPr>
              <a:t>*</a:t>
            </a:r>
          </a:p>
          <a:p>
            <a:pPr>
              <a:tabLst>
                <a:tab pos="519113" algn="l"/>
                <a:tab pos="1774825" algn="l"/>
                <a:tab pos="3651250" algn="l"/>
              </a:tabLst>
            </a:pPr>
            <a:r>
              <a:rPr lang="en-US" dirty="0"/>
              <a:t>Display </a:t>
            </a:r>
            <a:r>
              <a:rPr lang="en-US" b="1" dirty="0">
                <a:latin typeface="Courier New" pitchFamily="49" charset="0"/>
              </a:rPr>
              <a:t>C		</a:t>
            </a:r>
            <a:endParaRPr lang="en-US" dirty="0"/>
          </a:p>
          <a:p>
            <a:pPr>
              <a:tabLst>
                <a:tab pos="519113" algn="l"/>
                <a:tab pos="1774825" algn="l"/>
                <a:tab pos="3651250" algn="l"/>
              </a:tabLst>
            </a:pPr>
            <a:r>
              <a:rPr lang="en-US" dirty="0"/>
              <a:t>Read </a:t>
            </a:r>
            <a:r>
              <a:rPr lang="en-US" b="1" dirty="0">
                <a:latin typeface="Courier New" pitchFamily="49" charset="0"/>
              </a:rPr>
              <a:t>)</a:t>
            </a:r>
            <a:r>
              <a:rPr lang="en-US" dirty="0"/>
              <a:t> </a:t>
            </a:r>
          </a:p>
          <a:p>
            <a:pPr>
              <a:tabLst>
                <a:tab pos="519113" algn="l"/>
                <a:tab pos="1774825" algn="l"/>
                <a:tab pos="3651250" algn="l"/>
              </a:tabLst>
            </a:pPr>
            <a:r>
              <a:rPr lang="en-US" dirty="0"/>
              <a:t>	Pop </a:t>
            </a:r>
            <a:r>
              <a:rPr lang="en-US" b="1" dirty="0">
                <a:latin typeface="Courier New" pitchFamily="49" charset="0"/>
              </a:rPr>
              <a:t>*</a:t>
            </a:r>
            <a:r>
              <a:rPr lang="en-US" dirty="0"/>
              <a:t>, Display </a:t>
            </a:r>
            <a:r>
              <a:rPr lang="en-US" b="1" dirty="0">
                <a:latin typeface="Courier New" pitchFamily="49" charset="0"/>
              </a:rPr>
              <a:t>*</a:t>
            </a:r>
            <a:r>
              <a:rPr lang="en-US" dirty="0"/>
              <a:t>, </a:t>
            </a:r>
            <a:r>
              <a:rPr lang="en-US" b="1" dirty="0">
                <a:latin typeface="Courier New" pitchFamily="49" charset="0"/>
              </a:rPr>
              <a:t>	</a:t>
            </a:r>
          </a:p>
          <a:p>
            <a:pPr>
              <a:tabLst>
                <a:tab pos="519113" algn="l"/>
                <a:tab pos="1774825" algn="l"/>
                <a:tab pos="3651250" algn="l"/>
              </a:tabLst>
            </a:pPr>
            <a:r>
              <a:rPr lang="en-US" dirty="0"/>
              <a:t>	Pop </a:t>
            </a:r>
            <a:r>
              <a:rPr lang="en-US" b="1" dirty="0">
                <a:latin typeface="Courier New" pitchFamily="49" charset="0"/>
              </a:rPr>
              <a:t>+</a:t>
            </a:r>
            <a:r>
              <a:rPr lang="en-US" dirty="0"/>
              <a:t>, Display </a:t>
            </a:r>
            <a:r>
              <a:rPr lang="en-US" b="1" dirty="0">
                <a:latin typeface="Courier New" pitchFamily="49" charset="0"/>
              </a:rPr>
              <a:t>+</a:t>
            </a:r>
            <a:r>
              <a:rPr lang="en-US" dirty="0"/>
              <a:t>, Pop </a:t>
            </a:r>
            <a:r>
              <a:rPr lang="en-US" b="1" dirty="0">
                <a:latin typeface="Courier New" pitchFamily="49" charset="0"/>
              </a:rPr>
              <a:t>(</a:t>
            </a:r>
            <a:r>
              <a:rPr lang="en-US" dirty="0"/>
              <a:t> 	</a:t>
            </a:r>
          </a:p>
          <a:p>
            <a:pPr>
              <a:tabLst>
                <a:tab pos="519113" algn="l"/>
                <a:tab pos="1774825" algn="l"/>
                <a:tab pos="3651250" algn="l"/>
              </a:tabLst>
            </a:pPr>
            <a:r>
              <a:rPr lang="en-US" dirty="0"/>
              <a:t>Push </a:t>
            </a:r>
            <a:r>
              <a:rPr lang="en-US" b="1" dirty="0">
                <a:latin typeface="Courier New" pitchFamily="49" charset="0"/>
              </a:rPr>
              <a:t>/</a:t>
            </a:r>
            <a:endParaRPr lang="en-US" dirty="0"/>
          </a:p>
          <a:p>
            <a:pPr>
              <a:tabLst>
                <a:tab pos="519113" algn="l"/>
                <a:tab pos="1774825" algn="l"/>
                <a:tab pos="3651250" algn="l"/>
              </a:tabLst>
            </a:pPr>
            <a:r>
              <a:rPr lang="en-US" dirty="0"/>
              <a:t>Push </a:t>
            </a:r>
            <a:r>
              <a:rPr lang="en-US" b="1" dirty="0">
                <a:latin typeface="Courier New" pitchFamily="49" charset="0"/>
              </a:rPr>
              <a:t>(</a:t>
            </a:r>
            <a:endParaRPr lang="en-US" dirty="0"/>
          </a:p>
          <a:p>
            <a:pPr>
              <a:tabLst>
                <a:tab pos="519113" algn="l"/>
                <a:tab pos="1774825" algn="l"/>
                <a:tab pos="3651250" algn="l"/>
              </a:tabLst>
            </a:pPr>
            <a:r>
              <a:rPr lang="en-US" dirty="0"/>
              <a:t>Display </a:t>
            </a:r>
            <a:r>
              <a:rPr lang="en-US" b="1" dirty="0">
                <a:latin typeface="Courier New" pitchFamily="49" charset="0"/>
              </a:rPr>
              <a:t>D</a:t>
            </a:r>
            <a:r>
              <a:rPr lang="en-US" dirty="0"/>
              <a:t> </a:t>
            </a:r>
          </a:p>
          <a:p>
            <a:pPr>
              <a:tabLst>
                <a:tab pos="519113" algn="l"/>
                <a:tab pos="1774825" algn="l"/>
                <a:tab pos="3651250" algn="l"/>
              </a:tabLst>
            </a:pPr>
            <a:r>
              <a:rPr lang="en-US" dirty="0"/>
              <a:t>Push </a:t>
            </a:r>
            <a:r>
              <a:rPr lang="en-US" b="1" dirty="0">
                <a:latin typeface="Courier New" pitchFamily="49" charset="0"/>
              </a:rPr>
              <a:t>-</a:t>
            </a:r>
            <a:r>
              <a:rPr lang="en-US" dirty="0"/>
              <a:t>	</a:t>
            </a:r>
            <a:r>
              <a:rPr lang="en-US" b="1" dirty="0">
                <a:solidFill>
                  <a:srgbClr val="FF0000"/>
                </a:solidFill>
                <a:latin typeface="Courier New" pitchFamily="49" charset="0"/>
              </a:rPr>
              <a:t>	</a:t>
            </a:r>
            <a:endParaRPr lang="en-US" dirty="0"/>
          </a:p>
          <a:p>
            <a:pPr>
              <a:tabLst>
                <a:tab pos="519113" algn="l"/>
                <a:tab pos="1774825" algn="l"/>
                <a:tab pos="3651250" algn="l"/>
              </a:tabLst>
            </a:pPr>
            <a:r>
              <a:rPr lang="en-US" dirty="0"/>
              <a:t>Push </a:t>
            </a:r>
            <a:r>
              <a:rPr lang="en-US" b="1" dirty="0">
                <a:latin typeface="Courier New" pitchFamily="49" charset="0"/>
              </a:rPr>
              <a:t>(</a:t>
            </a:r>
            <a:endParaRPr lang="en-US" dirty="0"/>
          </a:p>
          <a:p>
            <a:pPr>
              <a:tabLst>
                <a:tab pos="519113" algn="l"/>
                <a:tab pos="1774825" algn="l"/>
                <a:tab pos="3651250" algn="l"/>
              </a:tabLst>
            </a:pPr>
            <a:r>
              <a:rPr lang="en-US" dirty="0"/>
              <a:t>Display </a:t>
            </a:r>
            <a:r>
              <a:rPr lang="en-US" b="1" dirty="0">
                <a:latin typeface="Courier New" pitchFamily="49" charset="0"/>
              </a:rPr>
              <a:t>E</a:t>
            </a:r>
            <a:r>
              <a:rPr lang="en-US" dirty="0"/>
              <a:t>		</a:t>
            </a:r>
          </a:p>
          <a:p>
            <a:pPr>
              <a:tabLst>
                <a:tab pos="519113" algn="l"/>
                <a:tab pos="1774825" algn="l"/>
                <a:tab pos="3651250" algn="l"/>
              </a:tabLst>
            </a:pPr>
            <a:r>
              <a:rPr lang="en-US" dirty="0"/>
              <a:t>Push </a:t>
            </a:r>
            <a:r>
              <a:rPr lang="en-US" b="1" dirty="0">
                <a:latin typeface="Courier New" pitchFamily="49" charset="0"/>
              </a:rPr>
              <a:t>-</a:t>
            </a:r>
            <a:endParaRPr lang="en-US" dirty="0"/>
          </a:p>
          <a:p>
            <a:pPr>
              <a:tabLst>
                <a:tab pos="519113" algn="l"/>
                <a:tab pos="1774825" algn="l"/>
                <a:tab pos="3651250" algn="l"/>
              </a:tabLst>
            </a:pPr>
            <a:r>
              <a:rPr lang="en-US" dirty="0"/>
              <a:t>Display </a:t>
            </a:r>
            <a:r>
              <a:rPr lang="en-US" b="1" dirty="0">
                <a:latin typeface="Courier New" pitchFamily="49" charset="0"/>
              </a:rPr>
              <a:t>F</a:t>
            </a:r>
            <a:r>
              <a:rPr lang="en-US" dirty="0"/>
              <a:t>	</a:t>
            </a:r>
            <a:r>
              <a:rPr lang="en-US" b="1" dirty="0">
                <a:solidFill>
                  <a:srgbClr val="FF0000"/>
                </a:solidFill>
                <a:latin typeface="Courier New" pitchFamily="49" charset="0"/>
              </a:rPr>
              <a:t>	</a:t>
            </a:r>
            <a:endParaRPr lang="en-US" dirty="0"/>
          </a:p>
          <a:p>
            <a:pPr>
              <a:tabLst>
                <a:tab pos="519113" algn="l"/>
                <a:tab pos="1774825" algn="l"/>
                <a:tab pos="3651250" algn="l"/>
              </a:tabLst>
            </a:pPr>
            <a:r>
              <a:rPr lang="en-US" dirty="0"/>
              <a:t>Read</a:t>
            </a:r>
            <a:r>
              <a:rPr lang="en-US" b="1" dirty="0">
                <a:latin typeface="Courier New" pitchFamily="49" charset="0"/>
              </a:rPr>
              <a:t> )</a:t>
            </a:r>
            <a:endParaRPr lang="en-US" dirty="0"/>
          </a:p>
          <a:p>
            <a:pPr>
              <a:tabLst>
                <a:tab pos="519113" algn="l"/>
                <a:tab pos="1774825" algn="l"/>
                <a:tab pos="3651250" algn="l"/>
              </a:tabLst>
            </a:pPr>
            <a:r>
              <a:rPr lang="en-US" dirty="0"/>
              <a:t>	Pop </a:t>
            </a:r>
            <a:r>
              <a:rPr lang="en-US" dirty="0">
                <a:latin typeface="Courier New" pitchFamily="49" charset="0"/>
              </a:rPr>
              <a:t>-</a:t>
            </a:r>
            <a:r>
              <a:rPr lang="en-US" dirty="0"/>
              <a:t>, Display </a:t>
            </a:r>
            <a:r>
              <a:rPr lang="en-US" dirty="0">
                <a:latin typeface="Courier New" pitchFamily="49" charset="0"/>
              </a:rPr>
              <a:t>-</a:t>
            </a:r>
            <a:r>
              <a:rPr lang="en-US" dirty="0"/>
              <a:t>, Pop </a:t>
            </a:r>
            <a:r>
              <a:rPr lang="en-US" dirty="0">
                <a:latin typeface="Courier New" pitchFamily="49" charset="0"/>
              </a:rPr>
              <a:t>(</a:t>
            </a:r>
            <a:r>
              <a:rPr lang="en-US" dirty="0"/>
              <a:t>	</a:t>
            </a:r>
          </a:p>
          <a:p>
            <a:pPr>
              <a:tabLst>
                <a:tab pos="519113" algn="l"/>
                <a:tab pos="1774825" algn="l"/>
                <a:tab pos="3651250" algn="l"/>
              </a:tabLst>
            </a:pPr>
            <a:r>
              <a:rPr lang="en-US" dirty="0"/>
              <a:t>Read</a:t>
            </a:r>
            <a:r>
              <a:rPr lang="en-US" b="1" dirty="0">
                <a:latin typeface="Courier New" pitchFamily="49" charset="0"/>
              </a:rPr>
              <a:t> )</a:t>
            </a:r>
          </a:p>
          <a:p>
            <a:pPr>
              <a:tabLst>
                <a:tab pos="519113" algn="l"/>
                <a:tab pos="1774825" algn="l"/>
                <a:tab pos="3651250" algn="l"/>
              </a:tabLst>
            </a:pPr>
            <a:r>
              <a:rPr lang="en-US" dirty="0"/>
              <a:t> 	Pop </a:t>
            </a:r>
            <a:r>
              <a:rPr lang="en-US" dirty="0">
                <a:latin typeface="Courier New" pitchFamily="49" charset="0"/>
              </a:rPr>
              <a:t>-</a:t>
            </a:r>
            <a:r>
              <a:rPr lang="en-US" dirty="0"/>
              <a:t>, Display </a:t>
            </a:r>
            <a:r>
              <a:rPr lang="en-US" dirty="0">
                <a:latin typeface="Courier New" pitchFamily="49" charset="0"/>
              </a:rPr>
              <a:t>-</a:t>
            </a:r>
            <a:r>
              <a:rPr lang="en-US" dirty="0"/>
              <a:t>, Pop </a:t>
            </a:r>
            <a:r>
              <a:rPr lang="en-US" dirty="0">
                <a:latin typeface="Courier New" pitchFamily="49" charset="0"/>
              </a:rPr>
              <a:t>(</a:t>
            </a:r>
          </a:p>
          <a:p>
            <a:pPr>
              <a:tabLst>
                <a:tab pos="519113" algn="l"/>
                <a:tab pos="1774825" algn="l"/>
                <a:tab pos="3651250" algn="l"/>
              </a:tabLst>
            </a:pPr>
            <a:r>
              <a:rPr lang="en-US" dirty="0"/>
              <a:t>Pop </a:t>
            </a:r>
            <a:r>
              <a:rPr lang="en-US" dirty="0">
                <a:latin typeface="Courier New" pitchFamily="49" charset="0"/>
              </a:rPr>
              <a:t>/</a:t>
            </a:r>
            <a:r>
              <a:rPr lang="en-US" dirty="0"/>
              <a:t>, Display </a:t>
            </a:r>
            <a:r>
              <a:rPr lang="en-US" dirty="0">
                <a:latin typeface="Courier New" pitchFamily="49" charset="0"/>
              </a:rPr>
              <a:t>/</a:t>
            </a:r>
            <a:r>
              <a:rPr lang="en-US" dirty="0"/>
              <a:t> 	</a:t>
            </a:r>
            <a:r>
              <a:rPr lang="en-US" b="1" dirty="0">
                <a:solidFill>
                  <a:srgbClr val="FF0000"/>
                </a:solidFill>
                <a:latin typeface="Courier New" pitchFamily="49" charset="0"/>
              </a:rPr>
              <a:t>	</a:t>
            </a:r>
          </a:p>
        </p:txBody>
      </p:sp>
      <p:grpSp>
        <p:nvGrpSpPr>
          <p:cNvPr id="33805" name="Group 13"/>
          <p:cNvGrpSpPr>
            <a:grpSpLocks/>
          </p:cNvGrpSpPr>
          <p:nvPr/>
        </p:nvGrpSpPr>
        <p:grpSpPr bwMode="auto">
          <a:xfrm>
            <a:off x="7635875" y="1524000"/>
            <a:ext cx="533400" cy="457200"/>
            <a:chOff x="3888" y="2448"/>
            <a:chExt cx="336" cy="288"/>
          </a:xfrm>
        </p:grpSpPr>
        <p:sp>
          <p:nvSpPr>
            <p:cNvPr id="33806" name="Rectangle 14"/>
            <p:cNvSpPr>
              <a:spLocks noChangeArrowheads="1"/>
            </p:cNvSpPr>
            <p:nvPr/>
          </p:nvSpPr>
          <p:spPr bwMode="auto">
            <a:xfrm>
              <a:off x="3888" y="244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07" name="Text Box 15"/>
            <p:cNvSpPr txBox="1">
              <a:spLocks noChangeArrowheads="1"/>
            </p:cNvSpPr>
            <p:nvPr/>
          </p:nvSpPr>
          <p:spPr bwMode="auto">
            <a:xfrm>
              <a:off x="3936" y="244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808" name="Group 16"/>
          <p:cNvGrpSpPr>
            <a:grpSpLocks/>
          </p:cNvGrpSpPr>
          <p:nvPr/>
        </p:nvGrpSpPr>
        <p:grpSpPr bwMode="auto">
          <a:xfrm>
            <a:off x="7635875" y="1143000"/>
            <a:ext cx="533400" cy="457200"/>
            <a:chOff x="3888" y="2208"/>
            <a:chExt cx="336" cy="288"/>
          </a:xfrm>
        </p:grpSpPr>
        <p:sp>
          <p:nvSpPr>
            <p:cNvPr id="33809" name="Rectangle 17"/>
            <p:cNvSpPr>
              <a:spLocks noChangeArrowheads="1"/>
            </p:cNvSpPr>
            <p:nvPr/>
          </p:nvSpPr>
          <p:spPr bwMode="auto">
            <a:xfrm>
              <a:off x="3888" y="220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10" name="Text Box 18"/>
            <p:cNvSpPr txBox="1">
              <a:spLocks noChangeArrowheads="1"/>
            </p:cNvSpPr>
            <p:nvPr/>
          </p:nvSpPr>
          <p:spPr bwMode="auto">
            <a:xfrm>
              <a:off x="3936" y="220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811" name="Group 19"/>
          <p:cNvGrpSpPr>
            <a:grpSpLocks/>
          </p:cNvGrpSpPr>
          <p:nvPr/>
        </p:nvGrpSpPr>
        <p:grpSpPr bwMode="auto">
          <a:xfrm>
            <a:off x="7635875" y="762000"/>
            <a:ext cx="533400" cy="457200"/>
            <a:chOff x="3888" y="1968"/>
            <a:chExt cx="336" cy="288"/>
          </a:xfrm>
        </p:grpSpPr>
        <p:sp>
          <p:nvSpPr>
            <p:cNvPr id="33812" name="Rectangle 20"/>
            <p:cNvSpPr>
              <a:spLocks noChangeArrowheads="1"/>
            </p:cNvSpPr>
            <p:nvPr/>
          </p:nvSpPr>
          <p:spPr bwMode="auto">
            <a:xfrm>
              <a:off x="3888" y="196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13" name="Text Box 21"/>
            <p:cNvSpPr txBox="1">
              <a:spLocks noChangeArrowheads="1"/>
            </p:cNvSpPr>
            <p:nvPr/>
          </p:nvSpPr>
          <p:spPr bwMode="auto">
            <a:xfrm>
              <a:off x="3936" y="196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sp>
        <p:nvSpPr>
          <p:cNvPr id="33814" name="Line 22"/>
          <p:cNvSpPr>
            <a:spLocks noChangeShapeType="1"/>
          </p:cNvSpPr>
          <p:nvPr/>
        </p:nvSpPr>
        <p:spPr bwMode="auto">
          <a:xfrm flipH="1">
            <a:off x="6248400" y="990600"/>
            <a:ext cx="1524000" cy="1600200"/>
          </a:xfrm>
          <a:prstGeom prst="line">
            <a:avLst/>
          </a:prstGeom>
          <a:noFill/>
          <a:ln w="9525">
            <a:solidFill>
              <a:srgbClr val="FF0000"/>
            </a:solidFill>
            <a:round/>
            <a:headEnd/>
            <a:tailEnd type="triangle" w="med" len="med"/>
          </a:ln>
          <a:effectLst/>
        </p:spPr>
        <p:txBody>
          <a:bodyPr wrap="none" anchor="ctr"/>
          <a:lstStyle/>
          <a:p>
            <a:endParaRPr lang="en-US"/>
          </a:p>
        </p:txBody>
      </p:sp>
      <p:pic>
        <p:nvPicPr>
          <p:cNvPr id="33815" name="Picture 23"/>
          <p:cNvPicPr>
            <a:picLocks noChangeAspect="1" noChangeArrowheads="1"/>
          </p:cNvPicPr>
          <p:nvPr/>
        </p:nvPicPr>
        <p:blipFill>
          <a:blip r:embed="rId2" cstate="print">
            <a:clrChange>
              <a:clrFrom>
                <a:srgbClr val="2A2A2A"/>
              </a:clrFrom>
              <a:clrTo>
                <a:srgbClr val="2A2A2A">
                  <a:alpha val="0"/>
                </a:srgbClr>
              </a:clrTo>
            </a:clrChange>
          </a:blip>
          <a:srcRect t="19565" r="17534" b="15218"/>
          <a:stretch>
            <a:fillRect/>
          </a:stretch>
        </p:blipFill>
        <p:spPr bwMode="auto">
          <a:xfrm>
            <a:off x="9693276" y="3657600"/>
            <a:ext cx="822325" cy="914400"/>
          </a:xfrm>
          <a:prstGeom prst="rect">
            <a:avLst/>
          </a:prstGeom>
          <a:noFill/>
          <a:ln w="9525">
            <a:noFill/>
            <a:miter lim="800000"/>
            <a:headEnd/>
            <a:tailEnd/>
          </a:ln>
        </p:spPr>
      </p:pic>
      <p:sp>
        <p:nvSpPr>
          <p:cNvPr id="33816" name="Line 24"/>
          <p:cNvSpPr>
            <a:spLocks noChangeShapeType="1"/>
          </p:cNvSpPr>
          <p:nvPr/>
        </p:nvSpPr>
        <p:spPr bwMode="auto">
          <a:xfrm flipH="1">
            <a:off x="6400800" y="2133600"/>
            <a:ext cx="2362200" cy="914400"/>
          </a:xfrm>
          <a:prstGeom prst="line">
            <a:avLst/>
          </a:prstGeom>
          <a:noFill/>
          <a:ln w="9525">
            <a:solidFill>
              <a:srgbClr val="FF0000"/>
            </a:solidFill>
            <a:round/>
            <a:headEnd/>
            <a:tailEnd type="triangle" w="med" len="med"/>
          </a:ln>
          <a:effectLst/>
        </p:spPr>
        <p:txBody>
          <a:bodyPr wrap="none" anchor="ctr"/>
          <a:lstStyle/>
          <a:p>
            <a:endParaRPr lang="en-US"/>
          </a:p>
        </p:txBody>
      </p:sp>
      <p:grpSp>
        <p:nvGrpSpPr>
          <p:cNvPr id="33817" name="Group 25"/>
          <p:cNvGrpSpPr>
            <a:grpSpLocks/>
          </p:cNvGrpSpPr>
          <p:nvPr/>
        </p:nvGrpSpPr>
        <p:grpSpPr bwMode="auto">
          <a:xfrm>
            <a:off x="8610600" y="2286000"/>
            <a:ext cx="533400" cy="457200"/>
            <a:chOff x="3888" y="2448"/>
            <a:chExt cx="336" cy="288"/>
          </a:xfrm>
        </p:grpSpPr>
        <p:sp>
          <p:nvSpPr>
            <p:cNvPr id="33818" name="Rectangle 26"/>
            <p:cNvSpPr>
              <a:spLocks noChangeArrowheads="1"/>
            </p:cNvSpPr>
            <p:nvPr/>
          </p:nvSpPr>
          <p:spPr bwMode="auto">
            <a:xfrm>
              <a:off x="3888" y="244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19" name="Text Box 27"/>
            <p:cNvSpPr txBox="1">
              <a:spLocks noChangeArrowheads="1"/>
            </p:cNvSpPr>
            <p:nvPr/>
          </p:nvSpPr>
          <p:spPr bwMode="auto">
            <a:xfrm>
              <a:off x="3936" y="244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820" name="Group 28"/>
          <p:cNvGrpSpPr>
            <a:grpSpLocks/>
          </p:cNvGrpSpPr>
          <p:nvPr/>
        </p:nvGrpSpPr>
        <p:grpSpPr bwMode="auto">
          <a:xfrm>
            <a:off x="8610600" y="1905000"/>
            <a:ext cx="533400" cy="457200"/>
            <a:chOff x="3888" y="2208"/>
            <a:chExt cx="336" cy="288"/>
          </a:xfrm>
        </p:grpSpPr>
        <p:sp>
          <p:nvSpPr>
            <p:cNvPr id="33821" name="Rectangle 29"/>
            <p:cNvSpPr>
              <a:spLocks noChangeArrowheads="1"/>
            </p:cNvSpPr>
            <p:nvPr/>
          </p:nvSpPr>
          <p:spPr bwMode="auto">
            <a:xfrm>
              <a:off x="3888" y="220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22" name="Text Box 30"/>
            <p:cNvSpPr txBox="1">
              <a:spLocks noChangeArrowheads="1"/>
            </p:cNvSpPr>
            <p:nvPr/>
          </p:nvSpPr>
          <p:spPr bwMode="auto">
            <a:xfrm>
              <a:off x="3936" y="220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823" name="Group 31"/>
          <p:cNvGrpSpPr>
            <a:grpSpLocks/>
          </p:cNvGrpSpPr>
          <p:nvPr/>
        </p:nvGrpSpPr>
        <p:grpSpPr bwMode="auto">
          <a:xfrm>
            <a:off x="7696200" y="4419600"/>
            <a:ext cx="533400" cy="457200"/>
            <a:chOff x="3888" y="2448"/>
            <a:chExt cx="336" cy="288"/>
          </a:xfrm>
        </p:grpSpPr>
        <p:sp>
          <p:nvSpPr>
            <p:cNvPr id="33824" name="Rectangle 32"/>
            <p:cNvSpPr>
              <a:spLocks noChangeArrowheads="1"/>
            </p:cNvSpPr>
            <p:nvPr/>
          </p:nvSpPr>
          <p:spPr bwMode="auto">
            <a:xfrm>
              <a:off x="3888" y="244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25" name="Text Box 33"/>
            <p:cNvSpPr txBox="1">
              <a:spLocks noChangeArrowheads="1"/>
            </p:cNvSpPr>
            <p:nvPr/>
          </p:nvSpPr>
          <p:spPr bwMode="auto">
            <a:xfrm>
              <a:off x="3936" y="244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826" name="Group 34"/>
          <p:cNvGrpSpPr>
            <a:grpSpLocks/>
          </p:cNvGrpSpPr>
          <p:nvPr/>
        </p:nvGrpSpPr>
        <p:grpSpPr bwMode="auto">
          <a:xfrm>
            <a:off x="7696200" y="4038600"/>
            <a:ext cx="533400" cy="457200"/>
            <a:chOff x="3888" y="2208"/>
            <a:chExt cx="336" cy="288"/>
          </a:xfrm>
        </p:grpSpPr>
        <p:sp>
          <p:nvSpPr>
            <p:cNvPr id="33827" name="Rectangle 35"/>
            <p:cNvSpPr>
              <a:spLocks noChangeArrowheads="1"/>
            </p:cNvSpPr>
            <p:nvPr/>
          </p:nvSpPr>
          <p:spPr bwMode="auto">
            <a:xfrm>
              <a:off x="3888" y="220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28" name="Text Box 36"/>
            <p:cNvSpPr txBox="1">
              <a:spLocks noChangeArrowheads="1"/>
            </p:cNvSpPr>
            <p:nvPr/>
          </p:nvSpPr>
          <p:spPr bwMode="auto">
            <a:xfrm>
              <a:off x="3936" y="220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829" name="Group 37"/>
          <p:cNvGrpSpPr>
            <a:grpSpLocks/>
          </p:cNvGrpSpPr>
          <p:nvPr/>
        </p:nvGrpSpPr>
        <p:grpSpPr bwMode="auto">
          <a:xfrm>
            <a:off x="7696200" y="3657600"/>
            <a:ext cx="533400" cy="457200"/>
            <a:chOff x="3888" y="2448"/>
            <a:chExt cx="336" cy="288"/>
          </a:xfrm>
        </p:grpSpPr>
        <p:sp>
          <p:nvSpPr>
            <p:cNvPr id="33830" name="Rectangle 38"/>
            <p:cNvSpPr>
              <a:spLocks noChangeArrowheads="1"/>
            </p:cNvSpPr>
            <p:nvPr/>
          </p:nvSpPr>
          <p:spPr bwMode="auto">
            <a:xfrm>
              <a:off x="3888" y="244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31" name="Text Box 39"/>
            <p:cNvSpPr txBox="1">
              <a:spLocks noChangeArrowheads="1"/>
            </p:cNvSpPr>
            <p:nvPr/>
          </p:nvSpPr>
          <p:spPr bwMode="auto">
            <a:xfrm>
              <a:off x="3936" y="244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832" name="Group 40"/>
          <p:cNvGrpSpPr>
            <a:grpSpLocks/>
          </p:cNvGrpSpPr>
          <p:nvPr/>
        </p:nvGrpSpPr>
        <p:grpSpPr bwMode="auto">
          <a:xfrm>
            <a:off x="7696200" y="3276600"/>
            <a:ext cx="533400" cy="457200"/>
            <a:chOff x="3888" y="2208"/>
            <a:chExt cx="336" cy="288"/>
          </a:xfrm>
        </p:grpSpPr>
        <p:sp>
          <p:nvSpPr>
            <p:cNvPr id="33833" name="Rectangle 41"/>
            <p:cNvSpPr>
              <a:spLocks noChangeArrowheads="1"/>
            </p:cNvSpPr>
            <p:nvPr/>
          </p:nvSpPr>
          <p:spPr bwMode="auto">
            <a:xfrm>
              <a:off x="3888" y="220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34" name="Text Box 42"/>
            <p:cNvSpPr txBox="1">
              <a:spLocks noChangeArrowheads="1"/>
            </p:cNvSpPr>
            <p:nvPr/>
          </p:nvSpPr>
          <p:spPr bwMode="auto">
            <a:xfrm>
              <a:off x="3936" y="220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sp>
        <p:nvSpPr>
          <p:cNvPr id="33835" name="Line 43"/>
          <p:cNvSpPr>
            <a:spLocks noChangeShapeType="1"/>
          </p:cNvSpPr>
          <p:nvPr/>
        </p:nvSpPr>
        <p:spPr bwMode="auto">
          <a:xfrm flipH="1">
            <a:off x="6858000" y="3505200"/>
            <a:ext cx="990600" cy="21336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33836" name="Line 44"/>
          <p:cNvSpPr>
            <a:spLocks noChangeShapeType="1"/>
          </p:cNvSpPr>
          <p:nvPr/>
        </p:nvSpPr>
        <p:spPr bwMode="auto">
          <a:xfrm>
            <a:off x="8153401" y="3886200"/>
            <a:ext cx="1539875" cy="22860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33837" name="Line 45"/>
          <p:cNvSpPr>
            <a:spLocks noChangeShapeType="1"/>
          </p:cNvSpPr>
          <p:nvPr/>
        </p:nvSpPr>
        <p:spPr bwMode="auto">
          <a:xfrm>
            <a:off x="9677400" y="3048000"/>
            <a:ext cx="228600" cy="60960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33838" name="Line 46"/>
          <p:cNvSpPr>
            <a:spLocks noChangeShapeType="1"/>
          </p:cNvSpPr>
          <p:nvPr/>
        </p:nvSpPr>
        <p:spPr bwMode="auto">
          <a:xfrm flipH="1">
            <a:off x="7010400" y="5257800"/>
            <a:ext cx="1905000" cy="9906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33839" name="Line 47"/>
          <p:cNvSpPr>
            <a:spLocks noChangeShapeType="1"/>
          </p:cNvSpPr>
          <p:nvPr/>
        </p:nvSpPr>
        <p:spPr bwMode="auto">
          <a:xfrm flipV="1">
            <a:off x="9296401" y="4572000"/>
            <a:ext cx="625475" cy="1066800"/>
          </a:xfrm>
          <a:prstGeom prst="line">
            <a:avLst/>
          </a:prstGeom>
          <a:noFill/>
          <a:ln w="28575">
            <a:solidFill>
              <a:srgbClr val="FF0000"/>
            </a:solidFill>
            <a:round/>
            <a:headEnd/>
            <a:tailEnd type="triangle" w="med" len="med"/>
          </a:ln>
          <a:effectLst/>
        </p:spPr>
        <p:txBody>
          <a:bodyPr wrap="none" anchor="ctr"/>
          <a:lstStyle/>
          <a:p>
            <a:endParaRPr lang="en-US"/>
          </a:p>
        </p:txBody>
      </p:sp>
      <p:sp>
        <p:nvSpPr>
          <p:cNvPr id="33840" name="Line 48"/>
          <p:cNvSpPr>
            <a:spLocks noChangeShapeType="1"/>
          </p:cNvSpPr>
          <p:nvPr/>
        </p:nvSpPr>
        <p:spPr bwMode="auto">
          <a:xfrm>
            <a:off x="8382000" y="6705600"/>
            <a:ext cx="533400" cy="0"/>
          </a:xfrm>
          <a:prstGeom prst="line">
            <a:avLst/>
          </a:prstGeom>
          <a:noFill/>
          <a:ln w="28575">
            <a:solidFill>
              <a:schemeClr val="tx1"/>
            </a:solidFill>
            <a:round/>
            <a:headEnd/>
            <a:tailEnd/>
          </a:ln>
          <a:effectLst/>
        </p:spPr>
        <p:txBody>
          <a:bodyPr wrap="none" anchor="ctr"/>
          <a:lstStyle/>
          <a:p>
            <a:endParaRPr lang="en-US"/>
          </a:p>
        </p:txBody>
      </p:sp>
      <p:sp>
        <p:nvSpPr>
          <p:cNvPr id="33841" name="Line 49"/>
          <p:cNvSpPr>
            <a:spLocks noChangeShapeType="1"/>
          </p:cNvSpPr>
          <p:nvPr/>
        </p:nvSpPr>
        <p:spPr bwMode="auto">
          <a:xfrm>
            <a:off x="7635876" y="1905000"/>
            <a:ext cx="593725" cy="0"/>
          </a:xfrm>
          <a:prstGeom prst="line">
            <a:avLst/>
          </a:prstGeom>
          <a:noFill/>
          <a:ln w="28575">
            <a:solidFill>
              <a:schemeClr val="tx1"/>
            </a:solidFill>
            <a:round/>
            <a:headEnd/>
            <a:tailEnd/>
          </a:ln>
          <a:effectLst/>
        </p:spPr>
        <p:txBody>
          <a:bodyPr wrap="none" anchor="ctr"/>
          <a:lstStyle/>
          <a:p>
            <a:endParaRPr lang="en-US"/>
          </a:p>
        </p:txBody>
      </p:sp>
      <p:grpSp>
        <p:nvGrpSpPr>
          <p:cNvPr id="33842" name="Group 50"/>
          <p:cNvGrpSpPr>
            <a:grpSpLocks/>
          </p:cNvGrpSpPr>
          <p:nvPr/>
        </p:nvGrpSpPr>
        <p:grpSpPr bwMode="auto">
          <a:xfrm>
            <a:off x="9448800" y="2667000"/>
            <a:ext cx="533400" cy="457200"/>
            <a:chOff x="3888" y="2448"/>
            <a:chExt cx="336" cy="288"/>
          </a:xfrm>
        </p:grpSpPr>
        <p:sp>
          <p:nvSpPr>
            <p:cNvPr id="33843" name="Rectangle 51"/>
            <p:cNvSpPr>
              <a:spLocks noChangeArrowheads="1"/>
            </p:cNvSpPr>
            <p:nvPr/>
          </p:nvSpPr>
          <p:spPr bwMode="auto">
            <a:xfrm>
              <a:off x="3888" y="244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44" name="Text Box 52"/>
            <p:cNvSpPr txBox="1">
              <a:spLocks noChangeArrowheads="1"/>
            </p:cNvSpPr>
            <p:nvPr/>
          </p:nvSpPr>
          <p:spPr bwMode="auto">
            <a:xfrm>
              <a:off x="3936" y="244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sp>
        <p:nvSpPr>
          <p:cNvPr id="33845" name="AutoShape 53"/>
          <p:cNvSpPr>
            <a:spLocks noChangeArrowheads="1"/>
          </p:cNvSpPr>
          <p:nvPr/>
        </p:nvSpPr>
        <p:spPr bwMode="auto">
          <a:xfrm>
            <a:off x="1524000" y="7620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46" name="Text Box 54"/>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solidFill>
                  <a:srgbClr val="FF0000"/>
                </a:solidFill>
                <a:latin typeface="Courier New" pitchFamily="49" charset="0"/>
              </a:rPr>
              <a:t>(A+B*C)/(D-(E-F))</a:t>
            </a:r>
          </a:p>
        </p:txBody>
      </p:sp>
      <p:sp>
        <p:nvSpPr>
          <p:cNvPr id="33847" name="Text Box 55"/>
          <p:cNvSpPr txBox="1">
            <a:spLocks noChangeArrowheads="1"/>
          </p:cNvSpPr>
          <p:nvPr/>
        </p:nvSpPr>
        <p:spPr bwMode="auto">
          <a:xfrm>
            <a:off x="5410200" y="838200"/>
            <a:ext cx="3810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a:t>
            </a:r>
          </a:p>
        </p:txBody>
      </p:sp>
      <p:sp>
        <p:nvSpPr>
          <p:cNvPr id="33848" name="Text Box 56"/>
          <p:cNvSpPr txBox="1">
            <a:spLocks noChangeArrowheads="1"/>
          </p:cNvSpPr>
          <p:nvPr/>
        </p:nvSpPr>
        <p:spPr bwMode="auto">
          <a:xfrm>
            <a:off x="5410200" y="1905000"/>
            <a:ext cx="9906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ABC</a:t>
            </a:r>
          </a:p>
        </p:txBody>
      </p:sp>
      <p:sp>
        <p:nvSpPr>
          <p:cNvPr id="33849" name="Text Box 57"/>
          <p:cNvSpPr txBox="1">
            <a:spLocks noChangeArrowheads="1"/>
          </p:cNvSpPr>
          <p:nvPr/>
        </p:nvSpPr>
        <p:spPr bwMode="auto">
          <a:xfrm>
            <a:off x="5410200" y="1371600"/>
            <a:ext cx="5334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a:t>
            </a:r>
          </a:p>
        </p:txBody>
      </p:sp>
      <p:sp>
        <p:nvSpPr>
          <p:cNvPr id="33850" name="AutoShape 58"/>
          <p:cNvSpPr>
            <a:spLocks noChangeArrowheads="1"/>
          </p:cNvSpPr>
          <p:nvPr/>
        </p:nvSpPr>
        <p:spPr bwMode="auto">
          <a:xfrm>
            <a:off x="1524000" y="9906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51" name="AutoShape 59"/>
          <p:cNvSpPr>
            <a:spLocks noChangeArrowheads="1"/>
          </p:cNvSpPr>
          <p:nvPr/>
        </p:nvSpPr>
        <p:spPr bwMode="auto">
          <a:xfrm>
            <a:off x="1524000" y="12954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52" name="AutoShape 60"/>
          <p:cNvSpPr>
            <a:spLocks noChangeArrowheads="1"/>
          </p:cNvSpPr>
          <p:nvPr/>
        </p:nvSpPr>
        <p:spPr bwMode="auto">
          <a:xfrm>
            <a:off x="1524000" y="15240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53" name="AutoShape 61"/>
          <p:cNvSpPr>
            <a:spLocks noChangeArrowheads="1"/>
          </p:cNvSpPr>
          <p:nvPr/>
        </p:nvSpPr>
        <p:spPr bwMode="auto">
          <a:xfrm>
            <a:off x="1524000" y="18288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54" name="AutoShape 62"/>
          <p:cNvSpPr>
            <a:spLocks noChangeArrowheads="1"/>
          </p:cNvSpPr>
          <p:nvPr/>
        </p:nvSpPr>
        <p:spPr bwMode="auto">
          <a:xfrm>
            <a:off x="1524000" y="20574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55" name="AutoShape 63"/>
          <p:cNvSpPr>
            <a:spLocks noChangeArrowheads="1"/>
          </p:cNvSpPr>
          <p:nvPr/>
        </p:nvSpPr>
        <p:spPr bwMode="auto">
          <a:xfrm>
            <a:off x="1524000" y="23622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56" name="AutoShape 64"/>
          <p:cNvSpPr>
            <a:spLocks noChangeArrowheads="1"/>
          </p:cNvSpPr>
          <p:nvPr/>
        </p:nvSpPr>
        <p:spPr bwMode="auto">
          <a:xfrm>
            <a:off x="1524000" y="2667000"/>
            <a:ext cx="838200" cy="76200"/>
          </a:xfrm>
          <a:prstGeom prst="chevron">
            <a:avLst>
              <a:gd name="adj" fmla="val 275000"/>
            </a:avLst>
          </a:prstGeom>
          <a:solidFill>
            <a:srgbClr val="9933FF"/>
          </a:solidFill>
          <a:ln w="9525">
            <a:solidFill>
              <a:schemeClr val="tx1"/>
            </a:solidFill>
            <a:miter lim="800000"/>
            <a:headEnd/>
            <a:tailEnd/>
          </a:ln>
          <a:effectLst/>
        </p:spPr>
        <p:txBody>
          <a:bodyPr wrap="none" anchor="ctr"/>
          <a:lstStyle/>
          <a:p>
            <a:endParaRPr lang="en-US"/>
          </a:p>
        </p:txBody>
      </p:sp>
      <p:sp>
        <p:nvSpPr>
          <p:cNvPr id="33857" name="AutoShape 65"/>
          <p:cNvSpPr>
            <a:spLocks noChangeArrowheads="1"/>
          </p:cNvSpPr>
          <p:nvPr/>
        </p:nvSpPr>
        <p:spPr bwMode="auto">
          <a:xfrm>
            <a:off x="1524000" y="2895600"/>
            <a:ext cx="838200" cy="76200"/>
          </a:xfrm>
          <a:prstGeom prst="chevron">
            <a:avLst>
              <a:gd name="adj" fmla="val 275000"/>
            </a:avLst>
          </a:prstGeom>
          <a:solidFill>
            <a:srgbClr val="9933FF"/>
          </a:solidFill>
          <a:ln w="9525">
            <a:solidFill>
              <a:schemeClr val="tx1"/>
            </a:solidFill>
            <a:miter lim="800000"/>
            <a:headEnd/>
            <a:tailEnd/>
          </a:ln>
          <a:effectLst/>
        </p:spPr>
        <p:txBody>
          <a:bodyPr wrap="none" anchor="ctr"/>
          <a:lstStyle/>
          <a:p>
            <a:endParaRPr lang="en-US"/>
          </a:p>
        </p:txBody>
      </p:sp>
      <p:sp>
        <p:nvSpPr>
          <p:cNvPr id="33858" name="AutoShape 66"/>
          <p:cNvSpPr>
            <a:spLocks noChangeArrowheads="1"/>
          </p:cNvSpPr>
          <p:nvPr/>
        </p:nvSpPr>
        <p:spPr bwMode="auto">
          <a:xfrm>
            <a:off x="1524000" y="34290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59" name="Text Box 67"/>
          <p:cNvSpPr txBox="1">
            <a:spLocks noChangeArrowheads="1"/>
          </p:cNvSpPr>
          <p:nvPr/>
        </p:nvSpPr>
        <p:spPr bwMode="auto">
          <a:xfrm>
            <a:off x="5410200" y="2514600"/>
            <a:ext cx="12954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ABC*</a:t>
            </a:r>
          </a:p>
        </p:txBody>
      </p:sp>
      <p:sp>
        <p:nvSpPr>
          <p:cNvPr id="33860" name="Text Box 68"/>
          <p:cNvSpPr txBox="1">
            <a:spLocks noChangeArrowheads="1"/>
          </p:cNvSpPr>
          <p:nvPr/>
        </p:nvSpPr>
        <p:spPr bwMode="auto">
          <a:xfrm>
            <a:off x="5410200" y="2819400"/>
            <a:ext cx="12954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ABC*+</a:t>
            </a:r>
          </a:p>
        </p:txBody>
      </p:sp>
      <p:sp>
        <p:nvSpPr>
          <p:cNvPr id="33861" name="AutoShape 69"/>
          <p:cNvSpPr>
            <a:spLocks noChangeArrowheads="1"/>
          </p:cNvSpPr>
          <p:nvPr/>
        </p:nvSpPr>
        <p:spPr bwMode="auto">
          <a:xfrm>
            <a:off x="1524000" y="37338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62" name="AutoShape 70"/>
          <p:cNvSpPr>
            <a:spLocks noChangeArrowheads="1"/>
          </p:cNvSpPr>
          <p:nvPr/>
        </p:nvSpPr>
        <p:spPr bwMode="auto">
          <a:xfrm>
            <a:off x="1524000" y="39624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63" name="Text Box 71"/>
          <p:cNvSpPr txBox="1">
            <a:spLocks noChangeArrowheads="1"/>
          </p:cNvSpPr>
          <p:nvPr/>
        </p:nvSpPr>
        <p:spPr bwMode="auto">
          <a:xfrm>
            <a:off x="5410200" y="3581400"/>
            <a:ext cx="12954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ABC*+D</a:t>
            </a:r>
          </a:p>
        </p:txBody>
      </p:sp>
      <p:sp>
        <p:nvSpPr>
          <p:cNvPr id="33864" name="AutoShape 72"/>
          <p:cNvSpPr>
            <a:spLocks noChangeArrowheads="1"/>
          </p:cNvSpPr>
          <p:nvPr/>
        </p:nvSpPr>
        <p:spPr bwMode="auto">
          <a:xfrm>
            <a:off x="1524000" y="42672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65" name="AutoShape 73"/>
          <p:cNvSpPr>
            <a:spLocks noChangeArrowheads="1"/>
          </p:cNvSpPr>
          <p:nvPr/>
        </p:nvSpPr>
        <p:spPr bwMode="auto">
          <a:xfrm>
            <a:off x="1524000" y="45720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66" name="Text Box 74"/>
          <p:cNvSpPr txBox="1">
            <a:spLocks noChangeArrowheads="1"/>
          </p:cNvSpPr>
          <p:nvPr/>
        </p:nvSpPr>
        <p:spPr bwMode="auto">
          <a:xfrm>
            <a:off x="5410200" y="4403725"/>
            <a:ext cx="16002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ABC*+DE</a:t>
            </a:r>
          </a:p>
        </p:txBody>
      </p:sp>
      <p:sp>
        <p:nvSpPr>
          <p:cNvPr id="33867" name="AutoShape 75"/>
          <p:cNvSpPr>
            <a:spLocks noChangeArrowheads="1"/>
          </p:cNvSpPr>
          <p:nvPr/>
        </p:nvSpPr>
        <p:spPr bwMode="auto">
          <a:xfrm>
            <a:off x="1524000" y="48006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68" name="AutoShape 76"/>
          <p:cNvSpPr>
            <a:spLocks noChangeArrowheads="1"/>
          </p:cNvSpPr>
          <p:nvPr/>
        </p:nvSpPr>
        <p:spPr bwMode="auto">
          <a:xfrm>
            <a:off x="1524000" y="51054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69" name="Text Box 77"/>
          <p:cNvSpPr txBox="1">
            <a:spLocks noChangeArrowheads="1"/>
          </p:cNvSpPr>
          <p:nvPr/>
        </p:nvSpPr>
        <p:spPr bwMode="auto">
          <a:xfrm>
            <a:off x="5410200" y="4953000"/>
            <a:ext cx="16002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ABC*+DEF</a:t>
            </a:r>
          </a:p>
        </p:txBody>
      </p:sp>
      <p:sp>
        <p:nvSpPr>
          <p:cNvPr id="33870" name="AutoShape 78"/>
          <p:cNvSpPr>
            <a:spLocks noChangeArrowheads="1"/>
          </p:cNvSpPr>
          <p:nvPr/>
        </p:nvSpPr>
        <p:spPr bwMode="auto">
          <a:xfrm>
            <a:off x="1524000" y="53340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71" name="AutoShape 79"/>
          <p:cNvSpPr>
            <a:spLocks noChangeArrowheads="1"/>
          </p:cNvSpPr>
          <p:nvPr/>
        </p:nvSpPr>
        <p:spPr bwMode="auto">
          <a:xfrm>
            <a:off x="1524000" y="5638800"/>
            <a:ext cx="762000" cy="76200"/>
          </a:xfrm>
          <a:prstGeom prst="chevron">
            <a:avLst>
              <a:gd name="adj" fmla="val 250000"/>
            </a:avLst>
          </a:prstGeom>
          <a:solidFill>
            <a:srgbClr val="9933FF"/>
          </a:solidFill>
          <a:ln w="9525">
            <a:solidFill>
              <a:schemeClr val="tx1"/>
            </a:solidFill>
            <a:miter lim="800000"/>
            <a:headEnd/>
            <a:tailEnd/>
          </a:ln>
          <a:effectLst/>
        </p:spPr>
        <p:txBody>
          <a:bodyPr wrap="none" anchor="ctr"/>
          <a:lstStyle/>
          <a:p>
            <a:endParaRPr lang="en-US"/>
          </a:p>
        </p:txBody>
      </p:sp>
      <p:sp>
        <p:nvSpPr>
          <p:cNvPr id="33872" name="Text Box 80"/>
          <p:cNvSpPr txBox="1">
            <a:spLocks noChangeArrowheads="1"/>
          </p:cNvSpPr>
          <p:nvPr/>
        </p:nvSpPr>
        <p:spPr bwMode="auto">
          <a:xfrm>
            <a:off x="5410200" y="5546725"/>
            <a:ext cx="16002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ABC*+DEF-</a:t>
            </a:r>
          </a:p>
        </p:txBody>
      </p:sp>
      <p:sp>
        <p:nvSpPr>
          <p:cNvPr id="33873" name="AutoShape 81"/>
          <p:cNvSpPr>
            <a:spLocks noChangeArrowheads="1"/>
          </p:cNvSpPr>
          <p:nvPr/>
        </p:nvSpPr>
        <p:spPr bwMode="auto">
          <a:xfrm>
            <a:off x="1524000" y="59436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74" name="AutoShape 82"/>
          <p:cNvSpPr>
            <a:spLocks noChangeArrowheads="1"/>
          </p:cNvSpPr>
          <p:nvPr/>
        </p:nvSpPr>
        <p:spPr bwMode="auto">
          <a:xfrm>
            <a:off x="1524000" y="6172200"/>
            <a:ext cx="762000" cy="76200"/>
          </a:xfrm>
          <a:prstGeom prst="chevron">
            <a:avLst>
              <a:gd name="adj" fmla="val 250000"/>
            </a:avLst>
          </a:prstGeom>
          <a:solidFill>
            <a:srgbClr val="9933FF"/>
          </a:solidFill>
          <a:ln w="9525">
            <a:solidFill>
              <a:schemeClr val="tx1"/>
            </a:solidFill>
            <a:miter lim="800000"/>
            <a:headEnd/>
            <a:tailEnd/>
          </a:ln>
          <a:effectLst/>
        </p:spPr>
        <p:txBody>
          <a:bodyPr wrap="none" anchor="ctr"/>
          <a:lstStyle/>
          <a:p>
            <a:endParaRPr lang="en-US"/>
          </a:p>
        </p:txBody>
      </p:sp>
      <p:sp>
        <p:nvSpPr>
          <p:cNvPr id="33875" name="Text Box 83"/>
          <p:cNvSpPr txBox="1">
            <a:spLocks noChangeArrowheads="1"/>
          </p:cNvSpPr>
          <p:nvPr/>
        </p:nvSpPr>
        <p:spPr bwMode="auto">
          <a:xfrm>
            <a:off x="5410200" y="6080125"/>
            <a:ext cx="18288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ABC*+DEF--</a:t>
            </a:r>
          </a:p>
        </p:txBody>
      </p:sp>
      <p:sp>
        <p:nvSpPr>
          <p:cNvPr id="33876" name="Text Box 84"/>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t>
            </a:r>
            <a:r>
              <a:rPr lang="en-US" sz="2400" b="1">
                <a:solidFill>
                  <a:srgbClr val="FF0000"/>
                </a:solidFill>
                <a:latin typeface="Courier New" pitchFamily="49" charset="0"/>
              </a:rPr>
              <a:t>A+B*C)/(D-(E-F))</a:t>
            </a:r>
            <a:endParaRPr lang="en-US" sz="2400" b="1">
              <a:latin typeface="Courier New" pitchFamily="49" charset="0"/>
            </a:endParaRPr>
          </a:p>
        </p:txBody>
      </p:sp>
      <p:sp>
        <p:nvSpPr>
          <p:cNvPr id="33877" name="Text Box 85"/>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a:t>
            </a:r>
            <a:r>
              <a:rPr lang="en-US" sz="2400" b="1">
                <a:solidFill>
                  <a:srgbClr val="FF0000"/>
                </a:solidFill>
                <a:latin typeface="Courier New" pitchFamily="49" charset="0"/>
              </a:rPr>
              <a:t>+B*C)/(D-(E-F))</a:t>
            </a:r>
            <a:endParaRPr lang="en-US" sz="2400" b="1">
              <a:latin typeface="Courier New" pitchFamily="49" charset="0"/>
            </a:endParaRPr>
          </a:p>
        </p:txBody>
      </p:sp>
      <p:sp>
        <p:nvSpPr>
          <p:cNvPr id="33878" name="Text Box 86"/>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a:t>
            </a:r>
            <a:r>
              <a:rPr lang="en-US" sz="2400" b="1">
                <a:solidFill>
                  <a:srgbClr val="FF0000"/>
                </a:solidFill>
                <a:latin typeface="Courier New" pitchFamily="49" charset="0"/>
              </a:rPr>
              <a:t>B*C)/(D-(E-F))</a:t>
            </a:r>
            <a:endParaRPr lang="en-US" sz="2400" b="1">
              <a:latin typeface="Courier New" pitchFamily="49" charset="0"/>
            </a:endParaRPr>
          </a:p>
        </p:txBody>
      </p:sp>
      <p:sp>
        <p:nvSpPr>
          <p:cNvPr id="33879" name="Text Box 87"/>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a:t>
            </a:r>
            <a:r>
              <a:rPr lang="en-US" sz="2400" b="1">
                <a:solidFill>
                  <a:srgbClr val="FF0000"/>
                </a:solidFill>
                <a:latin typeface="Courier New" pitchFamily="49" charset="0"/>
              </a:rPr>
              <a:t>*C)/(D-(E-F))</a:t>
            </a:r>
            <a:endParaRPr lang="en-US" sz="2400" b="1">
              <a:latin typeface="Courier New" pitchFamily="49" charset="0"/>
            </a:endParaRPr>
          </a:p>
        </p:txBody>
      </p:sp>
      <p:sp>
        <p:nvSpPr>
          <p:cNvPr id="33880" name="Text Box 88"/>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a:t>
            </a:r>
            <a:r>
              <a:rPr lang="en-US" sz="2400" b="1">
                <a:solidFill>
                  <a:srgbClr val="FF0000"/>
                </a:solidFill>
                <a:latin typeface="Courier New" pitchFamily="49" charset="0"/>
              </a:rPr>
              <a:t>C)/(D-(E-F))</a:t>
            </a:r>
            <a:endParaRPr lang="en-US" sz="2400" b="1">
              <a:latin typeface="Courier New" pitchFamily="49" charset="0"/>
            </a:endParaRPr>
          </a:p>
        </p:txBody>
      </p:sp>
      <p:sp>
        <p:nvSpPr>
          <p:cNvPr id="33881" name="Text Box 89"/>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(A+B*C</a:t>
            </a:r>
            <a:r>
              <a:rPr lang="en-US" sz="2400" b="1">
                <a:solidFill>
                  <a:srgbClr val="FF0000"/>
                </a:solidFill>
                <a:latin typeface="Courier New" pitchFamily="49" charset="0"/>
              </a:rPr>
              <a:t>)/(D-(E-F))</a:t>
            </a:r>
            <a:endParaRPr lang="en-US" sz="2400" b="1">
              <a:latin typeface="Courier New" pitchFamily="49" charset="0"/>
            </a:endParaRPr>
          </a:p>
        </p:txBody>
      </p:sp>
      <p:sp>
        <p:nvSpPr>
          <p:cNvPr id="33882" name="Text Box 90"/>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(A+B*C)</a:t>
            </a:r>
            <a:r>
              <a:rPr lang="en-US" sz="2400" b="1">
                <a:solidFill>
                  <a:srgbClr val="FF0000"/>
                </a:solidFill>
                <a:latin typeface="Courier New" pitchFamily="49" charset="0"/>
              </a:rPr>
              <a:t>/(D-(E-F))</a:t>
            </a:r>
            <a:endParaRPr lang="en-US" sz="2400" b="1">
              <a:latin typeface="Courier New" pitchFamily="49" charset="0"/>
            </a:endParaRPr>
          </a:p>
        </p:txBody>
      </p:sp>
      <p:sp>
        <p:nvSpPr>
          <p:cNvPr id="33883" name="AutoShape 91"/>
          <p:cNvSpPr>
            <a:spLocks noChangeArrowheads="1"/>
          </p:cNvSpPr>
          <p:nvPr/>
        </p:nvSpPr>
        <p:spPr bwMode="auto">
          <a:xfrm>
            <a:off x="1524000" y="32004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84" name="Line 92"/>
          <p:cNvSpPr>
            <a:spLocks noChangeShapeType="1"/>
          </p:cNvSpPr>
          <p:nvPr/>
        </p:nvSpPr>
        <p:spPr bwMode="auto">
          <a:xfrm>
            <a:off x="7696200" y="5181600"/>
            <a:ext cx="533400" cy="0"/>
          </a:xfrm>
          <a:prstGeom prst="line">
            <a:avLst/>
          </a:prstGeom>
          <a:noFill/>
          <a:ln w="28575">
            <a:solidFill>
              <a:schemeClr val="tx1"/>
            </a:solidFill>
            <a:round/>
            <a:headEnd/>
            <a:tailEnd/>
          </a:ln>
          <a:effectLst/>
        </p:spPr>
        <p:txBody>
          <a:bodyPr wrap="none" anchor="ctr"/>
          <a:lstStyle/>
          <a:p>
            <a:endParaRPr lang="en-US"/>
          </a:p>
        </p:txBody>
      </p:sp>
      <p:grpSp>
        <p:nvGrpSpPr>
          <p:cNvPr id="33885" name="Group 93"/>
          <p:cNvGrpSpPr>
            <a:grpSpLocks/>
          </p:cNvGrpSpPr>
          <p:nvPr/>
        </p:nvGrpSpPr>
        <p:grpSpPr bwMode="auto">
          <a:xfrm>
            <a:off x="7696200" y="4800600"/>
            <a:ext cx="533400" cy="457200"/>
            <a:chOff x="3888" y="2448"/>
            <a:chExt cx="336" cy="288"/>
          </a:xfrm>
        </p:grpSpPr>
        <p:sp>
          <p:nvSpPr>
            <p:cNvPr id="33886" name="Rectangle 94"/>
            <p:cNvSpPr>
              <a:spLocks noChangeArrowheads="1"/>
            </p:cNvSpPr>
            <p:nvPr/>
          </p:nvSpPr>
          <p:spPr bwMode="auto">
            <a:xfrm>
              <a:off x="3888" y="244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87" name="Text Box 95"/>
            <p:cNvSpPr txBox="1">
              <a:spLocks noChangeArrowheads="1"/>
            </p:cNvSpPr>
            <p:nvPr/>
          </p:nvSpPr>
          <p:spPr bwMode="auto">
            <a:xfrm>
              <a:off x="3936" y="244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grpSp>
        <p:nvGrpSpPr>
          <p:cNvPr id="33888" name="Group 96"/>
          <p:cNvGrpSpPr>
            <a:grpSpLocks/>
          </p:cNvGrpSpPr>
          <p:nvPr/>
        </p:nvGrpSpPr>
        <p:grpSpPr bwMode="auto">
          <a:xfrm>
            <a:off x="7848600" y="6019800"/>
            <a:ext cx="533400" cy="457200"/>
            <a:chOff x="3888" y="2448"/>
            <a:chExt cx="336" cy="288"/>
          </a:xfrm>
        </p:grpSpPr>
        <p:sp>
          <p:nvSpPr>
            <p:cNvPr id="33889" name="Rectangle 97"/>
            <p:cNvSpPr>
              <a:spLocks noChangeArrowheads="1"/>
            </p:cNvSpPr>
            <p:nvPr/>
          </p:nvSpPr>
          <p:spPr bwMode="auto">
            <a:xfrm>
              <a:off x="3888" y="244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33890" name="Text Box 98"/>
            <p:cNvSpPr txBox="1">
              <a:spLocks noChangeArrowheads="1"/>
            </p:cNvSpPr>
            <p:nvPr/>
          </p:nvSpPr>
          <p:spPr bwMode="auto">
            <a:xfrm>
              <a:off x="3936" y="2448"/>
              <a:ext cx="240" cy="288"/>
            </a:xfrm>
            <a:prstGeom prst="rect">
              <a:avLst/>
            </a:prstGeom>
            <a:noFill/>
            <a:ln w="9525">
              <a:noFill/>
              <a:miter lim="800000"/>
              <a:headEnd/>
              <a:tailEnd/>
            </a:ln>
            <a:effectLst/>
          </p:spPr>
          <p:txBody>
            <a:bodyPr>
              <a:spAutoFit/>
            </a:bodyPr>
            <a:lstStyle/>
            <a:p>
              <a:r>
                <a:rPr lang="en-US" sz="2400" b="1">
                  <a:latin typeface="Courier New" pitchFamily="49" charset="0"/>
                </a:rPr>
                <a:t>/</a:t>
              </a:r>
            </a:p>
          </p:txBody>
        </p:sp>
      </p:grpSp>
      <p:sp>
        <p:nvSpPr>
          <p:cNvPr id="33891" name="AutoShape 99"/>
          <p:cNvSpPr>
            <a:spLocks noChangeArrowheads="1"/>
          </p:cNvSpPr>
          <p:nvPr/>
        </p:nvSpPr>
        <p:spPr bwMode="auto">
          <a:xfrm>
            <a:off x="1524000" y="64770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33892" name="Text Box 100"/>
          <p:cNvSpPr txBox="1">
            <a:spLocks noChangeArrowheads="1"/>
          </p:cNvSpPr>
          <p:nvPr/>
        </p:nvSpPr>
        <p:spPr bwMode="auto">
          <a:xfrm>
            <a:off x="5410200" y="6461125"/>
            <a:ext cx="20574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ABC*+DEF--/</a:t>
            </a:r>
          </a:p>
        </p:txBody>
      </p:sp>
      <p:sp>
        <p:nvSpPr>
          <p:cNvPr id="33893" name="Line 101"/>
          <p:cNvSpPr>
            <a:spLocks noChangeShapeType="1"/>
          </p:cNvSpPr>
          <p:nvPr/>
        </p:nvSpPr>
        <p:spPr bwMode="auto">
          <a:xfrm flipH="1">
            <a:off x="7239000" y="6248400"/>
            <a:ext cx="762000" cy="3048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33894" name="Text Box 102"/>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(A+B*C)/</a:t>
            </a:r>
            <a:r>
              <a:rPr lang="en-US" sz="2400" b="1">
                <a:solidFill>
                  <a:srgbClr val="FF0000"/>
                </a:solidFill>
                <a:latin typeface="Courier New" pitchFamily="49" charset="0"/>
              </a:rPr>
              <a:t>(D-(E-F))</a:t>
            </a:r>
            <a:endParaRPr lang="en-US" sz="2400" b="1">
              <a:latin typeface="Courier New" pitchFamily="49" charset="0"/>
            </a:endParaRPr>
          </a:p>
        </p:txBody>
      </p:sp>
      <p:sp>
        <p:nvSpPr>
          <p:cNvPr id="33895" name="Text Box 103"/>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(A+B*C)/(</a:t>
            </a:r>
            <a:r>
              <a:rPr lang="en-US" sz="2400" b="1">
                <a:solidFill>
                  <a:srgbClr val="FF0000"/>
                </a:solidFill>
                <a:latin typeface="Courier New" pitchFamily="49" charset="0"/>
              </a:rPr>
              <a:t>D-(E-F))</a:t>
            </a:r>
            <a:endParaRPr lang="en-US" sz="2400" b="1">
              <a:latin typeface="Courier New" pitchFamily="49" charset="0"/>
            </a:endParaRPr>
          </a:p>
        </p:txBody>
      </p:sp>
      <p:sp>
        <p:nvSpPr>
          <p:cNvPr id="33896" name="Text Box 104"/>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(A+B*C)/(D</a:t>
            </a:r>
            <a:r>
              <a:rPr lang="en-US" sz="2400" b="1">
                <a:solidFill>
                  <a:srgbClr val="FF0000"/>
                </a:solidFill>
                <a:latin typeface="Courier New" pitchFamily="49" charset="0"/>
              </a:rPr>
              <a:t>-(E-F))</a:t>
            </a:r>
            <a:endParaRPr lang="en-US" sz="2400" b="1">
              <a:latin typeface="Courier New" pitchFamily="49" charset="0"/>
            </a:endParaRPr>
          </a:p>
        </p:txBody>
      </p:sp>
      <p:sp>
        <p:nvSpPr>
          <p:cNvPr id="33897" name="Text Box 105"/>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(A+B*C)/(D-</a:t>
            </a:r>
            <a:r>
              <a:rPr lang="en-US" sz="2400" b="1">
                <a:solidFill>
                  <a:srgbClr val="FF0000"/>
                </a:solidFill>
                <a:latin typeface="Courier New" pitchFamily="49" charset="0"/>
              </a:rPr>
              <a:t>(E-F))</a:t>
            </a:r>
            <a:endParaRPr lang="en-US" sz="2400" b="1">
              <a:latin typeface="Courier New" pitchFamily="49" charset="0"/>
            </a:endParaRPr>
          </a:p>
        </p:txBody>
      </p:sp>
      <p:sp>
        <p:nvSpPr>
          <p:cNvPr id="33898" name="Text Box 106"/>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(A+B*C)/(D-(</a:t>
            </a:r>
            <a:r>
              <a:rPr lang="en-US" sz="2400" b="1">
                <a:solidFill>
                  <a:srgbClr val="FF0000"/>
                </a:solidFill>
                <a:latin typeface="Courier New" pitchFamily="49" charset="0"/>
              </a:rPr>
              <a:t>E-F))</a:t>
            </a:r>
            <a:endParaRPr lang="en-US" sz="2400" b="1">
              <a:latin typeface="Courier New" pitchFamily="49" charset="0"/>
            </a:endParaRPr>
          </a:p>
        </p:txBody>
      </p:sp>
      <p:sp>
        <p:nvSpPr>
          <p:cNvPr id="33899" name="Text Box 107"/>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(A+B*C)/(D-(E</a:t>
            </a:r>
            <a:r>
              <a:rPr lang="en-US" sz="2400" b="1">
                <a:solidFill>
                  <a:srgbClr val="FF0000"/>
                </a:solidFill>
                <a:latin typeface="Courier New" pitchFamily="49" charset="0"/>
              </a:rPr>
              <a:t>-F))</a:t>
            </a:r>
            <a:endParaRPr lang="en-US" sz="2400" b="1">
              <a:latin typeface="Courier New" pitchFamily="49" charset="0"/>
            </a:endParaRPr>
          </a:p>
        </p:txBody>
      </p:sp>
      <p:sp>
        <p:nvSpPr>
          <p:cNvPr id="33900" name="Text Box 108"/>
          <p:cNvSpPr txBox="1">
            <a:spLocks noChangeArrowheads="1"/>
          </p:cNvSpPr>
          <p:nvPr/>
        </p:nvSpPr>
        <p:spPr bwMode="auto">
          <a:xfrm>
            <a:off x="3352800" y="228600"/>
            <a:ext cx="3733800" cy="457200"/>
          </a:xfrm>
          <a:prstGeom prst="rect">
            <a:avLst/>
          </a:prstGeom>
          <a:noFill/>
          <a:ln w="9525">
            <a:noFill/>
            <a:miter lim="800000"/>
            <a:headEnd/>
            <a:tailEnd/>
          </a:ln>
          <a:effectLst/>
        </p:spPr>
        <p:txBody>
          <a:bodyPr>
            <a:spAutoFit/>
          </a:bodyPr>
          <a:lstStyle/>
          <a:p>
            <a:pPr>
              <a:spcBef>
                <a:spcPct val="50000"/>
              </a:spcBef>
            </a:pPr>
            <a:r>
              <a:rPr lang="en-US" sz="2400" b="1">
                <a:latin typeface="Courier New" pitchFamily="49" charset="0"/>
              </a:rPr>
              <a:t>(A+B*C)/(D-(E-</a:t>
            </a:r>
            <a:r>
              <a:rPr lang="en-US" sz="2400" b="1">
                <a:solidFill>
                  <a:srgbClr val="FF0000"/>
                </a:solidFill>
                <a:latin typeface="Courier New" pitchFamily="49" charset="0"/>
              </a:rPr>
              <a:t>F))</a:t>
            </a:r>
            <a:endParaRPr lang="en-US" sz="2400" b="1">
              <a:latin typeface="Courier New" pitchFamily="49" charset="0"/>
            </a:endParaRPr>
          </a:p>
        </p:txBody>
      </p:sp>
    </p:spTree>
    <p:extLst>
      <p:ext uri="{BB962C8B-B14F-4D97-AF65-F5344CB8AC3E}">
        <p14:creationId xmlns:p14="http://schemas.microsoft.com/office/powerpoint/2010/main" val="186171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7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845"/>
                                        </p:tgtEl>
                                        <p:attrNameLst>
                                          <p:attrName>style.visibility</p:attrName>
                                        </p:attrNameLst>
                                      </p:cBhvr>
                                      <p:to>
                                        <p:strVal val="visible"/>
                                      </p:to>
                                    </p:set>
                                  </p:childTnLst>
                                </p:cTn>
                              </p:par>
                            </p:childTnLst>
                          </p:cTn>
                        </p:par>
                        <p:par>
                          <p:cTn id="10" fill="hold">
                            <p:stCondLst>
                              <p:cond delay="1000"/>
                            </p:stCondLst>
                            <p:childTnLst>
                              <p:par>
                                <p:cTn id="11" presetID="2" presetClass="entr" presetSubtype="1" fill="hold" nodeType="afterEffect">
                                  <p:stCondLst>
                                    <p:cond delay="0"/>
                                  </p:stCondLst>
                                  <p:childTnLst>
                                    <p:set>
                                      <p:cBhvr>
                                        <p:cTn id="12" dur="1" fill="hold">
                                          <p:stCondLst>
                                            <p:cond delay="0"/>
                                          </p:stCondLst>
                                        </p:cTn>
                                        <p:tgtEl>
                                          <p:spTgt spid="33805"/>
                                        </p:tgtEl>
                                        <p:attrNameLst>
                                          <p:attrName>style.visibility</p:attrName>
                                        </p:attrNameLst>
                                      </p:cBhvr>
                                      <p:to>
                                        <p:strVal val="visible"/>
                                      </p:to>
                                    </p:set>
                                    <p:anim calcmode="lin" valueType="num">
                                      <p:cBhvr additive="base">
                                        <p:cTn id="13" dur="500" fill="hold"/>
                                        <p:tgtEl>
                                          <p:spTgt spid="33805"/>
                                        </p:tgtEl>
                                        <p:attrNameLst>
                                          <p:attrName>ppt_x</p:attrName>
                                        </p:attrNameLst>
                                      </p:cBhvr>
                                      <p:tavLst>
                                        <p:tav tm="0">
                                          <p:val>
                                            <p:strVal val="#ppt_x"/>
                                          </p:val>
                                        </p:tav>
                                        <p:tav tm="100000">
                                          <p:val>
                                            <p:strVal val="#ppt_x"/>
                                          </p:val>
                                        </p:tav>
                                      </p:tavLst>
                                    </p:anim>
                                    <p:anim calcmode="lin" valueType="num">
                                      <p:cBhvr additive="base">
                                        <p:cTn id="14" dur="500" fill="hold"/>
                                        <p:tgtEl>
                                          <p:spTgt spid="3380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877"/>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33850"/>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499"/>
                                          </p:stCondLst>
                                        </p:cTn>
                                        <p:tgtEl>
                                          <p:spTgt spid="338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3878"/>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33851"/>
                                        </p:tgtEl>
                                        <p:attrNameLst>
                                          <p:attrName>style.visibility</p:attrName>
                                        </p:attrNameLst>
                                      </p:cBhvr>
                                      <p:to>
                                        <p:strVal val="visible"/>
                                      </p:to>
                                    </p:set>
                                  </p:childTnLst>
                                </p:cTn>
                              </p:par>
                            </p:childTnLst>
                          </p:cTn>
                        </p:par>
                        <p:par>
                          <p:cTn id="32" fill="hold">
                            <p:stCondLst>
                              <p:cond delay="1000"/>
                            </p:stCondLst>
                            <p:childTnLst>
                              <p:par>
                                <p:cTn id="33" presetID="2" presetClass="entr" presetSubtype="1" fill="hold" nodeType="afterEffect">
                                  <p:stCondLst>
                                    <p:cond delay="0"/>
                                  </p:stCondLst>
                                  <p:childTnLst>
                                    <p:set>
                                      <p:cBhvr>
                                        <p:cTn id="34" dur="1" fill="hold">
                                          <p:stCondLst>
                                            <p:cond delay="0"/>
                                          </p:stCondLst>
                                        </p:cTn>
                                        <p:tgtEl>
                                          <p:spTgt spid="33808"/>
                                        </p:tgtEl>
                                        <p:attrNameLst>
                                          <p:attrName>style.visibility</p:attrName>
                                        </p:attrNameLst>
                                      </p:cBhvr>
                                      <p:to>
                                        <p:strVal val="visible"/>
                                      </p:to>
                                    </p:set>
                                    <p:anim calcmode="lin" valueType="num">
                                      <p:cBhvr additive="base">
                                        <p:cTn id="35" dur="500" fill="hold"/>
                                        <p:tgtEl>
                                          <p:spTgt spid="33808"/>
                                        </p:tgtEl>
                                        <p:attrNameLst>
                                          <p:attrName>ppt_x</p:attrName>
                                        </p:attrNameLst>
                                      </p:cBhvr>
                                      <p:tavLst>
                                        <p:tav tm="0">
                                          <p:val>
                                            <p:strVal val="#ppt_x"/>
                                          </p:val>
                                        </p:tav>
                                        <p:tav tm="100000">
                                          <p:val>
                                            <p:strVal val="#ppt_x"/>
                                          </p:val>
                                        </p:tav>
                                      </p:tavLst>
                                    </p:anim>
                                    <p:anim calcmode="lin" valueType="num">
                                      <p:cBhvr additive="base">
                                        <p:cTn id="36" dur="500" fill="hold"/>
                                        <p:tgtEl>
                                          <p:spTgt spid="33808"/>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3879"/>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33852"/>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499"/>
                                          </p:stCondLst>
                                        </p:cTn>
                                        <p:tgtEl>
                                          <p:spTgt spid="338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3880"/>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33853"/>
                                        </p:tgtEl>
                                        <p:attrNameLst>
                                          <p:attrName>style.visibility</p:attrName>
                                        </p:attrNameLst>
                                      </p:cBhvr>
                                      <p:to>
                                        <p:strVal val="visible"/>
                                      </p:to>
                                    </p:set>
                                  </p:childTnLst>
                                </p:cTn>
                              </p:par>
                            </p:childTnLst>
                          </p:cTn>
                        </p:par>
                        <p:par>
                          <p:cTn id="54" fill="hold">
                            <p:stCondLst>
                              <p:cond delay="1000"/>
                            </p:stCondLst>
                            <p:childTnLst>
                              <p:par>
                                <p:cTn id="55" presetID="2" presetClass="entr" presetSubtype="1" fill="hold" nodeType="afterEffect">
                                  <p:stCondLst>
                                    <p:cond delay="0"/>
                                  </p:stCondLst>
                                  <p:childTnLst>
                                    <p:set>
                                      <p:cBhvr>
                                        <p:cTn id="56" dur="1" fill="hold">
                                          <p:stCondLst>
                                            <p:cond delay="0"/>
                                          </p:stCondLst>
                                        </p:cTn>
                                        <p:tgtEl>
                                          <p:spTgt spid="33811"/>
                                        </p:tgtEl>
                                        <p:attrNameLst>
                                          <p:attrName>style.visibility</p:attrName>
                                        </p:attrNameLst>
                                      </p:cBhvr>
                                      <p:to>
                                        <p:strVal val="visible"/>
                                      </p:to>
                                    </p:set>
                                    <p:anim calcmode="lin" valueType="num">
                                      <p:cBhvr additive="base">
                                        <p:cTn id="57" dur="500" fill="hold"/>
                                        <p:tgtEl>
                                          <p:spTgt spid="33811"/>
                                        </p:tgtEl>
                                        <p:attrNameLst>
                                          <p:attrName>ppt_x</p:attrName>
                                        </p:attrNameLst>
                                      </p:cBhvr>
                                      <p:tavLst>
                                        <p:tav tm="0">
                                          <p:val>
                                            <p:strVal val="#ppt_x"/>
                                          </p:val>
                                        </p:tav>
                                        <p:tav tm="100000">
                                          <p:val>
                                            <p:strVal val="#ppt_x"/>
                                          </p:val>
                                        </p:tav>
                                      </p:tavLst>
                                    </p:anim>
                                    <p:anim calcmode="lin" valueType="num">
                                      <p:cBhvr additive="base">
                                        <p:cTn id="58" dur="500" fill="hold"/>
                                        <p:tgtEl>
                                          <p:spTgt spid="33811"/>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3881"/>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499"/>
                                          </p:stCondLst>
                                        </p:cTn>
                                        <p:tgtEl>
                                          <p:spTgt spid="33854"/>
                                        </p:tgtEl>
                                        <p:attrNameLst>
                                          <p:attrName>style.visibility</p:attrName>
                                        </p:attrNameLst>
                                      </p:cBhvr>
                                      <p:to>
                                        <p:strVal val="visible"/>
                                      </p:to>
                                    </p:set>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499"/>
                                          </p:stCondLst>
                                        </p:cTn>
                                        <p:tgtEl>
                                          <p:spTgt spid="338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33882"/>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3385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33856"/>
                                        </p:tgtEl>
                                        <p:attrNameLst>
                                          <p:attrName>style.visibility</p:attrName>
                                        </p:attrNameLst>
                                      </p:cBhvr>
                                      <p:to>
                                        <p:strVal val="visible"/>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499"/>
                                          </p:stCondLst>
                                        </p:cTn>
                                        <p:tgtEl>
                                          <p:spTgt spid="33814"/>
                                        </p:tgtEl>
                                        <p:attrNameLst>
                                          <p:attrName>style.visibility</p:attrName>
                                        </p:attrNameLst>
                                      </p:cBhvr>
                                      <p:to>
                                        <p:strVal val="visible"/>
                                      </p:to>
                                    </p:set>
                                  </p:childTnLst>
                                </p:cTn>
                              </p:par>
                            </p:childTnLst>
                          </p:cTn>
                        </p:par>
                        <p:par>
                          <p:cTn id="83" fill="hold">
                            <p:stCondLst>
                              <p:cond delay="1000"/>
                            </p:stCondLst>
                            <p:childTnLst>
                              <p:par>
                                <p:cTn id="84" presetID="1" presetClass="entr" presetSubtype="0" fill="hold" grpId="0" nodeType="afterEffect">
                                  <p:stCondLst>
                                    <p:cond delay="0"/>
                                  </p:stCondLst>
                                  <p:childTnLst>
                                    <p:set>
                                      <p:cBhvr>
                                        <p:cTn id="85" dur="1" fill="hold">
                                          <p:stCondLst>
                                            <p:cond delay="499"/>
                                          </p:stCondLst>
                                        </p:cTn>
                                        <p:tgtEl>
                                          <p:spTgt spid="33859"/>
                                        </p:tgtEl>
                                        <p:attrNameLst>
                                          <p:attrName>style.visibility</p:attrName>
                                        </p:attrNameLst>
                                      </p:cBhvr>
                                      <p:to>
                                        <p:strVal val="visible"/>
                                      </p:to>
                                    </p:set>
                                  </p:childTnLst>
                                </p:cTn>
                              </p:par>
                            </p:childTnLst>
                          </p:cTn>
                        </p:par>
                        <p:par>
                          <p:cTn id="86" fill="hold">
                            <p:stCondLst>
                              <p:cond delay="1500"/>
                            </p:stCondLst>
                            <p:childTnLst>
                              <p:par>
                                <p:cTn id="87" presetID="1" presetClass="entr" presetSubtype="0" fill="hold" nodeType="afterEffect">
                                  <p:stCondLst>
                                    <p:cond delay="0"/>
                                  </p:stCondLst>
                                  <p:childTnLst>
                                    <p:set>
                                      <p:cBhvr>
                                        <p:cTn id="88" dur="1" fill="hold">
                                          <p:stCondLst>
                                            <p:cond delay="499"/>
                                          </p:stCondLst>
                                        </p:cTn>
                                        <p:tgtEl>
                                          <p:spTgt spid="33817"/>
                                        </p:tgtEl>
                                        <p:attrNameLst>
                                          <p:attrName>style.visibility</p:attrName>
                                        </p:attrNameLst>
                                      </p:cBhvr>
                                      <p:to>
                                        <p:strVal val="visible"/>
                                      </p:to>
                                    </p:set>
                                  </p:childTnLst>
                                </p:cTn>
                              </p:par>
                            </p:childTnLst>
                          </p:cTn>
                        </p:par>
                        <p:par>
                          <p:cTn id="89" fill="hold">
                            <p:stCondLst>
                              <p:cond delay="2000"/>
                            </p:stCondLst>
                            <p:childTnLst>
                              <p:par>
                                <p:cTn id="90" presetID="1" presetClass="entr" presetSubtype="0" fill="hold" nodeType="afterEffect">
                                  <p:stCondLst>
                                    <p:cond delay="0"/>
                                  </p:stCondLst>
                                  <p:childTnLst>
                                    <p:set>
                                      <p:cBhvr>
                                        <p:cTn id="91" dur="1" fill="hold">
                                          <p:stCondLst>
                                            <p:cond delay="499"/>
                                          </p:stCondLst>
                                        </p:cTn>
                                        <p:tgtEl>
                                          <p:spTgt spid="3382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33857"/>
                                        </p:tgtEl>
                                        <p:attrNameLst>
                                          <p:attrName>style.visibility</p:attrName>
                                        </p:attrNameLst>
                                      </p:cBhvr>
                                      <p:to>
                                        <p:strVal val="visible"/>
                                      </p:to>
                                    </p:se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499"/>
                                          </p:stCondLst>
                                        </p:cTn>
                                        <p:tgtEl>
                                          <p:spTgt spid="33816"/>
                                        </p:tgtEl>
                                        <p:attrNameLst>
                                          <p:attrName>style.visibility</p:attrName>
                                        </p:attrNameLst>
                                      </p:cBhvr>
                                      <p:to>
                                        <p:strVal val="visible"/>
                                      </p:to>
                                    </p:set>
                                  </p:childTnLst>
                                </p:cTn>
                              </p:par>
                            </p:childTnLst>
                          </p:cTn>
                        </p:par>
                        <p:par>
                          <p:cTn id="99" fill="hold">
                            <p:stCondLst>
                              <p:cond delay="1000"/>
                            </p:stCondLst>
                            <p:childTnLst>
                              <p:par>
                                <p:cTn id="100" presetID="1" presetClass="entr" presetSubtype="0" fill="hold" grpId="0" nodeType="afterEffect">
                                  <p:stCondLst>
                                    <p:cond delay="0"/>
                                  </p:stCondLst>
                                  <p:childTnLst>
                                    <p:set>
                                      <p:cBhvr>
                                        <p:cTn id="101" dur="1" fill="hold">
                                          <p:stCondLst>
                                            <p:cond delay="499"/>
                                          </p:stCondLst>
                                        </p:cTn>
                                        <p:tgtEl>
                                          <p:spTgt spid="33860"/>
                                        </p:tgtEl>
                                        <p:attrNameLst>
                                          <p:attrName>style.visibility</p:attrName>
                                        </p:attrNameLst>
                                      </p:cBhvr>
                                      <p:to>
                                        <p:strVal val="visible"/>
                                      </p:to>
                                    </p:set>
                                  </p:childTnLst>
                                </p:cTn>
                              </p:par>
                            </p:childTnLst>
                          </p:cTn>
                        </p:par>
                        <p:par>
                          <p:cTn id="102" fill="hold">
                            <p:stCondLst>
                              <p:cond delay="1500"/>
                            </p:stCondLst>
                            <p:childTnLst>
                              <p:par>
                                <p:cTn id="103" presetID="1" presetClass="entr" presetSubtype="0" fill="hold" nodeType="afterEffect">
                                  <p:stCondLst>
                                    <p:cond delay="0"/>
                                  </p:stCondLst>
                                  <p:childTnLst>
                                    <p:set>
                                      <p:cBhvr>
                                        <p:cTn id="104" dur="1" fill="hold">
                                          <p:stCondLst>
                                            <p:cond delay="499"/>
                                          </p:stCondLst>
                                        </p:cTn>
                                        <p:tgtEl>
                                          <p:spTgt spid="3384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nodeType="clickEffect">
                                  <p:stCondLst>
                                    <p:cond delay="0"/>
                                  </p:stCondLst>
                                  <p:childTnLst>
                                    <p:set>
                                      <p:cBhvr>
                                        <p:cTn id="108" dur="1" fill="hold">
                                          <p:stCondLst>
                                            <p:cond delay="0"/>
                                          </p:stCondLst>
                                        </p:cTn>
                                        <p:tgtEl>
                                          <p:spTgt spid="33815"/>
                                        </p:tgtEl>
                                        <p:attrNameLst>
                                          <p:attrName>style.visibility</p:attrName>
                                        </p:attrNameLst>
                                      </p:cBhvr>
                                      <p:to>
                                        <p:strVal val="visible"/>
                                      </p:to>
                                    </p:set>
                                    <p:anim calcmode="lin" valueType="num">
                                      <p:cBhvr additive="base">
                                        <p:cTn id="109" dur="500" fill="hold"/>
                                        <p:tgtEl>
                                          <p:spTgt spid="33815"/>
                                        </p:tgtEl>
                                        <p:attrNameLst>
                                          <p:attrName>ppt_x</p:attrName>
                                        </p:attrNameLst>
                                      </p:cBhvr>
                                      <p:tavLst>
                                        <p:tav tm="0">
                                          <p:val>
                                            <p:strVal val="1+#ppt_w/2"/>
                                          </p:val>
                                        </p:tav>
                                        <p:tav tm="100000">
                                          <p:val>
                                            <p:strVal val="#ppt_x"/>
                                          </p:val>
                                        </p:tav>
                                      </p:tavLst>
                                    </p:anim>
                                    <p:anim calcmode="lin" valueType="num">
                                      <p:cBhvr additive="base">
                                        <p:cTn id="110" dur="500" fill="hold"/>
                                        <p:tgtEl>
                                          <p:spTgt spid="33815"/>
                                        </p:tgtEl>
                                        <p:attrNameLst>
                                          <p:attrName>ppt_y</p:attrName>
                                        </p:attrNameLst>
                                      </p:cBhvr>
                                      <p:tavLst>
                                        <p:tav tm="0">
                                          <p:val>
                                            <p:strVal val="#ppt_y"/>
                                          </p:val>
                                        </p:tav>
                                        <p:tav tm="100000">
                                          <p:val>
                                            <p:strVal val="#ppt_y"/>
                                          </p:val>
                                        </p:tav>
                                      </p:tavLst>
                                    </p:anim>
                                  </p:childTnLst>
                                </p:cTn>
                              </p:par>
                            </p:childTnLst>
                          </p:cTn>
                        </p:par>
                        <p:par>
                          <p:cTn id="111" fill="hold">
                            <p:stCondLst>
                              <p:cond delay="500"/>
                            </p:stCondLst>
                            <p:childTnLst>
                              <p:par>
                                <p:cTn id="112" presetID="1" presetClass="entr" presetSubtype="0" fill="hold" grpId="0" nodeType="afterEffect">
                                  <p:stCondLst>
                                    <p:cond delay="0"/>
                                  </p:stCondLst>
                                  <p:childTnLst>
                                    <p:set>
                                      <p:cBhvr>
                                        <p:cTn id="113" dur="1" fill="hold">
                                          <p:stCondLst>
                                            <p:cond delay="499"/>
                                          </p:stCondLst>
                                        </p:cTn>
                                        <p:tgtEl>
                                          <p:spTgt spid="33837"/>
                                        </p:tgtEl>
                                        <p:attrNameLst>
                                          <p:attrName>style.visibility</p:attrName>
                                        </p:attrNameLst>
                                      </p:cBhvr>
                                      <p:to>
                                        <p:strVal val="visible"/>
                                      </p:to>
                                    </p:se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499"/>
                                          </p:stCondLst>
                                        </p:cTn>
                                        <p:tgtEl>
                                          <p:spTgt spid="3388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33894"/>
                                        </p:tgtEl>
                                        <p:attrNameLst>
                                          <p:attrName>style.visibility</p:attrName>
                                        </p:attrNameLst>
                                      </p:cBhvr>
                                      <p:to>
                                        <p:strVal val="visible"/>
                                      </p:to>
                                    </p:set>
                                  </p:childTnLst>
                                </p:cTn>
                              </p:par>
                            </p:childTnLst>
                          </p:cTn>
                        </p:par>
                        <p:par>
                          <p:cTn id="121" fill="hold">
                            <p:stCondLst>
                              <p:cond delay="500"/>
                            </p:stCondLst>
                            <p:childTnLst>
                              <p:par>
                                <p:cTn id="122" presetID="1" presetClass="entr" presetSubtype="0" fill="hold" grpId="0" nodeType="afterEffect">
                                  <p:stCondLst>
                                    <p:cond delay="0"/>
                                  </p:stCondLst>
                                  <p:childTnLst>
                                    <p:set>
                                      <p:cBhvr>
                                        <p:cTn id="123" dur="1" fill="hold">
                                          <p:stCondLst>
                                            <p:cond delay="499"/>
                                          </p:stCondLst>
                                        </p:cTn>
                                        <p:tgtEl>
                                          <p:spTgt spid="33883"/>
                                        </p:tgtEl>
                                        <p:attrNameLst>
                                          <p:attrName>style.visibility</p:attrName>
                                        </p:attrNameLst>
                                      </p:cBhvr>
                                      <p:to>
                                        <p:strVal val="visible"/>
                                      </p:to>
                                    </p:set>
                                  </p:childTnLst>
                                </p:cTn>
                              </p:par>
                            </p:childTnLst>
                          </p:cTn>
                        </p:par>
                        <p:par>
                          <p:cTn id="124" fill="hold">
                            <p:stCondLst>
                              <p:cond delay="1000"/>
                            </p:stCondLst>
                            <p:childTnLst>
                              <p:par>
                                <p:cTn id="125" presetID="2" presetClass="entr" presetSubtype="1" fill="hold" nodeType="afterEffect">
                                  <p:stCondLst>
                                    <p:cond delay="0"/>
                                  </p:stCondLst>
                                  <p:childTnLst>
                                    <p:set>
                                      <p:cBhvr>
                                        <p:cTn id="126" dur="1" fill="hold">
                                          <p:stCondLst>
                                            <p:cond delay="0"/>
                                          </p:stCondLst>
                                        </p:cTn>
                                        <p:tgtEl>
                                          <p:spTgt spid="33885"/>
                                        </p:tgtEl>
                                        <p:attrNameLst>
                                          <p:attrName>style.visibility</p:attrName>
                                        </p:attrNameLst>
                                      </p:cBhvr>
                                      <p:to>
                                        <p:strVal val="visible"/>
                                      </p:to>
                                    </p:set>
                                    <p:anim calcmode="lin" valueType="num">
                                      <p:cBhvr additive="base">
                                        <p:cTn id="127" dur="500" fill="hold"/>
                                        <p:tgtEl>
                                          <p:spTgt spid="33885"/>
                                        </p:tgtEl>
                                        <p:attrNameLst>
                                          <p:attrName>ppt_x</p:attrName>
                                        </p:attrNameLst>
                                      </p:cBhvr>
                                      <p:tavLst>
                                        <p:tav tm="0">
                                          <p:val>
                                            <p:strVal val="#ppt_x"/>
                                          </p:val>
                                        </p:tav>
                                        <p:tav tm="100000">
                                          <p:val>
                                            <p:strVal val="#ppt_x"/>
                                          </p:val>
                                        </p:tav>
                                      </p:tavLst>
                                    </p:anim>
                                    <p:anim calcmode="lin" valueType="num">
                                      <p:cBhvr additive="base">
                                        <p:cTn id="128" dur="500" fill="hold"/>
                                        <p:tgtEl>
                                          <p:spTgt spid="33885"/>
                                        </p:tgtEl>
                                        <p:attrNameLst>
                                          <p:attrName>ppt_y</p:attrName>
                                        </p:attrNameLst>
                                      </p:cBhvr>
                                      <p:tavLst>
                                        <p:tav tm="0">
                                          <p:val>
                                            <p:strVal val="0-#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499"/>
                                          </p:stCondLst>
                                        </p:cTn>
                                        <p:tgtEl>
                                          <p:spTgt spid="33895"/>
                                        </p:tgtEl>
                                        <p:attrNameLst>
                                          <p:attrName>style.visibility</p:attrName>
                                        </p:attrNameLst>
                                      </p:cBhvr>
                                      <p:to>
                                        <p:strVal val="visible"/>
                                      </p:to>
                                    </p:se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499"/>
                                          </p:stCondLst>
                                        </p:cTn>
                                        <p:tgtEl>
                                          <p:spTgt spid="33858"/>
                                        </p:tgtEl>
                                        <p:attrNameLst>
                                          <p:attrName>style.visibility</p:attrName>
                                        </p:attrNameLst>
                                      </p:cBhvr>
                                      <p:to>
                                        <p:strVal val="visible"/>
                                      </p:to>
                                    </p:set>
                                  </p:childTnLst>
                                </p:cTn>
                              </p:par>
                            </p:childTnLst>
                          </p:cTn>
                        </p:par>
                        <p:par>
                          <p:cTn id="136" fill="hold">
                            <p:stCondLst>
                              <p:cond delay="1000"/>
                            </p:stCondLst>
                            <p:childTnLst>
                              <p:par>
                                <p:cTn id="137" presetID="2" presetClass="entr" presetSubtype="1" fill="hold" nodeType="afterEffect">
                                  <p:stCondLst>
                                    <p:cond delay="0"/>
                                  </p:stCondLst>
                                  <p:childTnLst>
                                    <p:set>
                                      <p:cBhvr>
                                        <p:cTn id="138" dur="1" fill="hold">
                                          <p:stCondLst>
                                            <p:cond delay="0"/>
                                          </p:stCondLst>
                                        </p:cTn>
                                        <p:tgtEl>
                                          <p:spTgt spid="33823"/>
                                        </p:tgtEl>
                                        <p:attrNameLst>
                                          <p:attrName>style.visibility</p:attrName>
                                        </p:attrNameLst>
                                      </p:cBhvr>
                                      <p:to>
                                        <p:strVal val="visible"/>
                                      </p:to>
                                    </p:set>
                                    <p:anim calcmode="lin" valueType="num">
                                      <p:cBhvr additive="base">
                                        <p:cTn id="139" dur="500" fill="hold"/>
                                        <p:tgtEl>
                                          <p:spTgt spid="33823"/>
                                        </p:tgtEl>
                                        <p:attrNameLst>
                                          <p:attrName>ppt_x</p:attrName>
                                        </p:attrNameLst>
                                      </p:cBhvr>
                                      <p:tavLst>
                                        <p:tav tm="0">
                                          <p:val>
                                            <p:strVal val="#ppt_x"/>
                                          </p:val>
                                        </p:tav>
                                        <p:tav tm="100000">
                                          <p:val>
                                            <p:strVal val="#ppt_x"/>
                                          </p:val>
                                        </p:tav>
                                      </p:tavLst>
                                    </p:anim>
                                    <p:anim calcmode="lin" valueType="num">
                                      <p:cBhvr additive="base">
                                        <p:cTn id="140" dur="500" fill="hold"/>
                                        <p:tgtEl>
                                          <p:spTgt spid="33823"/>
                                        </p:tgtEl>
                                        <p:attrNameLst>
                                          <p:attrName>ppt_y</p:attrName>
                                        </p:attrNameLst>
                                      </p:cBhvr>
                                      <p:tavLst>
                                        <p:tav tm="0">
                                          <p:val>
                                            <p:strVal val="0-#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499"/>
                                          </p:stCondLst>
                                        </p:cTn>
                                        <p:tgtEl>
                                          <p:spTgt spid="33896"/>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499"/>
                                          </p:stCondLst>
                                        </p:cTn>
                                        <p:tgtEl>
                                          <p:spTgt spid="33861"/>
                                        </p:tgtEl>
                                        <p:attrNameLst>
                                          <p:attrName>style.visibility</p:attrName>
                                        </p:attrNameLst>
                                      </p:cBhvr>
                                      <p:to>
                                        <p:strVal val="visible"/>
                                      </p:to>
                                    </p:se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499"/>
                                          </p:stCondLst>
                                        </p:cTn>
                                        <p:tgtEl>
                                          <p:spTgt spid="3386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33897"/>
                                        </p:tgtEl>
                                        <p:attrNameLst>
                                          <p:attrName>style.visibility</p:attrName>
                                        </p:attrNameLst>
                                      </p:cBhvr>
                                      <p:to>
                                        <p:strVal val="visible"/>
                                      </p:to>
                                    </p:set>
                                  </p:childTnLst>
                                </p:cTn>
                              </p:par>
                            </p:childTnLst>
                          </p:cTn>
                        </p:par>
                        <p:par>
                          <p:cTn id="155" fill="hold">
                            <p:stCondLst>
                              <p:cond delay="500"/>
                            </p:stCondLst>
                            <p:childTnLst>
                              <p:par>
                                <p:cTn id="156" presetID="1" presetClass="entr" presetSubtype="0" fill="hold" grpId="0" nodeType="afterEffect">
                                  <p:stCondLst>
                                    <p:cond delay="0"/>
                                  </p:stCondLst>
                                  <p:childTnLst>
                                    <p:set>
                                      <p:cBhvr>
                                        <p:cTn id="157" dur="1" fill="hold">
                                          <p:stCondLst>
                                            <p:cond delay="499"/>
                                          </p:stCondLst>
                                        </p:cTn>
                                        <p:tgtEl>
                                          <p:spTgt spid="33862"/>
                                        </p:tgtEl>
                                        <p:attrNameLst>
                                          <p:attrName>style.visibility</p:attrName>
                                        </p:attrNameLst>
                                      </p:cBhvr>
                                      <p:to>
                                        <p:strVal val="visible"/>
                                      </p:to>
                                    </p:set>
                                  </p:childTnLst>
                                </p:cTn>
                              </p:par>
                            </p:childTnLst>
                          </p:cTn>
                        </p:par>
                        <p:par>
                          <p:cTn id="158" fill="hold">
                            <p:stCondLst>
                              <p:cond delay="1000"/>
                            </p:stCondLst>
                            <p:childTnLst>
                              <p:par>
                                <p:cTn id="159" presetID="2" presetClass="entr" presetSubtype="1" fill="hold" nodeType="afterEffect">
                                  <p:stCondLst>
                                    <p:cond delay="0"/>
                                  </p:stCondLst>
                                  <p:childTnLst>
                                    <p:set>
                                      <p:cBhvr>
                                        <p:cTn id="160" dur="1" fill="hold">
                                          <p:stCondLst>
                                            <p:cond delay="0"/>
                                          </p:stCondLst>
                                        </p:cTn>
                                        <p:tgtEl>
                                          <p:spTgt spid="33826"/>
                                        </p:tgtEl>
                                        <p:attrNameLst>
                                          <p:attrName>style.visibility</p:attrName>
                                        </p:attrNameLst>
                                      </p:cBhvr>
                                      <p:to>
                                        <p:strVal val="visible"/>
                                      </p:to>
                                    </p:set>
                                    <p:anim calcmode="lin" valueType="num">
                                      <p:cBhvr additive="base">
                                        <p:cTn id="161" dur="500" fill="hold"/>
                                        <p:tgtEl>
                                          <p:spTgt spid="33826"/>
                                        </p:tgtEl>
                                        <p:attrNameLst>
                                          <p:attrName>ppt_x</p:attrName>
                                        </p:attrNameLst>
                                      </p:cBhvr>
                                      <p:tavLst>
                                        <p:tav tm="0">
                                          <p:val>
                                            <p:strVal val="#ppt_x"/>
                                          </p:val>
                                        </p:tav>
                                        <p:tav tm="100000">
                                          <p:val>
                                            <p:strVal val="#ppt_x"/>
                                          </p:val>
                                        </p:tav>
                                      </p:tavLst>
                                    </p:anim>
                                    <p:anim calcmode="lin" valueType="num">
                                      <p:cBhvr additive="base">
                                        <p:cTn id="162" dur="500" fill="hold"/>
                                        <p:tgtEl>
                                          <p:spTgt spid="33826"/>
                                        </p:tgtEl>
                                        <p:attrNameLst>
                                          <p:attrName>ppt_y</p:attrName>
                                        </p:attrNameLst>
                                      </p:cBhvr>
                                      <p:tavLst>
                                        <p:tav tm="0">
                                          <p:val>
                                            <p:strVal val="0-#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33898"/>
                                        </p:tgtEl>
                                        <p:attrNameLst>
                                          <p:attrName>style.visibility</p:attrName>
                                        </p:attrNameLst>
                                      </p:cBhvr>
                                      <p:to>
                                        <p:strVal val="visible"/>
                                      </p:to>
                                    </p:set>
                                  </p:childTnLst>
                                </p:cTn>
                              </p:par>
                            </p:childTnLst>
                          </p:cTn>
                        </p:par>
                        <p:par>
                          <p:cTn id="167" fill="hold">
                            <p:stCondLst>
                              <p:cond delay="500"/>
                            </p:stCondLst>
                            <p:childTnLst>
                              <p:par>
                                <p:cTn id="168" presetID="1" presetClass="entr" presetSubtype="0" fill="hold" grpId="0" nodeType="afterEffect">
                                  <p:stCondLst>
                                    <p:cond delay="0"/>
                                  </p:stCondLst>
                                  <p:childTnLst>
                                    <p:set>
                                      <p:cBhvr>
                                        <p:cTn id="169" dur="1" fill="hold">
                                          <p:stCondLst>
                                            <p:cond delay="499"/>
                                          </p:stCondLst>
                                        </p:cTn>
                                        <p:tgtEl>
                                          <p:spTgt spid="33864"/>
                                        </p:tgtEl>
                                        <p:attrNameLst>
                                          <p:attrName>style.visibility</p:attrName>
                                        </p:attrNameLst>
                                      </p:cBhvr>
                                      <p:to>
                                        <p:strVal val="visible"/>
                                      </p:to>
                                    </p:set>
                                  </p:childTnLst>
                                </p:cTn>
                              </p:par>
                            </p:childTnLst>
                          </p:cTn>
                        </p:par>
                        <p:par>
                          <p:cTn id="170" fill="hold">
                            <p:stCondLst>
                              <p:cond delay="1000"/>
                            </p:stCondLst>
                            <p:childTnLst>
                              <p:par>
                                <p:cTn id="171" presetID="2" presetClass="entr" presetSubtype="1" fill="hold" nodeType="afterEffect">
                                  <p:stCondLst>
                                    <p:cond delay="0"/>
                                  </p:stCondLst>
                                  <p:childTnLst>
                                    <p:set>
                                      <p:cBhvr>
                                        <p:cTn id="172" dur="1" fill="hold">
                                          <p:stCondLst>
                                            <p:cond delay="0"/>
                                          </p:stCondLst>
                                        </p:cTn>
                                        <p:tgtEl>
                                          <p:spTgt spid="33829"/>
                                        </p:tgtEl>
                                        <p:attrNameLst>
                                          <p:attrName>style.visibility</p:attrName>
                                        </p:attrNameLst>
                                      </p:cBhvr>
                                      <p:to>
                                        <p:strVal val="visible"/>
                                      </p:to>
                                    </p:set>
                                    <p:anim calcmode="lin" valueType="num">
                                      <p:cBhvr additive="base">
                                        <p:cTn id="173" dur="500" fill="hold"/>
                                        <p:tgtEl>
                                          <p:spTgt spid="33829"/>
                                        </p:tgtEl>
                                        <p:attrNameLst>
                                          <p:attrName>ppt_x</p:attrName>
                                        </p:attrNameLst>
                                      </p:cBhvr>
                                      <p:tavLst>
                                        <p:tav tm="0">
                                          <p:val>
                                            <p:strVal val="#ppt_x"/>
                                          </p:val>
                                        </p:tav>
                                        <p:tav tm="100000">
                                          <p:val>
                                            <p:strVal val="#ppt_x"/>
                                          </p:val>
                                        </p:tav>
                                      </p:tavLst>
                                    </p:anim>
                                    <p:anim calcmode="lin" valueType="num">
                                      <p:cBhvr additive="base">
                                        <p:cTn id="174" dur="500" fill="hold"/>
                                        <p:tgtEl>
                                          <p:spTgt spid="33829"/>
                                        </p:tgtEl>
                                        <p:attrNameLst>
                                          <p:attrName>ppt_y</p:attrName>
                                        </p:attrNameLst>
                                      </p:cBhvr>
                                      <p:tavLst>
                                        <p:tav tm="0">
                                          <p:val>
                                            <p:strVal val="0-#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33899"/>
                                        </p:tgtEl>
                                        <p:attrNameLst>
                                          <p:attrName>style.visibility</p:attrName>
                                        </p:attrNameLst>
                                      </p:cBhvr>
                                      <p:to>
                                        <p:strVal val="visible"/>
                                      </p:to>
                                    </p:set>
                                  </p:childTnLst>
                                </p:cTn>
                              </p:par>
                            </p:childTnLst>
                          </p:cTn>
                        </p:par>
                        <p:par>
                          <p:cTn id="179" fill="hold">
                            <p:stCondLst>
                              <p:cond delay="500"/>
                            </p:stCondLst>
                            <p:childTnLst>
                              <p:par>
                                <p:cTn id="180" presetID="1" presetClass="entr" presetSubtype="0" fill="hold" grpId="0" nodeType="afterEffect">
                                  <p:stCondLst>
                                    <p:cond delay="0"/>
                                  </p:stCondLst>
                                  <p:childTnLst>
                                    <p:set>
                                      <p:cBhvr>
                                        <p:cTn id="181" dur="1" fill="hold">
                                          <p:stCondLst>
                                            <p:cond delay="499"/>
                                          </p:stCondLst>
                                        </p:cTn>
                                        <p:tgtEl>
                                          <p:spTgt spid="33865"/>
                                        </p:tgtEl>
                                        <p:attrNameLst>
                                          <p:attrName>style.visibility</p:attrName>
                                        </p:attrNameLst>
                                      </p:cBhvr>
                                      <p:to>
                                        <p:strVal val="visible"/>
                                      </p:to>
                                    </p:set>
                                  </p:childTnLst>
                                </p:cTn>
                              </p:par>
                            </p:childTnLst>
                          </p:cTn>
                        </p:par>
                        <p:par>
                          <p:cTn id="182" fill="hold">
                            <p:stCondLst>
                              <p:cond delay="1000"/>
                            </p:stCondLst>
                            <p:childTnLst>
                              <p:par>
                                <p:cTn id="183" presetID="1" presetClass="entr" presetSubtype="0" fill="hold" grpId="0" nodeType="afterEffect">
                                  <p:stCondLst>
                                    <p:cond delay="0"/>
                                  </p:stCondLst>
                                  <p:childTnLst>
                                    <p:set>
                                      <p:cBhvr>
                                        <p:cTn id="184" dur="1" fill="hold">
                                          <p:stCondLst>
                                            <p:cond delay="499"/>
                                          </p:stCondLst>
                                        </p:cTn>
                                        <p:tgtEl>
                                          <p:spTgt spid="3386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499"/>
                                          </p:stCondLst>
                                        </p:cTn>
                                        <p:tgtEl>
                                          <p:spTgt spid="33900"/>
                                        </p:tgtEl>
                                        <p:attrNameLst>
                                          <p:attrName>style.visibility</p:attrName>
                                        </p:attrNameLst>
                                      </p:cBhvr>
                                      <p:to>
                                        <p:strVal val="visible"/>
                                      </p:to>
                                    </p:se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499"/>
                                          </p:stCondLst>
                                        </p:cTn>
                                        <p:tgtEl>
                                          <p:spTgt spid="33867"/>
                                        </p:tgtEl>
                                        <p:attrNameLst>
                                          <p:attrName>style.visibility</p:attrName>
                                        </p:attrNameLst>
                                      </p:cBhvr>
                                      <p:to>
                                        <p:strVal val="visible"/>
                                      </p:to>
                                    </p:set>
                                  </p:childTnLst>
                                </p:cTn>
                              </p:par>
                            </p:childTnLst>
                          </p:cTn>
                        </p:par>
                        <p:par>
                          <p:cTn id="192" fill="hold">
                            <p:stCondLst>
                              <p:cond delay="1000"/>
                            </p:stCondLst>
                            <p:childTnLst>
                              <p:par>
                                <p:cTn id="193" presetID="2" presetClass="entr" presetSubtype="1" fill="hold" nodeType="afterEffect">
                                  <p:stCondLst>
                                    <p:cond delay="0"/>
                                  </p:stCondLst>
                                  <p:childTnLst>
                                    <p:set>
                                      <p:cBhvr>
                                        <p:cTn id="194" dur="1" fill="hold">
                                          <p:stCondLst>
                                            <p:cond delay="0"/>
                                          </p:stCondLst>
                                        </p:cTn>
                                        <p:tgtEl>
                                          <p:spTgt spid="33832"/>
                                        </p:tgtEl>
                                        <p:attrNameLst>
                                          <p:attrName>style.visibility</p:attrName>
                                        </p:attrNameLst>
                                      </p:cBhvr>
                                      <p:to>
                                        <p:strVal val="visible"/>
                                      </p:to>
                                    </p:set>
                                    <p:anim calcmode="lin" valueType="num">
                                      <p:cBhvr additive="base">
                                        <p:cTn id="195" dur="500" fill="hold"/>
                                        <p:tgtEl>
                                          <p:spTgt spid="33832"/>
                                        </p:tgtEl>
                                        <p:attrNameLst>
                                          <p:attrName>ppt_x</p:attrName>
                                        </p:attrNameLst>
                                      </p:cBhvr>
                                      <p:tavLst>
                                        <p:tav tm="0">
                                          <p:val>
                                            <p:strVal val="#ppt_x"/>
                                          </p:val>
                                        </p:tav>
                                        <p:tav tm="100000">
                                          <p:val>
                                            <p:strVal val="#ppt_x"/>
                                          </p:val>
                                        </p:tav>
                                      </p:tavLst>
                                    </p:anim>
                                    <p:anim calcmode="lin" valueType="num">
                                      <p:cBhvr additive="base">
                                        <p:cTn id="196" dur="500" fill="hold"/>
                                        <p:tgtEl>
                                          <p:spTgt spid="33832"/>
                                        </p:tgtEl>
                                        <p:attrNameLst>
                                          <p:attrName>ppt_y</p:attrName>
                                        </p:attrNameLst>
                                      </p:cBhvr>
                                      <p:tavLst>
                                        <p:tav tm="0">
                                          <p:val>
                                            <p:strVal val="0-#ppt_h/2"/>
                                          </p:val>
                                        </p:tav>
                                        <p:tav tm="100000">
                                          <p:val>
                                            <p:strVal val="#ppt_y"/>
                                          </p:val>
                                        </p:tav>
                                      </p:tavLst>
                                    </p:anim>
                                  </p:childTnLst>
                                </p:cTn>
                              </p:par>
                            </p:childTnLst>
                          </p:cTn>
                        </p:par>
                        <p:par>
                          <p:cTn id="197" fill="hold">
                            <p:stCondLst>
                              <p:cond delay="1500"/>
                            </p:stCondLst>
                            <p:childTnLst>
                              <p:par>
                                <p:cTn id="198" presetID="1" presetClass="entr" presetSubtype="0" fill="hold" grpId="0" nodeType="afterEffect">
                                  <p:stCondLst>
                                    <p:cond delay="0"/>
                                  </p:stCondLst>
                                  <p:childTnLst>
                                    <p:set>
                                      <p:cBhvr>
                                        <p:cTn id="199" dur="1" fill="hold">
                                          <p:stCondLst>
                                            <p:cond delay="499"/>
                                          </p:stCondLst>
                                        </p:cTn>
                                        <p:tgtEl>
                                          <p:spTgt spid="33868"/>
                                        </p:tgtEl>
                                        <p:attrNameLst>
                                          <p:attrName>style.visibility</p:attrName>
                                        </p:attrNameLst>
                                      </p:cBhvr>
                                      <p:to>
                                        <p:strVal val="visible"/>
                                      </p:to>
                                    </p:set>
                                  </p:childTnLst>
                                </p:cTn>
                              </p:par>
                            </p:childTnLst>
                          </p:cTn>
                        </p:par>
                        <p:par>
                          <p:cTn id="200" fill="hold">
                            <p:stCondLst>
                              <p:cond delay="2000"/>
                            </p:stCondLst>
                            <p:childTnLst>
                              <p:par>
                                <p:cTn id="201" presetID="1" presetClass="entr" presetSubtype="0" fill="hold" grpId="0" nodeType="afterEffect">
                                  <p:stCondLst>
                                    <p:cond delay="0"/>
                                  </p:stCondLst>
                                  <p:childTnLst>
                                    <p:set>
                                      <p:cBhvr>
                                        <p:cTn id="202" dur="1" fill="hold">
                                          <p:stCondLst>
                                            <p:cond delay="499"/>
                                          </p:stCondLst>
                                        </p:cTn>
                                        <p:tgtEl>
                                          <p:spTgt spid="33869"/>
                                        </p:tgtEl>
                                        <p:attrNameLst>
                                          <p:attrName>style.visibility</p:attrName>
                                        </p:attrNameLst>
                                      </p:cBhvr>
                                      <p:to>
                                        <p:strVal val="visible"/>
                                      </p:to>
                                    </p:set>
                                  </p:childTnLst>
                                </p:cTn>
                              </p:par>
                            </p:childTnLst>
                          </p:cTn>
                        </p:par>
                        <p:par>
                          <p:cTn id="203" fill="hold">
                            <p:stCondLst>
                              <p:cond delay="2500"/>
                            </p:stCondLst>
                            <p:childTnLst>
                              <p:par>
                                <p:cTn id="204" presetID="1" presetClass="entr" presetSubtype="0" fill="hold" grpId="0" nodeType="afterEffect">
                                  <p:stCondLst>
                                    <p:cond delay="0"/>
                                  </p:stCondLst>
                                  <p:childTnLst>
                                    <p:set>
                                      <p:cBhvr>
                                        <p:cTn id="205" dur="1" fill="hold">
                                          <p:stCondLst>
                                            <p:cond delay="499"/>
                                          </p:stCondLst>
                                        </p:cTn>
                                        <p:tgtEl>
                                          <p:spTgt spid="33870"/>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499"/>
                                          </p:stCondLst>
                                        </p:cTn>
                                        <p:tgtEl>
                                          <p:spTgt spid="33871"/>
                                        </p:tgtEl>
                                        <p:attrNameLst>
                                          <p:attrName>style.visibility</p:attrName>
                                        </p:attrNameLst>
                                      </p:cBhvr>
                                      <p:to>
                                        <p:strVal val="visibl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499"/>
                                          </p:stCondLst>
                                        </p:cTn>
                                        <p:tgtEl>
                                          <p:spTgt spid="33835"/>
                                        </p:tgtEl>
                                        <p:attrNameLst>
                                          <p:attrName>style.visibility</p:attrName>
                                        </p:attrNameLst>
                                      </p:cBhvr>
                                      <p:to>
                                        <p:strVal val="visible"/>
                                      </p:to>
                                    </p:set>
                                  </p:childTnLst>
                                </p:cTn>
                              </p:par>
                            </p:childTnLst>
                          </p:cTn>
                        </p:par>
                        <p:par>
                          <p:cTn id="213" fill="hold">
                            <p:stCondLst>
                              <p:cond delay="1000"/>
                            </p:stCondLst>
                            <p:childTnLst>
                              <p:par>
                                <p:cTn id="214" presetID="1" presetClass="entr" presetSubtype="0" fill="hold" grpId="0" nodeType="afterEffect">
                                  <p:stCondLst>
                                    <p:cond delay="0"/>
                                  </p:stCondLst>
                                  <p:childTnLst>
                                    <p:set>
                                      <p:cBhvr>
                                        <p:cTn id="215" dur="1" fill="hold">
                                          <p:stCondLst>
                                            <p:cond delay="499"/>
                                          </p:stCondLst>
                                        </p:cTn>
                                        <p:tgtEl>
                                          <p:spTgt spid="33872"/>
                                        </p:tgtEl>
                                        <p:attrNameLst>
                                          <p:attrName>style.visibility</p:attrName>
                                        </p:attrNameLst>
                                      </p:cBhvr>
                                      <p:to>
                                        <p:strVal val="visible"/>
                                      </p:to>
                                    </p:set>
                                  </p:childTnLst>
                                </p:cTn>
                              </p:par>
                            </p:childTnLst>
                          </p:cTn>
                        </p:par>
                        <p:par>
                          <p:cTn id="216" fill="hold">
                            <p:stCondLst>
                              <p:cond delay="1500"/>
                            </p:stCondLst>
                            <p:childTnLst>
                              <p:par>
                                <p:cTn id="217" presetID="1" presetClass="entr" presetSubtype="0" fill="hold" grpId="0" nodeType="afterEffect">
                                  <p:stCondLst>
                                    <p:cond delay="0"/>
                                  </p:stCondLst>
                                  <p:childTnLst>
                                    <p:set>
                                      <p:cBhvr>
                                        <p:cTn id="218" dur="1" fill="hold">
                                          <p:stCondLst>
                                            <p:cond delay="499"/>
                                          </p:stCondLst>
                                        </p:cTn>
                                        <p:tgtEl>
                                          <p:spTgt spid="33836"/>
                                        </p:tgtEl>
                                        <p:attrNameLst>
                                          <p:attrName>style.visibility</p:attrName>
                                        </p:attrNameLst>
                                      </p:cBhvr>
                                      <p:to>
                                        <p:strVal val="visible"/>
                                      </p:to>
                                    </p:set>
                                  </p:childTnLst>
                                </p:cTn>
                              </p:par>
                            </p:childTnLst>
                          </p:cTn>
                        </p:par>
                        <p:par>
                          <p:cTn id="219" fill="hold">
                            <p:stCondLst>
                              <p:cond delay="2000"/>
                            </p:stCondLst>
                            <p:childTnLst>
                              <p:par>
                                <p:cTn id="220" presetID="1" presetClass="entr" presetSubtype="0" fill="hold" nodeType="afterEffect">
                                  <p:stCondLst>
                                    <p:cond delay="0"/>
                                  </p:stCondLst>
                                  <p:childTnLst>
                                    <p:set>
                                      <p:cBhvr>
                                        <p:cTn id="221" dur="1" fill="hold">
                                          <p:stCondLst>
                                            <p:cond delay="499"/>
                                          </p:stCondLst>
                                        </p:cTn>
                                        <p:tgtEl>
                                          <p:spTgt spid="33794"/>
                                        </p:tgtEl>
                                        <p:attrNameLst>
                                          <p:attrName>style.visibility</p:attrName>
                                        </p:attrNameLst>
                                      </p:cBhvr>
                                      <p:to>
                                        <p:strVal val="visible"/>
                                      </p:to>
                                    </p:set>
                                  </p:childTnLst>
                                </p:cTn>
                              </p:par>
                            </p:childTnLst>
                          </p:cTn>
                        </p:par>
                        <p:par>
                          <p:cTn id="222" fill="hold">
                            <p:stCondLst>
                              <p:cond delay="2500"/>
                            </p:stCondLst>
                            <p:childTnLst>
                              <p:par>
                                <p:cTn id="223" presetID="1" presetClass="entr" presetSubtype="0" fill="hold" grpId="0" nodeType="afterEffect">
                                  <p:stCondLst>
                                    <p:cond delay="0"/>
                                  </p:stCondLst>
                                  <p:childTnLst>
                                    <p:set>
                                      <p:cBhvr>
                                        <p:cTn id="224" dur="1" fill="hold">
                                          <p:stCondLst>
                                            <p:cond delay="499"/>
                                          </p:stCondLst>
                                        </p:cTn>
                                        <p:tgtEl>
                                          <p:spTgt spid="3387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499"/>
                                          </p:stCondLst>
                                        </p:cTn>
                                        <p:tgtEl>
                                          <p:spTgt spid="33874"/>
                                        </p:tgtEl>
                                        <p:attrNameLst>
                                          <p:attrName>style.visibility</p:attrName>
                                        </p:attrNameLst>
                                      </p:cBhvr>
                                      <p:to>
                                        <p:strVal val="visible"/>
                                      </p:to>
                                    </p:set>
                                  </p:childTnLst>
                                </p:cTn>
                              </p:par>
                            </p:childTnLst>
                          </p:cTn>
                        </p:par>
                        <p:par>
                          <p:cTn id="229" fill="hold">
                            <p:stCondLst>
                              <p:cond delay="500"/>
                            </p:stCondLst>
                            <p:childTnLst>
                              <p:par>
                                <p:cTn id="230" presetID="1" presetClass="entr" presetSubtype="0" fill="hold" grpId="0" nodeType="afterEffect">
                                  <p:stCondLst>
                                    <p:cond delay="0"/>
                                  </p:stCondLst>
                                  <p:childTnLst>
                                    <p:set>
                                      <p:cBhvr>
                                        <p:cTn id="231" dur="1" fill="hold">
                                          <p:stCondLst>
                                            <p:cond delay="499"/>
                                          </p:stCondLst>
                                        </p:cTn>
                                        <p:tgtEl>
                                          <p:spTgt spid="33838"/>
                                        </p:tgtEl>
                                        <p:attrNameLst>
                                          <p:attrName>style.visibility</p:attrName>
                                        </p:attrNameLst>
                                      </p:cBhvr>
                                      <p:to>
                                        <p:strVal val="visible"/>
                                      </p:to>
                                    </p:set>
                                  </p:childTnLst>
                                </p:cTn>
                              </p:par>
                            </p:childTnLst>
                          </p:cTn>
                        </p:par>
                        <p:par>
                          <p:cTn id="232" fill="hold">
                            <p:stCondLst>
                              <p:cond delay="1000"/>
                            </p:stCondLst>
                            <p:childTnLst>
                              <p:par>
                                <p:cTn id="233" presetID="1" presetClass="entr" presetSubtype="0" fill="hold" grpId="0" nodeType="afterEffect">
                                  <p:stCondLst>
                                    <p:cond delay="0"/>
                                  </p:stCondLst>
                                  <p:childTnLst>
                                    <p:set>
                                      <p:cBhvr>
                                        <p:cTn id="234" dur="1" fill="hold">
                                          <p:stCondLst>
                                            <p:cond delay="499"/>
                                          </p:stCondLst>
                                        </p:cTn>
                                        <p:tgtEl>
                                          <p:spTgt spid="33875"/>
                                        </p:tgtEl>
                                        <p:attrNameLst>
                                          <p:attrName>style.visibility</p:attrName>
                                        </p:attrNameLst>
                                      </p:cBhvr>
                                      <p:to>
                                        <p:strVal val="visible"/>
                                      </p:to>
                                    </p:set>
                                  </p:childTnLst>
                                </p:cTn>
                              </p:par>
                            </p:childTnLst>
                          </p:cTn>
                        </p:par>
                        <p:par>
                          <p:cTn id="235" fill="hold">
                            <p:stCondLst>
                              <p:cond delay="1500"/>
                            </p:stCondLst>
                            <p:childTnLst>
                              <p:par>
                                <p:cTn id="236" presetID="1" presetClass="entr" presetSubtype="0" fill="hold" grpId="0" nodeType="afterEffect">
                                  <p:stCondLst>
                                    <p:cond delay="0"/>
                                  </p:stCondLst>
                                  <p:childTnLst>
                                    <p:set>
                                      <p:cBhvr>
                                        <p:cTn id="237" dur="1" fill="hold">
                                          <p:stCondLst>
                                            <p:cond delay="499"/>
                                          </p:stCondLst>
                                        </p:cTn>
                                        <p:tgtEl>
                                          <p:spTgt spid="33839"/>
                                        </p:tgtEl>
                                        <p:attrNameLst>
                                          <p:attrName>style.visibility</p:attrName>
                                        </p:attrNameLst>
                                      </p:cBhvr>
                                      <p:to>
                                        <p:strVal val="visible"/>
                                      </p:to>
                                    </p:set>
                                  </p:childTnLst>
                                </p:cTn>
                              </p:par>
                            </p:childTnLst>
                          </p:cTn>
                        </p:par>
                        <p:par>
                          <p:cTn id="238" fill="hold">
                            <p:stCondLst>
                              <p:cond delay="2000"/>
                            </p:stCondLst>
                            <p:childTnLst>
                              <p:par>
                                <p:cTn id="239" presetID="1" presetClass="entr" presetSubtype="0" fill="hold" nodeType="afterEffect">
                                  <p:stCondLst>
                                    <p:cond delay="0"/>
                                  </p:stCondLst>
                                  <p:childTnLst>
                                    <p:set>
                                      <p:cBhvr>
                                        <p:cTn id="240" dur="1" fill="hold">
                                          <p:stCondLst>
                                            <p:cond delay="499"/>
                                          </p:stCondLst>
                                        </p:cTn>
                                        <p:tgtEl>
                                          <p:spTgt spid="33888"/>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499"/>
                                          </p:stCondLst>
                                        </p:cTn>
                                        <p:tgtEl>
                                          <p:spTgt spid="33891"/>
                                        </p:tgtEl>
                                        <p:attrNameLst>
                                          <p:attrName>style.visibility</p:attrName>
                                        </p:attrNameLst>
                                      </p:cBhvr>
                                      <p:to>
                                        <p:strVal val="visible"/>
                                      </p:to>
                                    </p:set>
                                  </p:childTnLst>
                                </p:cTn>
                              </p:par>
                            </p:childTnLst>
                          </p:cTn>
                        </p:par>
                        <p:par>
                          <p:cTn id="245" fill="hold">
                            <p:stCondLst>
                              <p:cond delay="500"/>
                            </p:stCondLst>
                            <p:childTnLst>
                              <p:par>
                                <p:cTn id="246" presetID="1" presetClass="entr" presetSubtype="0" fill="hold" grpId="0" nodeType="afterEffect">
                                  <p:stCondLst>
                                    <p:cond delay="0"/>
                                  </p:stCondLst>
                                  <p:childTnLst>
                                    <p:set>
                                      <p:cBhvr>
                                        <p:cTn id="247" dur="1" fill="hold">
                                          <p:stCondLst>
                                            <p:cond delay="499"/>
                                          </p:stCondLst>
                                        </p:cTn>
                                        <p:tgtEl>
                                          <p:spTgt spid="33893"/>
                                        </p:tgtEl>
                                        <p:attrNameLst>
                                          <p:attrName>style.visibility</p:attrName>
                                        </p:attrNameLst>
                                      </p:cBhvr>
                                      <p:to>
                                        <p:strVal val="visible"/>
                                      </p:to>
                                    </p:set>
                                  </p:childTnLst>
                                </p:cTn>
                              </p:par>
                            </p:childTnLst>
                          </p:cTn>
                        </p:par>
                        <p:par>
                          <p:cTn id="248" fill="hold">
                            <p:stCondLst>
                              <p:cond delay="1000"/>
                            </p:stCondLst>
                            <p:childTnLst>
                              <p:par>
                                <p:cTn id="249" presetID="1" presetClass="entr" presetSubtype="0" fill="hold" grpId="0" nodeType="afterEffect">
                                  <p:stCondLst>
                                    <p:cond delay="0"/>
                                  </p:stCondLst>
                                  <p:childTnLst>
                                    <p:set>
                                      <p:cBhvr>
                                        <p:cTn id="250" dur="1" fill="hold">
                                          <p:stCondLst>
                                            <p:cond delay="499"/>
                                          </p:stCondLst>
                                        </p:cTn>
                                        <p:tgtEl>
                                          <p:spTgt spid="33892"/>
                                        </p:tgtEl>
                                        <p:attrNameLst>
                                          <p:attrName>style.visibility</p:attrName>
                                        </p:attrNameLst>
                                      </p:cBhvr>
                                      <p:to>
                                        <p:strVal val="visible"/>
                                      </p:to>
                                    </p:set>
                                  </p:childTnLst>
                                </p:cTn>
                              </p:par>
                            </p:childTnLst>
                          </p:cTn>
                        </p:par>
                        <p:par>
                          <p:cTn id="251" fill="hold">
                            <p:stCondLst>
                              <p:cond delay="1500"/>
                            </p:stCondLst>
                            <p:childTnLst>
                              <p:par>
                                <p:cTn id="252" presetID="1" presetClass="entr" presetSubtype="0" fill="hold" grpId="0" nodeType="afterEffect">
                                  <p:stCondLst>
                                    <p:cond delay="0"/>
                                  </p:stCondLst>
                                  <p:childTnLst>
                                    <p:set>
                                      <p:cBhvr>
                                        <p:cTn id="253" dur="1" fill="hold">
                                          <p:stCondLst>
                                            <p:cond delay="499"/>
                                          </p:stCondLst>
                                        </p:cTn>
                                        <p:tgtEl>
                                          <p:spTgt spid="33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4" grpId="0" animBg="1"/>
      <p:bldP spid="33816" grpId="0" animBg="1"/>
      <p:bldP spid="33835" grpId="0" animBg="1"/>
      <p:bldP spid="33836" grpId="0" animBg="1"/>
      <p:bldP spid="33837" grpId="0" animBg="1"/>
      <p:bldP spid="33838" grpId="0" animBg="1"/>
      <p:bldP spid="33839" grpId="0" animBg="1"/>
      <p:bldP spid="33840" grpId="0" animBg="1"/>
      <p:bldP spid="33845" grpId="0" animBg="1"/>
      <p:bldP spid="33847" grpId="0" autoUpdateAnimBg="0"/>
      <p:bldP spid="33848" grpId="0" autoUpdateAnimBg="0"/>
      <p:bldP spid="33849" grpId="0" autoUpdateAnimBg="0"/>
      <p:bldP spid="33850" grpId="0" animBg="1"/>
      <p:bldP spid="33851" grpId="0" animBg="1"/>
      <p:bldP spid="33852" grpId="0" animBg="1"/>
      <p:bldP spid="33853" grpId="0" animBg="1"/>
      <p:bldP spid="33854" grpId="0" animBg="1"/>
      <p:bldP spid="33855" grpId="0" animBg="1"/>
      <p:bldP spid="33856" grpId="0" animBg="1"/>
      <p:bldP spid="33857" grpId="0" animBg="1"/>
      <p:bldP spid="33858" grpId="0" animBg="1"/>
      <p:bldP spid="33859" grpId="0" autoUpdateAnimBg="0"/>
      <p:bldP spid="33860" grpId="0" autoUpdateAnimBg="0"/>
      <p:bldP spid="33861" grpId="0" animBg="1"/>
      <p:bldP spid="33862" grpId="0" animBg="1"/>
      <p:bldP spid="33863" grpId="0" autoUpdateAnimBg="0"/>
      <p:bldP spid="33864" grpId="0" animBg="1"/>
      <p:bldP spid="33865" grpId="0" animBg="1"/>
      <p:bldP spid="33866" grpId="0" autoUpdateAnimBg="0"/>
      <p:bldP spid="33867" grpId="0" animBg="1"/>
      <p:bldP spid="33868" grpId="0" animBg="1"/>
      <p:bldP spid="33869" grpId="0" autoUpdateAnimBg="0"/>
      <p:bldP spid="33870" grpId="0" animBg="1"/>
      <p:bldP spid="33871" grpId="0" animBg="1"/>
      <p:bldP spid="33872" grpId="0" autoUpdateAnimBg="0"/>
      <p:bldP spid="33873" grpId="0" animBg="1"/>
      <p:bldP spid="33874" grpId="0" animBg="1"/>
      <p:bldP spid="33875" grpId="0" autoUpdateAnimBg="0"/>
      <p:bldP spid="33876" grpId="0" autoUpdateAnimBg="0"/>
      <p:bldP spid="33877" grpId="0" autoUpdateAnimBg="0"/>
      <p:bldP spid="33878" grpId="0" autoUpdateAnimBg="0"/>
      <p:bldP spid="33879" grpId="0" autoUpdateAnimBg="0"/>
      <p:bldP spid="33880" grpId="0" autoUpdateAnimBg="0"/>
      <p:bldP spid="33881" grpId="0" autoUpdateAnimBg="0"/>
      <p:bldP spid="33882" grpId="0" autoUpdateAnimBg="0"/>
      <p:bldP spid="33883" grpId="0" animBg="1"/>
      <p:bldP spid="33884" grpId="0" animBg="1"/>
      <p:bldP spid="33891" grpId="0" animBg="1"/>
      <p:bldP spid="33892" grpId="0" autoUpdateAnimBg="0"/>
      <p:bldP spid="33893" grpId="0" animBg="1"/>
      <p:bldP spid="33894" grpId="0" autoUpdateAnimBg="0"/>
      <p:bldP spid="33895" grpId="0" autoUpdateAnimBg="0"/>
      <p:bldP spid="33896" grpId="0" autoUpdateAnimBg="0"/>
      <p:bldP spid="33897" grpId="0" autoUpdateAnimBg="0"/>
      <p:bldP spid="33898" grpId="0" autoUpdateAnimBg="0"/>
      <p:bldP spid="33899" grpId="0" autoUpdateAnimBg="0"/>
      <p:bldP spid="33900"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ChangeArrowheads="1"/>
          </p:cNvSpPr>
          <p:nvPr/>
        </p:nvSpPr>
        <p:spPr bwMode="auto">
          <a:xfrm>
            <a:off x="2133600" y="4876800"/>
            <a:ext cx="609600" cy="1219200"/>
          </a:xfrm>
          <a:prstGeom prst="rect">
            <a:avLst/>
          </a:prstGeom>
          <a:noFill/>
          <a:ln w="9525">
            <a:solidFill>
              <a:schemeClr val="tx1"/>
            </a:solidFill>
            <a:miter lim="800000"/>
            <a:headEnd/>
            <a:tailEnd/>
          </a:ln>
        </p:spPr>
        <p:txBody>
          <a:bodyPr wrap="none" anchor="ctr"/>
          <a:lstStyle/>
          <a:p>
            <a:endParaRPr lang="en-US"/>
          </a:p>
        </p:txBody>
      </p:sp>
      <p:sp>
        <p:nvSpPr>
          <p:cNvPr id="51205" name="Text Box 4"/>
          <p:cNvSpPr txBox="1">
            <a:spLocks noChangeArrowheads="1"/>
          </p:cNvSpPr>
          <p:nvPr/>
        </p:nvSpPr>
        <p:spPr bwMode="auto">
          <a:xfrm>
            <a:off x="2286000" y="4876800"/>
            <a:ext cx="314510" cy="923330"/>
          </a:xfrm>
          <a:prstGeom prst="rect">
            <a:avLst/>
          </a:prstGeom>
          <a:noFill/>
          <a:ln w="9525">
            <a:noFill/>
            <a:miter lim="800000"/>
            <a:headEnd/>
            <a:tailEnd/>
          </a:ln>
        </p:spPr>
        <p:txBody>
          <a:bodyPr wrap="none">
            <a:spAutoFit/>
          </a:bodyPr>
          <a:lstStyle/>
          <a:p>
            <a:pPr algn="l" eaLnBrk="1" hangingPunct="1"/>
            <a:endParaRPr lang="en-US" dirty="0">
              <a:latin typeface="Times New Roman" pitchFamily="18" charset="0"/>
            </a:endParaRPr>
          </a:p>
          <a:p>
            <a:pPr algn="l" eaLnBrk="1" hangingPunct="1"/>
            <a:endParaRPr lang="en-US" dirty="0">
              <a:latin typeface="Times New Roman" pitchFamily="18" charset="0"/>
            </a:endParaRPr>
          </a:p>
          <a:p>
            <a:pPr algn="l" eaLnBrk="1" hangingPunct="1"/>
            <a:r>
              <a:rPr lang="en-US" dirty="0">
                <a:latin typeface="Times New Roman" pitchFamily="18" charset="0"/>
              </a:rPr>
              <a:t>+</a:t>
            </a:r>
          </a:p>
        </p:txBody>
      </p:sp>
      <p:sp>
        <p:nvSpPr>
          <p:cNvPr id="51206" name="Rectangle 5"/>
          <p:cNvSpPr>
            <a:spLocks noChangeArrowheads="1"/>
          </p:cNvSpPr>
          <p:nvPr/>
        </p:nvSpPr>
        <p:spPr bwMode="auto">
          <a:xfrm>
            <a:off x="3124200" y="4876800"/>
            <a:ext cx="609600" cy="1219200"/>
          </a:xfrm>
          <a:prstGeom prst="rect">
            <a:avLst/>
          </a:prstGeom>
          <a:noFill/>
          <a:ln w="9525">
            <a:solidFill>
              <a:schemeClr val="tx1"/>
            </a:solidFill>
            <a:miter lim="800000"/>
            <a:headEnd/>
            <a:tailEnd/>
          </a:ln>
        </p:spPr>
        <p:txBody>
          <a:bodyPr wrap="none" anchor="ctr"/>
          <a:lstStyle/>
          <a:p>
            <a:endParaRPr lang="en-US"/>
          </a:p>
        </p:txBody>
      </p:sp>
      <p:sp>
        <p:nvSpPr>
          <p:cNvPr id="51207" name="Text Box 6"/>
          <p:cNvSpPr txBox="1">
            <a:spLocks noChangeArrowheads="1"/>
          </p:cNvSpPr>
          <p:nvPr/>
        </p:nvSpPr>
        <p:spPr bwMode="auto">
          <a:xfrm>
            <a:off x="3276600" y="4876800"/>
            <a:ext cx="314510" cy="923330"/>
          </a:xfrm>
          <a:prstGeom prst="rect">
            <a:avLst/>
          </a:prstGeom>
          <a:noFill/>
          <a:ln w="9525">
            <a:noFill/>
            <a:miter lim="800000"/>
            <a:headEnd/>
            <a:tailEnd/>
          </a:ln>
        </p:spPr>
        <p:txBody>
          <a:bodyPr wrap="none">
            <a:spAutoFit/>
          </a:bodyPr>
          <a:lstStyle/>
          <a:p>
            <a:pPr algn="l" eaLnBrk="1" hangingPunct="1"/>
            <a:endParaRPr lang="en-US" dirty="0">
              <a:latin typeface="Times New Roman" pitchFamily="18" charset="0"/>
            </a:endParaRPr>
          </a:p>
          <a:p>
            <a:pPr algn="l" eaLnBrk="1" hangingPunct="1"/>
            <a:r>
              <a:rPr lang="en-US" dirty="0">
                <a:latin typeface="Times New Roman" pitchFamily="18" charset="0"/>
              </a:rPr>
              <a:t>*</a:t>
            </a:r>
          </a:p>
          <a:p>
            <a:pPr algn="l" eaLnBrk="1" hangingPunct="1"/>
            <a:r>
              <a:rPr lang="en-US" dirty="0">
                <a:latin typeface="Times New Roman" pitchFamily="18" charset="0"/>
              </a:rPr>
              <a:t>+</a:t>
            </a:r>
          </a:p>
        </p:txBody>
      </p:sp>
      <p:sp>
        <p:nvSpPr>
          <p:cNvPr id="51208" name="Rectangle 7"/>
          <p:cNvSpPr>
            <a:spLocks noChangeArrowheads="1"/>
          </p:cNvSpPr>
          <p:nvPr/>
        </p:nvSpPr>
        <p:spPr bwMode="auto">
          <a:xfrm>
            <a:off x="4038600" y="4876800"/>
            <a:ext cx="609600" cy="1219200"/>
          </a:xfrm>
          <a:prstGeom prst="rect">
            <a:avLst/>
          </a:prstGeom>
          <a:noFill/>
          <a:ln w="9525">
            <a:solidFill>
              <a:schemeClr val="tx1"/>
            </a:solidFill>
            <a:miter lim="800000"/>
            <a:headEnd/>
            <a:tailEnd/>
          </a:ln>
        </p:spPr>
        <p:txBody>
          <a:bodyPr wrap="none" anchor="ctr"/>
          <a:lstStyle/>
          <a:p>
            <a:endParaRPr lang="en-US"/>
          </a:p>
        </p:txBody>
      </p:sp>
      <p:sp>
        <p:nvSpPr>
          <p:cNvPr id="51209" name="Text Box 8"/>
          <p:cNvSpPr txBox="1">
            <a:spLocks noChangeArrowheads="1"/>
          </p:cNvSpPr>
          <p:nvPr/>
        </p:nvSpPr>
        <p:spPr bwMode="auto">
          <a:xfrm>
            <a:off x="4191000" y="4876800"/>
            <a:ext cx="314510" cy="923330"/>
          </a:xfrm>
          <a:prstGeom prst="rect">
            <a:avLst/>
          </a:prstGeom>
          <a:noFill/>
          <a:ln w="9525">
            <a:noFill/>
            <a:miter lim="800000"/>
            <a:headEnd/>
            <a:tailEnd/>
          </a:ln>
        </p:spPr>
        <p:txBody>
          <a:bodyPr wrap="none">
            <a:spAutoFit/>
          </a:bodyPr>
          <a:lstStyle/>
          <a:p>
            <a:pPr algn="l" eaLnBrk="1" hangingPunct="1"/>
            <a:endParaRPr lang="en-US">
              <a:latin typeface="Times New Roman" pitchFamily="18" charset="0"/>
            </a:endParaRPr>
          </a:p>
          <a:p>
            <a:pPr algn="l" eaLnBrk="1" hangingPunct="1"/>
            <a:endParaRPr lang="en-US">
              <a:latin typeface="Times New Roman" pitchFamily="18" charset="0"/>
            </a:endParaRPr>
          </a:p>
          <a:p>
            <a:pPr algn="l" eaLnBrk="1" hangingPunct="1"/>
            <a:r>
              <a:rPr lang="en-US">
                <a:latin typeface="Times New Roman" pitchFamily="18" charset="0"/>
              </a:rPr>
              <a:t>+</a:t>
            </a:r>
          </a:p>
        </p:txBody>
      </p:sp>
      <p:sp>
        <p:nvSpPr>
          <p:cNvPr id="51210" name="Rectangle 9"/>
          <p:cNvSpPr>
            <a:spLocks noChangeArrowheads="1"/>
          </p:cNvSpPr>
          <p:nvPr/>
        </p:nvSpPr>
        <p:spPr bwMode="auto">
          <a:xfrm>
            <a:off x="4953000" y="4876800"/>
            <a:ext cx="609600" cy="1219200"/>
          </a:xfrm>
          <a:prstGeom prst="rect">
            <a:avLst/>
          </a:prstGeom>
          <a:noFill/>
          <a:ln w="9525">
            <a:solidFill>
              <a:schemeClr val="tx1"/>
            </a:solidFill>
            <a:miter lim="800000"/>
            <a:headEnd/>
            <a:tailEnd/>
          </a:ln>
        </p:spPr>
        <p:txBody>
          <a:bodyPr wrap="none" anchor="ctr"/>
          <a:lstStyle/>
          <a:p>
            <a:endParaRPr lang="en-US"/>
          </a:p>
        </p:txBody>
      </p:sp>
      <p:sp>
        <p:nvSpPr>
          <p:cNvPr id="51211" name="Text Box 10"/>
          <p:cNvSpPr txBox="1">
            <a:spLocks noChangeArrowheads="1"/>
          </p:cNvSpPr>
          <p:nvPr/>
        </p:nvSpPr>
        <p:spPr bwMode="auto">
          <a:xfrm>
            <a:off x="5105400" y="4876800"/>
            <a:ext cx="314510" cy="923330"/>
          </a:xfrm>
          <a:prstGeom prst="rect">
            <a:avLst/>
          </a:prstGeom>
          <a:noFill/>
          <a:ln w="9525">
            <a:noFill/>
            <a:miter lim="800000"/>
            <a:headEnd/>
            <a:tailEnd/>
          </a:ln>
        </p:spPr>
        <p:txBody>
          <a:bodyPr wrap="none">
            <a:spAutoFit/>
          </a:bodyPr>
          <a:lstStyle/>
          <a:p>
            <a:pPr algn="l" eaLnBrk="1" hangingPunct="1"/>
            <a:endParaRPr lang="en-US">
              <a:latin typeface="Times New Roman" pitchFamily="18" charset="0"/>
            </a:endParaRPr>
          </a:p>
          <a:p>
            <a:pPr algn="l" eaLnBrk="1" hangingPunct="1"/>
            <a:r>
              <a:rPr lang="en-US">
                <a:latin typeface="Times New Roman" pitchFamily="18" charset="0"/>
              </a:rPr>
              <a:t>(</a:t>
            </a:r>
          </a:p>
          <a:p>
            <a:pPr algn="l" eaLnBrk="1" hangingPunct="1"/>
            <a:r>
              <a:rPr lang="en-US">
                <a:latin typeface="Times New Roman" pitchFamily="18" charset="0"/>
              </a:rPr>
              <a:t>+</a:t>
            </a:r>
          </a:p>
        </p:txBody>
      </p:sp>
      <p:sp>
        <p:nvSpPr>
          <p:cNvPr id="51212" name="Rectangle 11"/>
          <p:cNvSpPr>
            <a:spLocks noChangeArrowheads="1"/>
          </p:cNvSpPr>
          <p:nvPr/>
        </p:nvSpPr>
        <p:spPr bwMode="auto">
          <a:xfrm>
            <a:off x="5943600" y="4876800"/>
            <a:ext cx="609600" cy="1219200"/>
          </a:xfrm>
          <a:prstGeom prst="rect">
            <a:avLst/>
          </a:prstGeom>
          <a:noFill/>
          <a:ln w="9525">
            <a:solidFill>
              <a:schemeClr val="tx1"/>
            </a:solidFill>
            <a:miter lim="800000"/>
            <a:headEnd/>
            <a:tailEnd/>
          </a:ln>
        </p:spPr>
        <p:txBody>
          <a:bodyPr wrap="none" anchor="ctr"/>
          <a:lstStyle/>
          <a:p>
            <a:endParaRPr lang="en-US"/>
          </a:p>
        </p:txBody>
      </p:sp>
      <p:sp>
        <p:nvSpPr>
          <p:cNvPr id="51213" name="Text Box 12"/>
          <p:cNvSpPr txBox="1">
            <a:spLocks noChangeArrowheads="1"/>
          </p:cNvSpPr>
          <p:nvPr/>
        </p:nvSpPr>
        <p:spPr bwMode="auto">
          <a:xfrm>
            <a:off x="6096000" y="4876800"/>
            <a:ext cx="314510" cy="923330"/>
          </a:xfrm>
          <a:prstGeom prst="rect">
            <a:avLst/>
          </a:prstGeom>
          <a:noFill/>
          <a:ln w="9525">
            <a:noFill/>
            <a:miter lim="800000"/>
            <a:headEnd/>
            <a:tailEnd/>
          </a:ln>
        </p:spPr>
        <p:txBody>
          <a:bodyPr wrap="none">
            <a:spAutoFit/>
          </a:bodyPr>
          <a:lstStyle/>
          <a:p>
            <a:pPr algn="l" eaLnBrk="1" hangingPunct="1"/>
            <a:r>
              <a:rPr lang="en-US">
                <a:latin typeface="Times New Roman" pitchFamily="18" charset="0"/>
              </a:rPr>
              <a:t>*</a:t>
            </a:r>
          </a:p>
          <a:p>
            <a:pPr algn="l" eaLnBrk="1" hangingPunct="1"/>
            <a:r>
              <a:rPr lang="en-US">
                <a:latin typeface="Times New Roman" pitchFamily="18" charset="0"/>
              </a:rPr>
              <a:t>(</a:t>
            </a:r>
          </a:p>
          <a:p>
            <a:pPr algn="l" eaLnBrk="1" hangingPunct="1"/>
            <a:r>
              <a:rPr lang="en-US">
                <a:latin typeface="Times New Roman" pitchFamily="18" charset="0"/>
              </a:rPr>
              <a:t>+</a:t>
            </a:r>
          </a:p>
        </p:txBody>
      </p:sp>
      <p:sp>
        <p:nvSpPr>
          <p:cNvPr id="51214" name="Rectangle 13"/>
          <p:cNvSpPr>
            <a:spLocks noChangeArrowheads="1"/>
          </p:cNvSpPr>
          <p:nvPr/>
        </p:nvSpPr>
        <p:spPr bwMode="auto">
          <a:xfrm>
            <a:off x="6934200" y="4876800"/>
            <a:ext cx="609600" cy="1219200"/>
          </a:xfrm>
          <a:prstGeom prst="rect">
            <a:avLst/>
          </a:prstGeom>
          <a:noFill/>
          <a:ln w="9525">
            <a:solidFill>
              <a:schemeClr val="tx1"/>
            </a:solidFill>
            <a:miter lim="800000"/>
            <a:headEnd/>
            <a:tailEnd/>
          </a:ln>
        </p:spPr>
        <p:txBody>
          <a:bodyPr wrap="none" anchor="ctr"/>
          <a:lstStyle/>
          <a:p>
            <a:endParaRPr lang="en-US"/>
          </a:p>
        </p:txBody>
      </p:sp>
      <p:sp>
        <p:nvSpPr>
          <p:cNvPr id="51215" name="Text Box 14"/>
          <p:cNvSpPr txBox="1">
            <a:spLocks noChangeArrowheads="1"/>
          </p:cNvSpPr>
          <p:nvPr/>
        </p:nvSpPr>
        <p:spPr bwMode="auto">
          <a:xfrm>
            <a:off x="7086600" y="4876800"/>
            <a:ext cx="314510" cy="923330"/>
          </a:xfrm>
          <a:prstGeom prst="rect">
            <a:avLst/>
          </a:prstGeom>
          <a:noFill/>
          <a:ln w="9525">
            <a:noFill/>
            <a:miter lim="800000"/>
            <a:headEnd/>
            <a:tailEnd/>
          </a:ln>
        </p:spPr>
        <p:txBody>
          <a:bodyPr wrap="none">
            <a:spAutoFit/>
          </a:bodyPr>
          <a:lstStyle/>
          <a:p>
            <a:pPr algn="l" eaLnBrk="1" hangingPunct="1"/>
            <a:r>
              <a:rPr lang="en-US">
                <a:latin typeface="Times New Roman" pitchFamily="18" charset="0"/>
              </a:rPr>
              <a:t>+</a:t>
            </a:r>
          </a:p>
          <a:p>
            <a:pPr algn="l" eaLnBrk="1" hangingPunct="1"/>
            <a:r>
              <a:rPr lang="en-US">
                <a:latin typeface="Times New Roman" pitchFamily="18" charset="0"/>
              </a:rPr>
              <a:t>(</a:t>
            </a:r>
          </a:p>
          <a:p>
            <a:pPr algn="l" eaLnBrk="1" hangingPunct="1"/>
            <a:r>
              <a:rPr lang="en-US">
                <a:latin typeface="Times New Roman" pitchFamily="18" charset="0"/>
              </a:rPr>
              <a:t>+</a:t>
            </a:r>
          </a:p>
        </p:txBody>
      </p:sp>
      <p:sp>
        <p:nvSpPr>
          <p:cNvPr id="51216" name="Rectangle 15"/>
          <p:cNvSpPr>
            <a:spLocks noChangeArrowheads="1"/>
          </p:cNvSpPr>
          <p:nvPr/>
        </p:nvSpPr>
        <p:spPr bwMode="auto">
          <a:xfrm>
            <a:off x="7924800" y="4876800"/>
            <a:ext cx="609600" cy="1219200"/>
          </a:xfrm>
          <a:prstGeom prst="rect">
            <a:avLst/>
          </a:prstGeom>
          <a:noFill/>
          <a:ln w="9525">
            <a:solidFill>
              <a:schemeClr val="tx1"/>
            </a:solidFill>
            <a:miter lim="800000"/>
            <a:headEnd/>
            <a:tailEnd/>
          </a:ln>
        </p:spPr>
        <p:txBody>
          <a:bodyPr wrap="none" anchor="ctr"/>
          <a:lstStyle/>
          <a:p>
            <a:endParaRPr lang="en-US"/>
          </a:p>
        </p:txBody>
      </p:sp>
      <p:sp>
        <p:nvSpPr>
          <p:cNvPr id="51217" name="Text Box 16"/>
          <p:cNvSpPr txBox="1">
            <a:spLocks noChangeArrowheads="1"/>
          </p:cNvSpPr>
          <p:nvPr/>
        </p:nvSpPr>
        <p:spPr bwMode="auto">
          <a:xfrm>
            <a:off x="8077200" y="4876800"/>
            <a:ext cx="314510" cy="923330"/>
          </a:xfrm>
          <a:prstGeom prst="rect">
            <a:avLst/>
          </a:prstGeom>
          <a:noFill/>
          <a:ln w="9525">
            <a:noFill/>
            <a:miter lim="800000"/>
            <a:headEnd/>
            <a:tailEnd/>
          </a:ln>
        </p:spPr>
        <p:txBody>
          <a:bodyPr wrap="none">
            <a:spAutoFit/>
          </a:bodyPr>
          <a:lstStyle/>
          <a:p>
            <a:pPr algn="l" eaLnBrk="1" hangingPunct="1"/>
            <a:endParaRPr lang="en-US">
              <a:latin typeface="Times New Roman" pitchFamily="18" charset="0"/>
            </a:endParaRPr>
          </a:p>
          <a:p>
            <a:pPr algn="l" eaLnBrk="1" hangingPunct="1"/>
            <a:endParaRPr lang="en-US">
              <a:latin typeface="Times New Roman" pitchFamily="18" charset="0"/>
            </a:endParaRPr>
          </a:p>
          <a:p>
            <a:pPr algn="l" eaLnBrk="1" hangingPunct="1"/>
            <a:r>
              <a:rPr lang="en-US">
                <a:latin typeface="Times New Roman" pitchFamily="18" charset="0"/>
              </a:rPr>
              <a:t>+</a:t>
            </a:r>
          </a:p>
        </p:txBody>
      </p:sp>
      <p:sp>
        <p:nvSpPr>
          <p:cNvPr id="51218" name="Rectangle 17"/>
          <p:cNvSpPr>
            <a:spLocks noChangeArrowheads="1"/>
          </p:cNvSpPr>
          <p:nvPr/>
        </p:nvSpPr>
        <p:spPr bwMode="auto">
          <a:xfrm>
            <a:off x="8915400" y="4876800"/>
            <a:ext cx="609600" cy="1219200"/>
          </a:xfrm>
          <a:prstGeom prst="rect">
            <a:avLst/>
          </a:prstGeom>
          <a:noFill/>
          <a:ln w="9525">
            <a:solidFill>
              <a:schemeClr val="tx1"/>
            </a:solidFill>
            <a:miter lim="800000"/>
            <a:headEnd/>
            <a:tailEnd/>
          </a:ln>
        </p:spPr>
        <p:txBody>
          <a:bodyPr wrap="none" anchor="ctr"/>
          <a:lstStyle/>
          <a:p>
            <a:endParaRPr lang="en-US"/>
          </a:p>
        </p:txBody>
      </p:sp>
      <p:sp>
        <p:nvSpPr>
          <p:cNvPr id="51219" name="Text Box 18"/>
          <p:cNvSpPr txBox="1">
            <a:spLocks noChangeArrowheads="1"/>
          </p:cNvSpPr>
          <p:nvPr/>
        </p:nvSpPr>
        <p:spPr bwMode="auto">
          <a:xfrm>
            <a:off x="9067800" y="4876800"/>
            <a:ext cx="314510" cy="923330"/>
          </a:xfrm>
          <a:prstGeom prst="rect">
            <a:avLst/>
          </a:prstGeom>
          <a:noFill/>
          <a:ln w="9525">
            <a:noFill/>
            <a:miter lim="800000"/>
            <a:headEnd/>
            <a:tailEnd/>
          </a:ln>
        </p:spPr>
        <p:txBody>
          <a:bodyPr wrap="none">
            <a:spAutoFit/>
          </a:bodyPr>
          <a:lstStyle/>
          <a:p>
            <a:pPr algn="l" eaLnBrk="1" hangingPunct="1"/>
            <a:endParaRPr lang="en-US">
              <a:latin typeface="Times New Roman" pitchFamily="18" charset="0"/>
            </a:endParaRPr>
          </a:p>
          <a:p>
            <a:pPr algn="l" eaLnBrk="1" hangingPunct="1"/>
            <a:r>
              <a:rPr lang="en-US">
                <a:latin typeface="Times New Roman" pitchFamily="18" charset="0"/>
              </a:rPr>
              <a:t>*</a:t>
            </a:r>
          </a:p>
          <a:p>
            <a:pPr algn="l" eaLnBrk="1" hangingPunct="1"/>
            <a:r>
              <a:rPr lang="en-US">
                <a:latin typeface="Times New Roman" pitchFamily="18" charset="0"/>
              </a:rPr>
              <a:t>+</a:t>
            </a:r>
          </a:p>
        </p:txBody>
      </p:sp>
      <p:sp>
        <p:nvSpPr>
          <p:cNvPr id="51220" name="Rectangle 19"/>
          <p:cNvSpPr>
            <a:spLocks noChangeArrowheads="1"/>
          </p:cNvSpPr>
          <p:nvPr/>
        </p:nvSpPr>
        <p:spPr bwMode="auto">
          <a:xfrm>
            <a:off x="9829800" y="4876800"/>
            <a:ext cx="609600" cy="1219200"/>
          </a:xfrm>
          <a:prstGeom prst="rect">
            <a:avLst/>
          </a:prstGeom>
          <a:noFill/>
          <a:ln w="9525">
            <a:solidFill>
              <a:schemeClr val="tx1"/>
            </a:solidFill>
            <a:miter lim="800000"/>
            <a:headEnd/>
            <a:tailEnd/>
          </a:ln>
        </p:spPr>
        <p:txBody>
          <a:bodyPr wrap="none" anchor="ctr"/>
          <a:lstStyle/>
          <a:p>
            <a:endParaRPr lang="en-US"/>
          </a:p>
        </p:txBody>
      </p:sp>
      <p:sp>
        <p:nvSpPr>
          <p:cNvPr id="51221" name="Text Box 20"/>
          <p:cNvSpPr txBox="1">
            <a:spLocks noChangeArrowheads="1"/>
          </p:cNvSpPr>
          <p:nvPr/>
        </p:nvSpPr>
        <p:spPr bwMode="auto">
          <a:xfrm>
            <a:off x="9982201" y="4876800"/>
            <a:ext cx="184731" cy="923330"/>
          </a:xfrm>
          <a:prstGeom prst="rect">
            <a:avLst/>
          </a:prstGeom>
          <a:noFill/>
          <a:ln w="9525">
            <a:noFill/>
            <a:miter lim="800000"/>
            <a:headEnd/>
            <a:tailEnd/>
          </a:ln>
        </p:spPr>
        <p:txBody>
          <a:bodyPr wrap="none">
            <a:spAutoFit/>
          </a:bodyPr>
          <a:lstStyle/>
          <a:p>
            <a:pPr algn="l" eaLnBrk="1" hangingPunct="1"/>
            <a:endParaRPr lang="en-US">
              <a:latin typeface="Times New Roman" pitchFamily="18" charset="0"/>
            </a:endParaRPr>
          </a:p>
          <a:p>
            <a:pPr algn="l" eaLnBrk="1" hangingPunct="1"/>
            <a:endParaRPr lang="en-US">
              <a:latin typeface="Times New Roman" pitchFamily="18" charset="0"/>
            </a:endParaRPr>
          </a:p>
          <a:p>
            <a:pPr algn="l" eaLnBrk="1" hangingPunct="1"/>
            <a:endParaRPr lang="en-US">
              <a:latin typeface="Times New Roman" pitchFamily="18" charset="0"/>
            </a:endParaRPr>
          </a:p>
        </p:txBody>
      </p:sp>
      <p:sp>
        <p:nvSpPr>
          <p:cNvPr id="51222" name="Text Box 21"/>
          <p:cNvSpPr txBox="1">
            <a:spLocks noChangeArrowheads="1"/>
          </p:cNvSpPr>
          <p:nvPr/>
        </p:nvSpPr>
        <p:spPr bwMode="auto">
          <a:xfrm>
            <a:off x="1933576" y="2667000"/>
            <a:ext cx="889987" cy="369332"/>
          </a:xfrm>
          <a:prstGeom prst="rect">
            <a:avLst/>
          </a:prstGeom>
          <a:solidFill>
            <a:schemeClr val="accent2"/>
          </a:solidFill>
          <a:ln w="9525">
            <a:noFill/>
            <a:miter lim="800000"/>
            <a:headEnd/>
            <a:tailEnd/>
          </a:ln>
        </p:spPr>
        <p:txBody>
          <a:bodyPr wrap="none">
            <a:spAutoFit/>
          </a:bodyPr>
          <a:lstStyle/>
          <a:p>
            <a:pPr algn="l" eaLnBrk="1" hangingPunct="1"/>
            <a:r>
              <a:rPr lang="en-US">
                <a:latin typeface="Times New Roman" pitchFamily="18" charset="0"/>
              </a:rPr>
              <a:t>Output:</a:t>
            </a:r>
          </a:p>
        </p:txBody>
      </p:sp>
      <p:sp>
        <p:nvSpPr>
          <p:cNvPr id="51223" name="Text Box 22"/>
          <p:cNvSpPr txBox="1">
            <a:spLocks noChangeArrowheads="1"/>
          </p:cNvSpPr>
          <p:nvPr/>
        </p:nvSpPr>
        <p:spPr bwMode="auto">
          <a:xfrm>
            <a:off x="1951038" y="3886200"/>
            <a:ext cx="761747" cy="369332"/>
          </a:xfrm>
          <a:prstGeom prst="rect">
            <a:avLst/>
          </a:prstGeom>
          <a:solidFill>
            <a:schemeClr val="accent2"/>
          </a:solidFill>
          <a:ln w="9525">
            <a:noFill/>
            <a:miter lim="800000"/>
            <a:headEnd/>
            <a:tailEnd/>
          </a:ln>
        </p:spPr>
        <p:txBody>
          <a:bodyPr wrap="none">
            <a:spAutoFit/>
          </a:bodyPr>
          <a:lstStyle/>
          <a:p>
            <a:pPr algn="l" eaLnBrk="1" hangingPunct="1"/>
            <a:r>
              <a:rPr lang="en-US">
                <a:latin typeface="Times New Roman" pitchFamily="18" charset="0"/>
              </a:rPr>
              <a:t>Stack:</a:t>
            </a:r>
          </a:p>
        </p:txBody>
      </p:sp>
      <p:sp>
        <p:nvSpPr>
          <p:cNvPr id="51225" name="Line 24"/>
          <p:cNvSpPr>
            <a:spLocks noChangeShapeType="1"/>
          </p:cNvSpPr>
          <p:nvPr/>
        </p:nvSpPr>
        <p:spPr bwMode="auto">
          <a:xfrm flipV="1">
            <a:off x="3505200" y="3048000"/>
            <a:ext cx="1143000" cy="2209800"/>
          </a:xfrm>
          <a:prstGeom prst="line">
            <a:avLst/>
          </a:prstGeom>
          <a:noFill/>
          <a:ln w="9525">
            <a:solidFill>
              <a:schemeClr val="tx1"/>
            </a:solidFill>
            <a:round/>
            <a:headEnd/>
            <a:tailEnd type="triangle" w="med" len="med"/>
          </a:ln>
        </p:spPr>
        <p:txBody>
          <a:bodyPr wrap="none"/>
          <a:lstStyle/>
          <a:p>
            <a:endParaRPr lang="en-US"/>
          </a:p>
        </p:txBody>
      </p:sp>
      <p:sp>
        <p:nvSpPr>
          <p:cNvPr id="51226" name="Line 25"/>
          <p:cNvSpPr>
            <a:spLocks noChangeShapeType="1"/>
          </p:cNvSpPr>
          <p:nvPr/>
        </p:nvSpPr>
        <p:spPr bwMode="auto">
          <a:xfrm flipV="1">
            <a:off x="3657600" y="3124200"/>
            <a:ext cx="1295400" cy="2514600"/>
          </a:xfrm>
          <a:prstGeom prst="line">
            <a:avLst/>
          </a:prstGeom>
          <a:noFill/>
          <a:ln w="9525">
            <a:solidFill>
              <a:schemeClr val="tx1"/>
            </a:solidFill>
            <a:round/>
            <a:headEnd/>
            <a:tailEnd type="triangle" w="med" len="med"/>
          </a:ln>
        </p:spPr>
        <p:txBody>
          <a:bodyPr wrap="none"/>
          <a:lstStyle/>
          <a:p>
            <a:endParaRPr lang="en-US"/>
          </a:p>
        </p:txBody>
      </p:sp>
      <p:sp>
        <p:nvSpPr>
          <p:cNvPr id="51227" name="Line 26"/>
          <p:cNvSpPr>
            <a:spLocks noChangeShapeType="1"/>
          </p:cNvSpPr>
          <p:nvPr/>
        </p:nvSpPr>
        <p:spPr bwMode="auto">
          <a:xfrm flipH="1" flipV="1">
            <a:off x="5943600" y="3048000"/>
            <a:ext cx="228600" cy="1752600"/>
          </a:xfrm>
          <a:prstGeom prst="line">
            <a:avLst/>
          </a:prstGeom>
          <a:noFill/>
          <a:ln w="9525">
            <a:solidFill>
              <a:schemeClr val="tx1"/>
            </a:solidFill>
            <a:round/>
            <a:headEnd/>
            <a:tailEnd type="triangle" w="med" len="med"/>
          </a:ln>
        </p:spPr>
        <p:txBody>
          <a:bodyPr wrap="none"/>
          <a:lstStyle/>
          <a:p>
            <a:endParaRPr lang="en-US"/>
          </a:p>
        </p:txBody>
      </p:sp>
      <p:sp>
        <p:nvSpPr>
          <p:cNvPr id="51228" name="Line 27"/>
          <p:cNvSpPr>
            <a:spLocks noChangeShapeType="1"/>
          </p:cNvSpPr>
          <p:nvPr/>
        </p:nvSpPr>
        <p:spPr bwMode="auto">
          <a:xfrm flipH="1" flipV="1">
            <a:off x="7848600" y="3048000"/>
            <a:ext cx="1295400" cy="2590800"/>
          </a:xfrm>
          <a:prstGeom prst="line">
            <a:avLst/>
          </a:prstGeom>
          <a:noFill/>
          <a:ln w="9525">
            <a:solidFill>
              <a:schemeClr val="tx1"/>
            </a:solidFill>
            <a:round/>
            <a:headEnd/>
            <a:tailEnd type="triangle" w="med" len="med"/>
          </a:ln>
        </p:spPr>
        <p:txBody>
          <a:bodyPr wrap="none"/>
          <a:lstStyle/>
          <a:p>
            <a:endParaRPr lang="en-US"/>
          </a:p>
        </p:txBody>
      </p:sp>
      <p:sp>
        <p:nvSpPr>
          <p:cNvPr id="51230" name="Line 30"/>
          <p:cNvSpPr>
            <a:spLocks noChangeShapeType="1"/>
          </p:cNvSpPr>
          <p:nvPr/>
        </p:nvSpPr>
        <p:spPr bwMode="auto">
          <a:xfrm flipH="1" flipV="1">
            <a:off x="7391400" y="3048000"/>
            <a:ext cx="1752600" cy="2133600"/>
          </a:xfrm>
          <a:prstGeom prst="line">
            <a:avLst/>
          </a:prstGeom>
          <a:noFill/>
          <a:ln w="9525">
            <a:solidFill>
              <a:schemeClr val="tx1"/>
            </a:solidFill>
            <a:round/>
            <a:headEnd/>
            <a:tailEnd type="triangle" w="med" len="med"/>
          </a:ln>
        </p:spPr>
        <p:txBody>
          <a:bodyPr wrap="none"/>
          <a:lstStyle/>
          <a:p>
            <a:endParaRPr lang="en-US"/>
          </a:p>
        </p:txBody>
      </p:sp>
      <p:sp>
        <p:nvSpPr>
          <p:cNvPr id="51231" name="Line 31"/>
          <p:cNvSpPr>
            <a:spLocks noChangeShapeType="1"/>
          </p:cNvSpPr>
          <p:nvPr/>
        </p:nvSpPr>
        <p:spPr bwMode="auto">
          <a:xfrm flipH="1" flipV="1">
            <a:off x="6553200" y="2971800"/>
            <a:ext cx="685800" cy="1905000"/>
          </a:xfrm>
          <a:prstGeom prst="line">
            <a:avLst/>
          </a:prstGeom>
          <a:noFill/>
          <a:ln w="9525">
            <a:solidFill>
              <a:schemeClr val="tx1"/>
            </a:solidFill>
            <a:round/>
            <a:headEnd/>
            <a:tailEnd type="triangle" w="med" len="med"/>
          </a:ln>
        </p:spPr>
        <p:txBody>
          <a:bodyPr wrap="none"/>
          <a:lstStyle/>
          <a:p>
            <a:endParaRPr lang="en-US"/>
          </a:p>
        </p:txBody>
      </p:sp>
      <p:sp>
        <p:nvSpPr>
          <p:cNvPr id="45088" name="Rectangle 32"/>
          <p:cNvSpPr>
            <a:spLocks noChangeArrowheads="1"/>
          </p:cNvSpPr>
          <p:nvPr/>
        </p:nvSpPr>
        <p:spPr bwMode="auto">
          <a:xfrm>
            <a:off x="3505200" y="1828800"/>
            <a:ext cx="2408288" cy="369332"/>
          </a:xfrm>
          <a:prstGeom prst="rect">
            <a:avLst/>
          </a:prstGeom>
          <a:noFill/>
          <a:ln w="12699">
            <a:noFill/>
            <a:miter lim="800000"/>
            <a:headEnd type="none" w="sm" len="sm"/>
            <a:tailEnd type="none" w="sm" len="sm"/>
          </a:ln>
        </p:spPr>
        <p:txBody>
          <a:bodyPr wrap="none">
            <a:spAutoFit/>
          </a:bodyPr>
          <a:lstStyle/>
          <a:p>
            <a:pPr algn="l"/>
            <a:r>
              <a:rPr lang="en-US" i="1" dirty="0"/>
              <a:t>a + b * c + (d * e + f) * g</a:t>
            </a:r>
          </a:p>
        </p:txBody>
      </p:sp>
      <p:sp>
        <p:nvSpPr>
          <p:cNvPr id="45089" name="Text Box 33"/>
          <p:cNvSpPr txBox="1">
            <a:spLocks noChangeArrowheads="1"/>
          </p:cNvSpPr>
          <p:nvPr/>
        </p:nvSpPr>
        <p:spPr bwMode="auto">
          <a:xfrm>
            <a:off x="1905001" y="1828800"/>
            <a:ext cx="736099" cy="369332"/>
          </a:xfrm>
          <a:prstGeom prst="rect">
            <a:avLst/>
          </a:prstGeom>
          <a:solidFill>
            <a:schemeClr val="accent2"/>
          </a:solidFill>
          <a:ln w="9525">
            <a:noFill/>
            <a:miter lim="800000"/>
            <a:headEnd/>
            <a:tailEnd/>
          </a:ln>
        </p:spPr>
        <p:txBody>
          <a:bodyPr wrap="none">
            <a:spAutoFit/>
          </a:bodyPr>
          <a:lstStyle/>
          <a:p>
            <a:pPr algn="l" eaLnBrk="1" hangingPunct="1"/>
            <a:r>
              <a:rPr lang="en-US">
                <a:latin typeface="Times New Roman" pitchFamily="18" charset="0"/>
              </a:rPr>
              <a:t>Input:</a:t>
            </a:r>
          </a:p>
        </p:txBody>
      </p:sp>
      <p:sp>
        <p:nvSpPr>
          <p:cNvPr id="34" name="TextBox 33"/>
          <p:cNvSpPr txBox="1"/>
          <p:nvPr/>
        </p:nvSpPr>
        <p:spPr>
          <a:xfrm>
            <a:off x="3581400" y="2667000"/>
            <a:ext cx="295274" cy="369332"/>
          </a:xfrm>
          <a:prstGeom prst="rect">
            <a:avLst/>
          </a:prstGeom>
          <a:noFill/>
        </p:spPr>
        <p:txBody>
          <a:bodyPr wrap="none" rtlCol="0">
            <a:spAutoFit/>
          </a:bodyPr>
          <a:lstStyle/>
          <a:p>
            <a:r>
              <a:rPr lang="en-US" dirty="0"/>
              <a:t>a</a:t>
            </a:r>
          </a:p>
        </p:txBody>
      </p:sp>
      <p:sp>
        <p:nvSpPr>
          <p:cNvPr id="35" name="TextBox 34"/>
          <p:cNvSpPr txBox="1"/>
          <p:nvPr/>
        </p:nvSpPr>
        <p:spPr>
          <a:xfrm>
            <a:off x="3943072" y="2667000"/>
            <a:ext cx="306494" cy="369332"/>
          </a:xfrm>
          <a:prstGeom prst="rect">
            <a:avLst/>
          </a:prstGeom>
          <a:noFill/>
        </p:spPr>
        <p:txBody>
          <a:bodyPr wrap="none" rtlCol="0">
            <a:spAutoFit/>
          </a:bodyPr>
          <a:lstStyle/>
          <a:p>
            <a:r>
              <a:rPr lang="en-US" dirty="0"/>
              <a:t>b</a:t>
            </a:r>
          </a:p>
        </p:txBody>
      </p:sp>
      <p:sp>
        <p:nvSpPr>
          <p:cNvPr id="36" name="TextBox 35"/>
          <p:cNvSpPr txBox="1"/>
          <p:nvPr/>
        </p:nvSpPr>
        <p:spPr>
          <a:xfrm>
            <a:off x="4267200" y="2667000"/>
            <a:ext cx="282450" cy="369332"/>
          </a:xfrm>
          <a:prstGeom prst="rect">
            <a:avLst/>
          </a:prstGeom>
          <a:noFill/>
        </p:spPr>
        <p:txBody>
          <a:bodyPr wrap="none" rtlCol="0">
            <a:spAutoFit/>
          </a:bodyPr>
          <a:lstStyle/>
          <a:p>
            <a:r>
              <a:rPr lang="en-US" dirty="0"/>
              <a:t>c</a:t>
            </a:r>
          </a:p>
        </p:txBody>
      </p:sp>
      <p:sp>
        <p:nvSpPr>
          <p:cNvPr id="37" name="TextBox 36"/>
          <p:cNvSpPr txBox="1"/>
          <p:nvPr/>
        </p:nvSpPr>
        <p:spPr>
          <a:xfrm>
            <a:off x="4572000" y="2681514"/>
            <a:ext cx="300082" cy="369332"/>
          </a:xfrm>
          <a:prstGeom prst="rect">
            <a:avLst/>
          </a:prstGeom>
          <a:noFill/>
        </p:spPr>
        <p:txBody>
          <a:bodyPr wrap="none" rtlCol="0">
            <a:spAutoFit/>
          </a:bodyPr>
          <a:lstStyle/>
          <a:p>
            <a:r>
              <a:rPr lang="en-US" dirty="0"/>
              <a:t>*</a:t>
            </a:r>
          </a:p>
        </p:txBody>
      </p:sp>
      <p:sp>
        <p:nvSpPr>
          <p:cNvPr id="38" name="TextBox 37"/>
          <p:cNvSpPr txBox="1"/>
          <p:nvPr/>
        </p:nvSpPr>
        <p:spPr>
          <a:xfrm>
            <a:off x="4868694" y="2709576"/>
            <a:ext cx="300082" cy="369332"/>
          </a:xfrm>
          <a:prstGeom prst="rect">
            <a:avLst/>
          </a:prstGeom>
          <a:noFill/>
        </p:spPr>
        <p:txBody>
          <a:bodyPr wrap="none" rtlCol="0">
            <a:spAutoFit/>
          </a:bodyPr>
          <a:lstStyle/>
          <a:p>
            <a:r>
              <a:rPr lang="en-US" dirty="0"/>
              <a:t>+</a:t>
            </a:r>
          </a:p>
        </p:txBody>
      </p:sp>
      <p:sp>
        <p:nvSpPr>
          <p:cNvPr id="39" name="TextBox 38"/>
          <p:cNvSpPr txBox="1"/>
          <p:nvPr/>
        </p:nvSpPr>
        <p:spPr>
          <a:xfrm>
            <a:off x="5181600" y="2667000"/>
            <a:ext cx="306494" cy="369332"/>
          </a:xfrm>
          <a:prstGeom prst="rect">
            <a:avLst/>
          </a:prstGeom>
          <a:noFill/>
        </p:spPr>
        <p:txBody>
          <a:bodyPr wrap="none" rtlCol="0">
            <a:spAutoFit/>
          </a:bodyPr>
          <a:lstStyle/>
          <a:p>
            <a:r>
              <a:rPr lang="en-US" dirty="0"/>
              <a:t>d</a:t>
            </a:r>
          </a:p>
        </p:txBody>
      </p:sp>
      <p:sp>
        <p:nvSpPr>
          <p:cNvPr id="40" name="TextBox 39"/>
          <p:cNvSpPr txBox="1"/>
          <p:nvPr/>
        </p:nvSpPr>
        <p:spPr>
          <a:xfrm>
            <a:off x="5459058" y="2667000"/>
            <a:ext cx="300082" cy="369332"/>
          </a:xfrm>
          <a:prstGeom prst="rect">
            <a:avLst/>
          </a:prstGeom>
          <a:noFill/>
        </p:spPr>
        <p:txBody>
          <a:bodyPr wrap="none" rtlCol="0">
            <a:spAutoFit/>
          </a:bodyPr>
          <a:lstStyle/>
          <a:p>
            <a:r>
              <a:rPr lang="en-US" dirty="0"/>
              <a:t>e</a:t>
            </a:r>
          </a:p>
        </p:txBody>
      </p:sp>
      <p:sp>
        <p:nvSpPr>
          <p:cNvPr id="41" name="TextBox 40"/>
          <p:cNvSpPr txBox="1"/>
          <p:nvPr/>
        </p:nvSpPr>
        <p:spPr>
          <a:xfrm>
            <a:off x="5783094" y="2681514"/>
            <a:ext cx="300082" cy="369332"/>
          </a:xfrm>
          <a:prstGeom prst="rect">
            <a:avLst/>
          </a:prstGeom>
          <a:noFill/>
        </p:spPr>
        <p:txBody>
          <a:bodyPr wrap="none" rtlCol="0">
            <a:spAutoFit/>
          </a:bodyPr>
          <a:lstStyle/>
          <a:p>
            <a:r>
              <a:rPr lang="en-US" dirty="0"/>
              <a:t>*</a:t>
            </a:r>
          </a:p>
        </p:txBody>
      </p:sp>
      <p:sp>
        <p:nvSpPr>
          <p:cNvPr id="42" name="TextBox 41"/>
          <p:cNvSpPr txBox="1"/>
          <p:nvPr/>
        </p:nvSpPr>
        <p:spPr>
          <a:xfrm>
            <a:off x="6164094" y="2667000"/>
            <a:ext cx="255198" cy="369332"/>
          </a:xfrm>
          <a:prstGeom prst="rect">
            <a:avLst/>
          </a:prstGeom>
          <a:noFill/>
        </p:spPr>
        <p:txBody>
          <a:bodyPr wrap="none" rtlCol="0">
            <a:spAutoFit/>
          </a:bodyPr>
          <a:lstStyle/>
          <a:p>
            <a:r>
              <a:rPr lang="en-US" dirty="0"/>
              <a:t>f</a:t>
            </a:r>
          </a:p>
        </p:txBody>
      </p:sp>
      <p:sp>
        <p:nvSpPr>
          <p:cNvPr id="43" name="TextBox 42"/>
          <p:cNvSpPr txBox="1"/>
          <p:nvPr/>
        </p:nvSpPr>
        <p:spPr>
          <a:xfrm>
            <a:off x="6400800" y="2667000"/>
            <a:ext cx="300082" cy="369332"/>
          </a:xfrm>
          <a:prstGeom prst="rect">
            <a:avLst/>
          </a:prstGeom>
          <a:noFill/>
        </p:spPr>
        <p:txBody>
          <a:bodyPr wrap="none" rtlCol="0">
            <a:spAutoFit/>
          </a:bodyPr>
          <a:lstStyle/>
          <a:p>
            <a:r>
              <a:rPr lang="en-US" dirty="0"/>
              <a:t>+</a:t>
            </a:r>
          </a:p>
        </p:txBody>
      </p:sp>
      <p:sp>
        <p:nvSpPr>
          <p:cNvPr id="44" name="TextBox 43"/>
          <p:cNvSpPr txBox="1"/>
          <p:nvPr/>
        </p:nvSpPr>
        <p:spPr>
          <a:xfrm>
            <a:off x="6764934" y="2667000"/>
            <a:ext cx="293670" cy="369332"/>
          </a:xfrm>
          <a:prstGeom prst="rect">
            <a:avLst/>
          </a:prstGeom>
          <a:noFill/>
        </p:spPr>
        <p:txBody>
          <a:bodyPr wrap="none" rtlCol="0">
            <a:spAutoFit/>
          </a:bodyPr>
          <a:lstStyle/>
          <a:p>
            <a:r>
              <a:rPr lang="en-US" dirty="0"/>
              <a:t>g</a:t>
            </a:r>
          </a:p>
        </p:txBody>
      </p:sp>
      <p:sp>
        <p:nvSpPr>
          <p:cNvPr id="45" name="TextBox 44"/>
          <p:cNvSpPr txBox="1"/>
          <p:nvPr/>
        </p:nvSpPr>
        <p:spPr>
          <a:xfrm>
            <a:off x="7145934" y="2681514"/>
            <a:ext cx="300082" cy="369332"/>
          </a:xfrm>
          <a:prstGeom prst="rect">
            <a:avLst/>
          </a:prstGeom>
          <a:noFill/>
        </p:spPr>
        <p:txBody>
          <a:bodyPr wrap="none" rtlCol="0">
            <a:spAutoFit/>
          </a:bodyPr>
          <a:lstStyle/>
          <a:p>
            <a:r>
              <a:rPr lang="en-US" dirty="0"/>
              <a:t>*</a:t>
            </a:r>
          </a:p>
        </p:txBody>
      </p:sp>
      <p:sp>
        <p:nvSpPr>
          <p:cNvPr id="46" name="TextBox 45"/>
          <p:cNvSpPr txBox="1"/>
          <p:nvPr/>
        </p:nvSpPr>
        <p:spPr>
          <a:xfrm>
            <a:off x="7512420" y="2695062"/>
            <a:ext cx="300082" cy="369332"/>
          </a:xfrm>
          <a:prstGeom prst="rect">
            <a:avLst/>
          </a:prstGeom>
          <a:noFill/>
        </p:spPr>
        <p:txBody>
          <a:bodyPr wrap="none" rtlCol="0">
            <a:spAutoFit/>
          </a:bodyPr>
          <a:lstStyle/>
          <a:p>
            <a:r>
              <a:rPr lang="en-US" dirty="0"/>
              <a:t>+</a:t>
            </a:r>
          </a:p>
        </p:txBody>
      </p:sp>
      <p:sp>
        <p:nvSpPr>
          <p:cNvPr id="4" name="Title 3">
            <a:extLst>
              <a:ext uri="{FF2B5EF4-FFF2-40B4-BE49-F238E27FC236}">
                <a16:creationId xmlns="" xmlns:a16="http://schemas.microsoft.com/office/drawing/2014/main" id="{3777AE86-DBF3-4B96-916A-9945D1CF0D12}"/>
              </a:ext>
            </a:extLst>
          </p:cNvPr>
          <p:cNvSpPr>
            <a:spLocks noGrp="1"/>
          </p:cNvSpPr>
          <p:nvPr>
            <p:ph type="title"/>
          </p:nvPr>
        </p:nvSpPr>
        <p:spPr/>
        <p:txBody>
          <a:bodyPr/>
          <a:lstStyle/>
          <a:p>
            <a:r>
              <a:rPr lang="en-US" dirty="0"/>
              <a:t>Postfix Conversion using a Stack</a:t>
            </a:r>
          </a:p>
        </p:txBody>
      </p:sp>
    </p:spTree>
    <p:extLst>
      <p:ext uri="{BB962C8B-B14F-4D97-AF65-F5344CB8AC3E}">
        <p14:creationId xmlns:p14="http://schemas.microsoft.com/office/powerpoint/2010/main" val="29119882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blinds(horizontal)">
                                      <p:cBhvr>
                                        <p:cTn id="12" dur="500"/>
                                        <p:tgtEl>
                                          <p:spTgt spid="5120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05"/>
                                        </p:tgtEl>
                                        <p:attrNameLst>
                                          <p:attrName>style.visibility</p:attrName>
                                        </p:attrNameLst>
                                      </p:cBhvr>
                                      <p:to>
                                        <p:strVal val="visible"/>
                                      </p:to>
                                    </p:set>
                                    <p:animEffect transition="in" filter="blinds(horizontal)">
                                      <p:cBhvr>
                                        <p:cTn id="15" dur="500"/>
                                        <p:tgtEl>
                                          <p:spTgt spid="5120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linds(horizontal)">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1206"/>
                                        </p:tgtEl>
                                        <p:attrNameLst>
                                          <p:attrName>style.visibility</p:attrName>
                                        </p:attrNameLst>
                                      </p:cBhvr>
                                      <p:to>
                                        <p:strVal val="visible"/>
                                      </p:to>
                                    </p:set>
                                    <p:animEffect transition="in" filter="blinds(horizontal)">
                                      <p:cBhvr>
                                        <p:cTn id="25" dur="500"/>
                                        <p:tgtEl>
                                          <p:spTgt spid="5120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1207"/>
                                        </p:tgtEl>
                                        <p:attrNameLst>
                                          <p:attrName>style.visibility</p:attrName>
                                        </p:attrNameLst>
                                      </p:cBhvr>
                                      <p:to>
                                        <p:strVal val="visible"/>
                                      </p:to>
                                    </p:set>
                                    <p:animEffect transition="in" filter="blinds(horizontal)">
                                      <p:cBhvr>
                                        <p:cTn id="28" dur="500"/>
                                        <p:tgtEl>
                                          <p:spTgt spid="51207"/>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blinds(horizontal)">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1225"/>
                                        </p:tgtEl>
                                        <p:attrNameLst>
                                          <p:attrName>style.visibility</p:attrName>
                                        </p:attrNameLst>
                                      </p:cBhvr>
                                      <p:to>
                                        <p:strVal val="visible"/>
                                      </p:to>
                                    </p:set>
                                    <p:animEffect transition="in" filter="blinds(horizontal)">
                                      <p:cBhvr>
                                        <p:cTn id="38" dur="500"/>
                                        <p:tgtEl>
                                          <p:spTgt spid="5122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linds(horizontal)">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1226"/>
                                        </p:tgtEl>
                                        <p:attrNameLst>
                                          <p:attrName>style.visibility</p:attrName>
                                        </p:attrNameLst>
                                      </p:cBhvr>
                                      <p:to>
                                        <p:strVal val="visible"/>
                                      </p:to>
                                    </p:set>
                                    <p:animEffect transition="in" filter="blinds(horizontal)">
                                      <p:cBhvr>
                                        <p:cTn id="48" dur="500"/>
                                        <p:tgtEl>
                                          <p:spTgt spid="5122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blinds(horizontal)">
                                      <p:cBhvr>
                                        <p:cTn id="53" dur="500"/>
                                        <p:tgtEl>
                                          <p:spTgt spid="38"/>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51209"/>
                                        </p:tgtEl>
                                        <p:attrNameLst>
                                          <p:attrName>style.visibility</p:attrName>
                                        </p:attrNameLst>
                                      </p:cBhvr>
                                      <p:to>
                                        <p:strVal val="visible"/>
                                      </p:to>
                                    </p:set>
                                    <p:animEffect transition="in" filter="box(in)">
                                      <p:cBhvr>
                                        <p:cTn id="58" dur="500"/>
                                        <p:tgtEl>
                                          <p:spTgt spid="5120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1208"/>
                                        </p:tgtEl>
                                        <p:attrNameLst>
                                          <p:attrName>style.visibility</p:attrName>
                                        </p:attrNameLst>
                                      </p:cBhvr>
                                      <p:to>
                                        <p:strVal val="visible"/>
                                      </p:to>
                                    </p:set>
                                    <p:animEffect transition="in" filter="blinds(horizontal)">
                                      <p:cBhvr>
                                        <p:cTn id="61" dur="500"/>
                                        <p:tgtEl>
                                          <p:spTgt spid="5120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1210"/>
                                        </p:tgtEl>
                                        <p:attrNameLst>
                                          <p:attrName>style.visibility</p:attrName>
                                        </p:attrNameLst>
                                      </p:cBhvr>
                                      <p:to>
                                        <p:strVal val="visible"/>
                                      </p:to>
                                    </p:set>
                                    <p:animEffect transition="in" filter="blinds(horizontal)">
                                      <p:cBhvr>
                                        <p:cTn id="66" dur="500"/>
                                        <p:tgtEl>
                                          <p:spTgt spid="5121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1211"/>
                                        </p:tgtEl>
                                        <p:attrNameLst>
                                          <p:attrName>style.visibility</p:attrName>
                                        </p:attrNameLst>
                                      </p:cBhvr>
                                      <p:to>
                                        <p:strVal val="visible"/>
                                      </p:to>
                                    </p:set>
                                    <p:animEffect transition="in" filter="blinds(horizontal)">
                                      <p:cBhvr>
                                        <p:cTn id="69" dur="500"/>
                                        <p:tgtEl>
                                          <p:spTgt spid="5121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linds(horizontal)">
                                      <p:cBhvr>
                                        <p:cTn id="74" dur="500"/>
                                        <p:tgtEl>
                                          <p:spTgt spid="39"/>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51212"/>
                                        </p:tgtEl>
                                        <p:attrNameLst>
                                          <p:attrName>style.visibility</p:attrName>
                                        </p:attrNameLst>
                                      </p:cBhvr>
                                      <p:to>
                                        <p:strVal val="visible"/>
                                      </p:to>
                                    </p:set>
                                    <p:animEffect transition="in" filter="blinds(horizontal)">
                                      <p:cBhvr>
                                        <p:cTn id="79" dur="500"/>
                                        <p:tgtEl>
                                          <p:spTgt spid="51212"/>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51213"/>
                                        </p:tgtEl>
                                        <p:attrNameLst>
                                          <p:attrName>style.visibility</p:attrName>
                                        </p:attrNameLst>
                                      </p:cBhvr>
                                      <p:to>
                                        <p:strVal val="visible"/>
                                      </p:to>
                                    </p:set>
                                    <p:animEffect transition="in" filter="blinds(horizontal)">
                                      <p:cBhvr>
                                        <p:cTn id="82" dur="500"/>
                                        <p:tgtEl>
                                          <p:spTgt spid="5121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linds(horizontal)">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1227"/>
                                        </p:tgtEl>
                                        <p:attrNameLst>
                                          <p:attrName>style.visibility</p:attrName>
                                        </p:attrNameLst>
                                      </p:cBhvr>
                                      <p:to>
                                        <p:strVal val="visible"/>
                                      </p:to>
                                    </p:set>
                                    <p:animEffect transition="in" filter="blinds(horizontal)">
                                      <p:cBhvr>
                                        <p:cTn id="92" dur="500"/>
                                        <p:tgtEl>
                                          <p:spTgt spid="51227"/>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blinds(horizontal)">
                                      <p:cBhvr>
                                        <p:cTn id="97" dur="500"/>
                                        <p:tgtEl>
                                          <p:spTgt spid="4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51214"/>
                                        </p:tgtEl>
                                        <p:attrNameLst>
                                          <p:attrName>style.visibility</p:attrName>
                                        </p:attrNameLst>
                                      </p:cBhvr>
                                      <p:to>
                                        <p:strVal val="visible"/>
                                      </p:to>
                                    </p:set>
                                    <p:animEffect transition="in" filter="blinds(horizontal)">
                                      <p:cBhvr>
                                        <p:cTn id="102" dur="500"/>
                                        <p:tgtEl>
                                          <p:spTgt spid="51214"/>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51215"/>
                                        </p:tgtEl>
                                        <p:attrNameLst>
                                          <p:attrName>style.visibility</p:attrName>
                                        </p:attrNameLst>
                                      </p:cBhvr>
                                      <p:to>
                                        <p:strVal val="visible"/>
                                      </p:to>
                                    </p:set>
                                    <p:animEffect transition="in" filter="blinds(horizontal)">
                                      <p:cBhvr>
                                        <p:cTn id="105" dur="500"/>
                                        <p:tgtEl>
                                          <p:spTgt spid="51215"/>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blinds(horizontal)">
                                      <p:cBhvr>
                                        <p:cTn id="110" dur="500"/>
                                        <p:tgtEl>
                                          <p:spTgt spid="42"/>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51231"/>
                                        </p:tgtEl>
                                        <p:attrNameLst>
                                          <p:attrName>style.visibility</p:attrName>
                                        </p:attrNameLst>
                                      </p:cBhvr>
                                      <p:to>
                                        <p:strVal val="visible"/>
                                      </p:to>
                                    </p:set>
                                    <p:animEffect transition="in" filter="blinds(horizontal)">
                                      <p:cBhvr>
                                        <p:cTn id="115" dur="500"/>
                                        <p:tgtEl>
                                          <p:spTgt spid="51231"/>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blinds(horizontal)">
                                      <p:cBhvr>
                                        <p:cTn id="118" dur="500"/>
                                        <p:tgtEl>
                                          <p:spTgt spid="43"/>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51216"/>
                                        </p:tgtEl>
                                        <p:attrNameLst>
                                          <p:attrName>style.visibility</p:attrName>
                                        </p:attrNameLst>
                                      </p:cBhvr>
                                      <p:to>
                                        <p:strVal val="visible"/>
                                      </p:to>
                                    </p:set>
                                    <p:animEffect transition="in" filter="blinds(horizontal)">
                                      <p:cBhvr>
                                        <p:cTn id="123" dur="500"/>
                                        <p:tgtEl>
                                          <p:spTgt spid="51216"/>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51217"/>
                                        </p:tgtEl>
                                        <p:attrNameLst>
                                          <p:attrName>style.visibility</p:attrName>
                                        </p:attrNameLst>
                                      </p:cBhvr>
                                      <p:to>
                                        <p:strVal val="visible"/>
                                      </p:to>
                                    </p:set>
                                    <p:animEffect transition="in" filter="blinds(horizontal)">
                                      <p:cBhvr>
                                        <p:cTn id="126" dur="500"/>
                                        <p:tgtEl>
                                          <p:spTgt spid="51217"/>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51218"/>
                                        </p:tgtEl>
                                        <p:attrNameLst>
                                          <p:attrName>style.visibility</p:attrName>
                                        </p:attrNameLst>
                                      </p:cBhvr>
                                      <p:to>
                                        <p:strVal val="visible"/>
                                      </p:to>
                                    </p:set>
                                    <p:animEffect transition="in" filter="blinds(horizontal)">
                                      <p:cBhvr>
                                        <p:cTn id="131" dur="500"/>
                                        <p:tgtEl>
                                          <p:spTgt spid="51218"/>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51219"/>
                                        </p:tgtEl>
                                        <p:attrNameLst>
                                          <p:attrName>style.visibility</p:attrName>
                                        </p:attrNameLst>
                                      </p:cBhvr>
                                      <p:to>
                                        <p:strVal val="visible"/>
                                      </p:to>
                                    </p:set>
                                    <p:animEffect transition="in" filter="blinds(horizontal)">
                                      <p:cBhvr>
                                        <p:cTn id="134" dur="500"/>
                                        <p:tgtEl>
                                          <p:spTgt spid="51219"/>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blinds(horizontal)">
                                      <p:cBhvr>
                                        <p:cTn id="139" dur="500"/>
                                        <p:tgtEl>
                                          <p:spTgt spid="44"/>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51230"/>
                                        </p:tgtEl>
                                        <p:attrNameLst>
                                          <p:attrName>style.visibility</p:attrName>
                                        </p:attrNameLst>
                                      </p:cBhvr>
                                      <p:to>
                                        <p:strVal val="visible"/>
                                      </p:to>
                                    </p:set>
                                    <p:animEffect transition="in" filter="blinds(horizontal)">
                                      <p:cBhvr>
                                        <p:cTn id="144" dur="500"/>
                                        <p:tgtEl>
                                          <p:spTgt spid="51230"/>
                                        </p:tgtEl>
                                      </p:cBhvr>
                                    </p:animEffect>
                                  </p:childTnLst>
                                </p:cTn>
                              </p:par>
                              <p:par>
                                <p:cTn id="145" presetID="3" presetClass="entr" presetSubtype="10" fill="hold" nodeType="withEffect">
                                  <p:stCondLst>
                                    <p:cond delay="0"/>
                                  </p:stCondLst>
                                  <p:childTnLst>
                                    <p:set>
                                      <p:cBhvr>
                                        <p:cTn id="146" dur="1" fill="hold">
                                          <p:stCondLst>
                                            <p:cond delay="0"/>
                                          </p:stCondLst>
                                        </p:cTn>
                                        <p:tgtEl>
                                          <p:spTgt spid="45">
                                            <p:txEl>
                                              <p:pRg st="0" end="0"/>
                                            </p:txEl>
                                          </p:spTgt>
                                        </p:tgtEl>
                                        <p:attrNameLst>
                                          <p:attrName>style.visibility</p:attrName>
                                        </p:attrNameLst>
                                      </p:cBhvr>
                                      <p:to>
                                        <p:strVal val="visible"/>
                                      </p:to>
                                    </p:set>
                                    <p:animEffect transition="in" filter="blinds(horizontal)">
                                      <p:cBhvr>
                                        <p:cTn id="147" dur="500"/>
                                        <p:tgtEl>
                                          <p:spTgt spid="45">
                                            <p:txEl>
                                              <p:pRg st="0" end="0"/>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51228"/>
                                        </p:tgtEl>
                                        <p:attrNameLst>
                                          <p:attrName>style.visibility</p:attrName>
                                        </p:attrNameLst>
                                      </p:cBhvr>
                                      <p:to>
                                        <p:strVal val="visible"/>
                                      </p:to>
                                    </p:set>
                                    <p:animEffect transition="in" filter="blinds(horizontal)">
                                      <p:cBhvr>
                                        <p:cTn id="152" dur="500"/>
                                        <p:tgtEl>
                                          <p:spTgt spid="51228"/>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51220"/>
                                        </p:tgtEl>
                                        <p:attrNameLst>
                                          <p:attrName>style.visibility</p:attrName>
                                        </p:attrNameLst>
                                      </p:cBhvr>
                                      <p:to>
                                        <p:strVal val="visible"/>
                                      </p:to>
                                    </p:set>
                                    <p:animEffect transition="in" filter="blinds(horizontal)">
                                      <p:cBhvr>
                                        <p:cTn id="157" dur="500"/>
                                        <p:tgtEl>
                                          <p:spTgt spid="51220"/>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46"/>
                                        </p:tgtEl>
                                        <p:attrNameLst>
                                          <p:attrName>style.visibility</p:attrName>
                                        </p:attrNameLst>
                                      </p:cBhvr>
                                      <p:to>
                                        <p:strVal val="visible"/>
                                      </p:to>
                                    </p:set>
                                    <p:animEffect transition="in" filter="blinds(horizontal)">
                                      <p:cBhvr>
                                        <p:cTn id="16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p:bldP spid="51206" grpId="0" animBg="1"/>
      <p:bldP spid="51207" grpId="0"/>
      <p:bldP spid="51208" grpId="0" animBg="1"/>
      <p:bldP spid="51209" grpId="0"/>
      <p:bldP spid="51210" grpId="0" animBg="1"/>
      <p:bldP spid="51211" grpId="0"/>
      <p:bldP spid="51212" grpId="0" animBg="1"/>
      <p:bldP spid="51213" grpId="0"/>
      <p:bldP spid="51214" grpId="0" animBg="1"/>
      <p:bldP spid="51215" grpId="0"/>
      <p:bldP spid="51216" grpId="0" animBg="1"/>
      <p:bldP spid="51217" grpId="0"/>
      <p:bldP spid="51218" grpId="0" animBg="1"/>
      <p:bldP spid="51219" grpId="0"/>
      <p:bldP spid="51220" grpId="0" animBg="1"/>
      <p:bldP spid="51225" grpId="0" animBg="1"/>
      <p:bldP spid="51226" grpId="0" animBg="1"/>
      <p:bldP spid="51227" grpId="0" animBg="1"/>
      <p:bldP spid="51228" grpId="0" animBg="1"/>
      <p:bldP spid="51230" grpId="0" animBg="1"/>
      <p:bldP spid="51231" grpId="0" animBg="1"/>
      <p:bldP spid="34" grpId="0"/>
      <p:bldP spid="35" grpId="0"/>
      <p:bldP spid="36" grpId="0"/>
      <p:bldP spid="37" grpId="0"/>
      <p:bldP spid="38" grpId="0"/>
      <p:bldP spid="39" grpId="0"/>
      <p:bldP spid="40" grpId="0"/>
      <p:bldP spid="41" grpId="0"/>
      <p:bldP spid="42" grpId="0"/>
      <p:bldP spid="43" grpId="0"/>
      <p:bldP spid="44" grpId="0"/>
      <p:bldP spid="4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81200" y="2514600"/>
            <a:ext cx="8077200" cy="1815882"/>
          </a:xfrm>
          <a:prstGeom prst="rect">
            <a:avLst/>
          </a:prstGeom>
        </p:spPr>
        <p:txBody>
          <a:bodyPr wrap="square">
            <a:spAutoFit/>
          </a:bodyPr>
          <a:lstStyle/>
          <a:p>
            <a:pPr indent="457200"/>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indent="457200"/>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prcd</a:t>
            </a:r>
            <a:r>
              <a:rPr lang="en-US" sz="2400" dirty="0">
                <a:latin typeface="Courier New" pitchFamily="49" charset="0"/>
                <a:cs typeface="Courier New" pitchFamily="49" charset="0"/>
              </a:rPr>
              <a:t>(op1, op2)</a:t>
            </a:r>
          </a:p>
          <a:p>
            <a:pPr indent="457200"/>
            <a:endParaRPr lang="en-US" dirty="0">
              <a:latin typeface="Times New Roman" pitchFamily="18" charset="0"/>
              <a:cs typeface="Times New Roman" pitchFamily="18" charset="0"/>
            </a:endParaRPr>
          </a:p>
          <a:p>
            <a:pPr indent="457200"/>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Returns </a:t>
            </a:r>
            <a:r>
              <a:rPr lang="en-US" sz="2400" dirty="0">
                <a:solidFill>
                  <a:srgbClr val="FF0000"/>
                </a:solidFill>
                <a:latin typeface="Times New Roman" pitchFamily="18" charset="0"/>
                <a:cs typeface="Times New Roman" pitchFamily="18" charset="0"/>
              </a:rPr>
              <a:t>true</a:t>
            </a:r>
            <a:r>
              <a:rPr lang="en-US" sz="2400" dirty="0">
                <a:latin typeface="Times New Roman" pitchFamily="18" charset="0"/>
                <a:cs typeface="Times New Roman" pitchFamily="18" charset="0"/>
              </a:rPr>
              <a:t> if </a:t>
            </a:r>
            <a:r>
              <a:rPr lang="en-US" sz="2400" b="1" i="1" dirty="0">
                <a:latin typeface="Times New Roman" pitchFamily="18" charset="0"/>
                <a:cs typeface="Times New Roman" pitchFamily="18" charset="0"/>
              </a:rPr>
              <a:t>op1</a:t>
            </a:r>
            <a:r>
              <a:rPr lang="en-US" sz="2400" dirty="0">
                <a:latin typeface="Times New Roman" pitchFamily="18" charset="0"/>
                <a:cs typeface="Times New Roman" pitchFamily="18" charset="0"/>
              </a:rPr>
              <a:t> has </a:t>
            </a:r>
            <a:r>
              <a:rPr lang="en-US" sz="2400" dirty="0">
                <a:solidFill>
                  <a:srgbClr val="FF0000"/>
                </a:solidFill>
                <a:latin typeface="Times New Roman" pitchFamily="18" charset="0"/>
                <a:cs typeface="Times New Roman" pitchFamily="18" charset="0"/>
              </a:rPr>
              <a:t>higher or equal</a:t>
            </a:r>
            <a:r>
              <a:rPr lang="en-US" sz="2400" dirty="0">
                <a:latin typeface="Times New Roman" pitchFamily="18" charset="0"/>
                <a:cs typeface="Times New Roman" pitchFamily="18" charset="0"/>
              </a:rPr>
              <a:t> precedence over 	</a:t>
            </a:r>
            <a:r>
              <a:rPr lang="en-US" sz="2400" b="1" i="1" dirty="0">
                <a:latin typeface="Times New Roman" pitchFamily="18" charset="0"/>
                <a:cs typeface="Times New Roman" pitchFamily="18" charset="0"/>
              </a:rPr>
              <a:t>op2</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 false</a:t>
            </a:r>
            <a:r>
              <a:rPr lang="en-US" sz="2400" dirty="0">
                <a:latin typeface="Times New Roman" pitchFamily="18" charset="0"/>
                <a:cs typeface="Times New Roman" pitchFamily="18" charset="0"/>
              </a:rPr>
              <a:t> otherwise.</a:t>
            </a:r>
          </a:p>
        </p:txBody>
      </p:sp>
      <p:sp>
        <p:nvSpPr>
          <p:cNvPr id="5" name="Title 4">
            <a:extLst>
              <a:ext uri="{FF2B5EF4-FFF2-40B4-BE49-F238E27FC236}">
                <a16:creationId xmlns="" xmlns:a16="http://schemas.microsoft.com/office/drawing/2014/main" id="{92C830F1-C6F4-451A-9E2D-0584882DBBD2}"/>
              </a:ext>
            </a:extLst>
          </p:cNvPr>
          <p:cNvSpPr>
            <a:spLocks noGrp="1"/>
          </p:cNvSpPr>
          <p:nvPr>
            <p:ph type="title"/>
          </p:nvPr>
        </p:nvSpPr>
        <p:spPr/>
        <p:txBody>
          <a:bodyPr/>
          <a:lstStyle/>
          <a:p>
            <a:r>
              <a:rPr lang="en-US" dirty="0"/>
              <a:t>Conversion from infix to postfix</a:t>
            </a:r>
          </a:p>
        </p:txBody>
      </p:sp>
      <p:sp>
        <p:nvSpPr>
          <p:cNvPr id="8" name="Content Placeholder 2"/>
          <p:cNvSpPr>
            <a:spLocks noGrp="1"/>
          </p:cNvSpPr>
          <p:nvPr>
            <p:ph idx="1"/>
          </p:nvPr>
        </p:nvSpPr>
        <p:spPr/>
        <p:txBody>
          <a:bodyPr>
            <a:normAutofit/>
          </a:bodyPr>
          <a:lstStyle/>
          <a:p>
            <a:pPr marL="0" indent="0">
              <a:lnSpc>
                <a:spcPct val="150000"/>
              </a:lnSpc>
              <a:buNone/>
            </a:pPr>
            <a:r>
              <a:rPr lang="en-US" altLang="ko-KR" dirty="0">
                <a:ea typeface="굴림" pitchFamily="50" charset="-127"/>
              </a:rPr>
              <a:t>Utility Function:</a:t>
            </a:r>
            <a:endParaRPr lang="en-US" dirty="0"/>
          </a:p>
        </p:txBody>
      </p:sp>
    </p:spTree>
    <p:extLst>
      <p:ext uri="{BB962C8B-B14F-4D97-AF65-F5344CB8AC3E}">
        <p14:creationId xmlns:p14="http://schemas.microsoft.com/office/powerpoint/2010/main" val="3388623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C7189624-F048-4F3F-AFEA-DB05C89B5172}"/>
              </a:ext>
            </a:extLst>
          </p:cNvPr>
          <p:cNvSpPr>
            <a:spLocks noGrp="1"/>
          </p:cNvSpPr>
          <p:nvPr>
            <p:ph type="title"/>
          </p:nvPr>
        </p:nvSpPr>
        <p:spPr/>
        <p:txBody>
          <a:bodyPr/>
          <a:lstStyle/>
          <a:p>
            <a:r>
              <a:rPr lang="en-US" dirty="0"/>
              <a:t>Conversion from infix to postfix</a:t>
            </a:r>
          </a:p>
        </p:txBody>
      </p:sp>
      <p:sp>
        <p:nvSpPr>
          <p:cNvPr id="2" name="Content Placeholder 1">
            <a:extLst>
              <a:ext uri="{FF2B5EF4-FFF2-40B4-BE49-F238E27FC236}">
                <a16:creationId xmlns="" xmlns:a16="http://schemas.microsoft.com/office/drawing/2014/main" id="{235EBD88-5EB9-49B5-BDFE-923607778F3F}"/>
              </a:ext>
            </a:extLst>
          </p:cNvPr>
          <p:cNvSpPr>
            <a:spLocks noGrp="1"/>
          </p:cNvSpPr>
          <p:nvPr>
            <p:ph idx="1"/>
          </p:nvPr>
        </p:nvSpPr>
        <p:spPr>
          <a:xfrm>
            <a:off x="838200" y="1590261"/>
            <a:ext cx="10515600" cy="4586702"/>
          </a:xfrm>
        </p:spPr>
        <p:txBody>
          <a:bodyPr>
            <a:normAutofit fontScale="47500" lnSpcReduction="20000"/>
          </a:bodyPr>
          <a:lstStyle/>
          <a:p>
            <a:pPr indent="0">
              <a:buNone/>
            </a:pPr>
            <a:r>
              <a:rPr lang="en-US" sz="4300" dirty="0" err="1"/>
              <a:t>stk</a:t>
            </a:r>
            <a:r>
              <a:rPr lang="en-US" sz="4300" dirty="0"/>
              <a:t>  =  the empty stack;</a:t>
            </a:r>
          </a:p>
          <a:p>
            <a:pPr indent="0">
              <a:buNone/>
            </a:pPr>
            <a:r>
              <a:rPr lang="en-US" sz="4300" b="1" dirty="0"/>
              <a:t>while  </a:t>
            </a:r>
            <a:r>
              <a:rPr lang="en-US" sz="4300" dirty="0"/>
              <a:t>(not end of input) </a:t>
            </a:r>
          </a:p>
          <a:p>
            <a:pPr indent="0">
              <a:buNone/>
            </a:pPr>
            <a:r>
              <a:rPr lang="en-US" sz="4300" dirty="0"/>
              <a:t>{	</a:t>
            </a:r>
            <a:r>
              <a:rPr lang="en-US" sz="4300" dirty="0" err="1"/>
              <a:t>symb</a:t>
            </a:r>
            <a:r>
              <a:rPr lang="en-US" sz="4300" dirty="0"/>
              <a:t>   =   next input character;</a:t>
            </a:r>
          </a:p>
          <a:p>
            <a:pPr indent="0">
              <a:buNone/>
            </a:pPr>
            <a:r>
              <a:rPr lang="en-US" sz="4300" b="1" dirty="0"/>
              <a:t>	if </a:t>
            </a:r>
            <a:r>
              <a:rPr lang="en-US" sz="4300" dirty="0"/>
              <a:t>(</a:t>
            </a:r>
            <a:r>
              <a:rPr lang="en-US" sz="4300" dirty="0" err="1"/>
              <a:t>symb</a:t>
            </a:r>
            <a:r>
              <a:rPr lang="en-US" sz="4300" dirty="0"/>
              <a:t> is an operand)</a:t>
            </a:r>
          </a:p>
          <a:p>
            <a:pPr indent="0">
              <a:buNone/>
            </a:pPr>
            <a:r>
              <a:rPr lang="en-US" sz="4300" dirty="0"/>
              <a:t>		add </a:t>
            </a:r>
            <a:r>
              <a:rPr lang="en-US" sz="4300" dirty="0" err="1"/>
              <a:t>symb</a:t>
            </a:r>
            <a:r>
              <a:rPr lang="en-US" sz="4300" dirty="0"/>
              <a:t> to the postfix string</a:t>
            </a:r>
          </a:p>
          <a:p>
            <a:pPr indent="0">
              <a:buNone/>
            </a:pPr>
            <a:r>
              <a:rPr lang="en-US" sz="4300" b="1" dirty="0"/>
              <a:t>	else</a:t>
            </a:r>
            <a:r>
              <a:rPr lang="en-US" sz="4300" dirty="0"/>
              <a:t> {</a:t>
            </a:r>
          </a:p>
          <a:p>
            <a:pPr indent="0">
              <a:buNone/>
            </a:pPr>
            <a:r>
              <a:rPr lang="en-US" sz="4300" b="1" dirty="0"/>
              <a:t>	      while</a:t>
            </a:r>
            <a:r>
              <a:rPr lang="en-US" sz="4300" dirty="0"/>
              <a:t>(  !</a:t>
            </a:r>
            <a:r>
              <a:rPr lang="en-US" sz="4300" dirty="0" err="1"/>
              <a:t>stk.</a:t>
            </a:r>
            <a:r>
              <a:rPr lang="en-US" sz="4300" b="1" dirty="0" err="1"/>
              <a:t>empty</a:t>
            </a:r>
            <a:r>
              <a:rPr lang="en-US" sz="4300" dirty="0"/>
              <a:t>()  &amp;&amp;  </a:t>
            </a:r>
            <a:r>
              <a:rPr lang="en-US" sz="4300" b="1" dirty="0" err="1"/>
              <a:t>prcd</a:t>
            </a:r>
            <a:r>
              <a:rPr lang="en-US" sz="4300" dirty="0"/>
              <a:t>(</a:t>
            </a:r>
            <a:r>
              <a:rPr lang="en-US" sz="4300" dirty="0" err="1"/>
              <a:t>stk.</a:t>
            </a:r>
            <a:r>
              <a:rPr lang="en-US" sz="4300" b="1" dirty="0" err="1"/>
              <a:t>top</a:t>
            </a:r>
            <a:r>
              <a:rPr lang="en-US" sz="4300" dirty="0"/>
              <a:t>(),  </a:t>
            </a:r>
            <a:r>
              <a:rPr lang="en-US" sz="4300" dirty="0" err="1"/>
              <a:t>symb</a:t>
            </a:r>
            <a:r>
              <a:rPr lang="en-US" sz="4300" dirty="0"/>
              <a:t>)) {	</a:t>
            </a:r>
          </a:p>
          <a:p>
            <a:pPr indent="0">
              <a:buNone/>
            </a:pPr>
            <a:r>
              <a:rPr lang="en-US" sz="4300" dirty="0"/>
              <a:t>			</a:t>
            </a:r>
            <a:r>
              <a:rPr lang="en-US" sz="4300" dirty="0" err="1"/>
              <a:t>topsymb</a:t>
            </a:r>
            <a:r>
              <a:rPr lang="en-US" sz="4300" dirty="0"/>
              <a:t>  =  </a:t>
            </a:r>
            <a:r>
              <a:rPr lang="en-US" sz="4300" dirty="0" err="1"/>
              <a:t>stk.</a:t>
            </a:r>
            <a:r>
              <a:rPr lang="en-US" sz="4300" b="1" dirty="0" err="1"/>
              <a:t>pop</a:t>
            </a:r>
            <a:r>
              <a:rPr lang="en-US" sz="4300" dirty="0"/>
              <a:t>();</a:t>
            </a:r>
          </a:p>
          <a:p>
            <a:pPr indent="0">
              <a:buNone/>
            </a:pPr>
            <a:r>
              <a:rPr lang="en-US" sz="4300" dirty="0"/>
              <a:t>			add </a:t>
            </a:r>
            <a:r>
              <a:rPr lang="en-US" sz="4300" dirty="0" err="1"/>
              <a:t>topsymb</a:t>
            </a:r>
            <a:r>
              <a:rPr lang="en-US" sz="4300" dirty="0"/>
              <a:t> to the postfix string;</a:t>
            </a:r>
          </a:p>
          <a:p>
            <a:pPr indent="0">
              <a:buNone/>
            </a:pPr>
            <a:r>
              <a:rPr lang="en-US" sz="4300" dirty="0"/>
              <a:t>		} /* end while */</a:t>
            </a:r>
          </a:p>
          <a:p>
            <a:pPr indent="0">
              <a:buNone/>
            </a:pPr>
            <a:r>
              <a:rPr lang="en-US" sz="4300" b="1" dirty="0"/>
              <a:t>		</a:t>
            </a:r>
            <a:r>
              <a:rPr lang="en-US" sz="4300" dirty="0" err="1"/>
              <a:t>stk.</a:t>
            </a:r>
            <a:r>
              <a:rPr lang="en-US" sz="4300" b="1" dirty="0" err="1"/>
              <a:t>push</a:t>
            </a:r>
            <a:r>
              <a:rPr lang="en-US" sz="4300" dirty="0"/>
              <a:t>(</a:t>
            </a:r>
            <a:r>
              <a:rPr lang="en-US" sz="4300" dirty="0" err="1"/>
              <a:t>symb</a:t>
            </a:r>
            <a:r>
              <a:rPr lang="en-US" sz="4300" dirty="0"/>
              <a:t>);</a:t>
            </a:r>
          </a:p>
          <a:p>
            <a:pPr indent="0">
              <a:buNone/>
            </a:pPr>
            <a:r>
              <a:rPr lang="en-US" sz="4300" dirty="0"/>
              <a:t>	} /* end else */</a:t>
            </a:r>
          </a:p>
          <a:p>
            <a:pPr indent="0">
              <a:buNone/>
            </a:pPr>
            <a:r>
              <a:rPr lang="en-US" sz="4300" dirty="0"/>
              <a:t>} /* end while */</a:t>
            </a:r>
            <a:endParaRPr lang="en-US"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42213107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70B63AB-9C1B-4C28-A988-34E82C5464B3}"/>
              </a:ext>
            </a:extLst>
          </p:cNvPr>
          <p:cNvSpPr>
            <a:spLocks noGrp="1"/>
          </p:cNvSpPr>
          <p:nvPr>
            <p:ph type="title"/>
          </p:nvPr>
        </p:nvSpPr>
        <p:spPr/>
        <p:txBody>
          <a:bodyPr/>
          <a:lstStyle/>
          <a:p>
            <a:r>
              <a:rPr lang="en-US" dirty="0"/>
              <a:t>Conversion from infix to postfix</a:t>
            </a:r>
          </a:p>
        </p:txBody>
      </p:sp>
      <p:sp>
        <p:nvSpPr>
          <p:cNvPr id="2" name="Content Placeholder 1">
            <a:extLst>
              <a:ext uri="{FF2B5EF4-FFF2-40B4-BE49-F238E27FC236}">
                <a16:creationId xmlns="" xmlns:a16="http://schemas.microsoft.com/office/drawing/2014/main" id="{1D18CD8D-42BE-438C-A6F5-288DF23DC11E}"/>
              </a:ext>
            </a:extLst>
          </p:cNvPr>
          <p:cNvSpPr>
            <a:spLocks noGrp="1"/>
          </p:cNvSpPr>
          <p:nvPr>
            <p:ph idx="1"/>
          </p:nvPr>
        </p:nvSpPr>
        <p:spPr/>
        <p:txBody>
          <a:bodyPr/>
          <a:lstStyle/>
          <a:p>
            <a:pPr marL="457200" lvl="1" indent="0">
              <a:buNone/>
            </a:pPr>
            <a:r>
              <a:rPr lang="en-US"/>
              <a:t>/* </a:t>
            </a:r>
            <a:r>
              <a:rPr lang="en-US" dirty="0"/>
              <a:t>output any remaining operators */</a:t>
            </a:r>
          </a:p>
          <a:p>
            <a:pPr marL="457200" lvl="1" indent="0">
              <a:buNone/>
            </a:pPr>
            <a:r>
              <a:rPr lang="en-US" b="1" dirty="0"/>
              <a:t>while</a:t>
            </a:r>
            <a:r>
              <a:rPr lang="en-US" dirty="0"/>
              <a:t> (  ! </a:t>
            </a:r>
            <a:r>
              <a:rPr lang="en-US" dirty="0" err="1"/>
              <a:t>stk.empty</a:t>
            </a:r>
            <a:r>
              <a:rPr lang="en-US" dirty="0"/>
              <a:t>()  ) </a:t>
            </a:r>
          </a:p>
          <a:p>
            <a:pPr marL="457200" lvl="1" indent="0">
              <a:buNone/>
            </a:pPr>
            <a:r>
              <a:rPr lang="en-US" dirty="0"/>
              <a:t>{</a:t>
            </a:r>
          </a:p>
          <a:p>
            <a:pPr marL="457200" lvl="1" indent="0">
              <a:buNone/>
            </a:pPr>
            <a:r>
              <a:rPr lang="en-US" dirty="0"/>
              <a:t>	</a:t>
            </a:r>
            <a:r>
              <a:rPr lang="en-US" dirty="0" err="1"/>
              <a:t>topsymb</a:t>
            </a:r>
            <a:r>
              <a:rPr lang="en-US" dirty="0"/>
              <a:t>  =  </a:t>
            </a:r>
            <a:r>
              <a:rPr lang="en-US" dirty="0" err="1"/>
              <a:t>stk.</a:t>
            </a:r>
            <a:r>
              <a:rPr lang="en-US" b="1" dirty="0" err="1"/>
              <a:t>pop</a:t>
            </a:r>
            <a:r>
              <a:rPr lang="en-US" dirty="0"/>
              <a:t>();</a:t>
            </a:r>
          </a:p>
          <a:p>
            <a:pPr marL="457200" lvl="1" indent="0">
              <a:buNone/>
            </a:pPr>
            <a:r>
              <a:rPr lang="en-US" dirty="0"/>
              <a:t>	add </a:t>
            </a:r>
            <a:r>
              <a:rPr lang="en-US" dirty="0" err="1"/>
              <a:t>topsymb</a:t>
            </a:r>
            <a:r>
              <a:rPr lang="en-US" dirty="0"/>
              <a:t> to the postfix string;</a:t>
            </a:r>
          </a:p>
          <a:p>
            <a:pPr marL="457200" lvl="1" indent="0">
              <a:buNone/>
            </a:pPr>
            <a:r>
              <a:rPr lang="en-US" dirty="0"/>
              <a:t>} /* end while</a:t>
            </a:r>
          </a:p>
          <a:p>
            <a:pPr marL="457200" lvl="1" indent="0">
              <a:buNone/>
            </a:pPr>
            <a:endParaRPr lang="en-US" dirty="0"/>
          </a:p>
          <a:p>
            <a:pPr marL="457200" lvl="1" indent="0">
              <a:buNone/>
            </a:pPr>
            <a:r>
              <a:rPr lang="en-US" b="1" dirty="0">
                <a:solidFill>
                  <a:srgbClr val="00B050"/>
                </a:solidFill>
              </a:rPr>
              <a:t>//Handle parentheses accordingly</a:t>
            </a:r>
          </a:p>
        </p:txBody>
      </p:sp>
    </p:spTree>
    <p:extLst>
      <p:ext uri="{BB962C8B-B14F-4D97-AF65-F5344CB8AC3E}">
        <p14:creationId xmlns:p14="http://schemas.microsoft.com/office/powerpoint/2010/main" val="19192033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p:cNvPicPr>
            <a:picLocks noChangeAspect="1" noChangeArrowheads="1"/>
          </p:cNvPicPr>
          <p:nvPr/>
        </p:nvPicPr>
        <p:blipFill>
          <a:blip r:embed="rId2" cstate="print"/>
          <a:srcRect/>
          <a:stretch>
            <a:fillRect/>
          </a:stretch>
        </p:blipFill>
        <p:spPr bwMode="auto">
          <a:xfrm>
            <a:off x="2438401" y="1740576"/>
            <a:ext cx="3408363" cy="4330700"/>
          </a:xfrm>
          <a:prstGeom prst="rect">
            <a:avLst/>
          </a:prstGeom>
          <a:noFill/>
          <a:ln w="9525">
            <a:noFill/>
            <a:miter lim="800000"/>
            <a:headEnd/>
            <a:tailEnd/>
          </a:ln>
        </p:spPr>
      </p:pic>
      <p:pic>
        <p:nvPicPr>
          <p:cNvPr id="6" name="Picture 9"/>
          <p:cNvPicPr>
            <a:picLocks noChangeAspect="1" noChangeArrowheads="1"/>
          </p:cNvPicPr>
          <p:nvPr/>
        </p:nvPicPr>
        <p:blipFill>
          <a:blip r:embed="rId3" cstate="print"/>
          <a:srcRect/>
          <a:stretch>
            <a:fillRect/>
          </a:stretch>
        </p:blipFill>
        <p:spPr bwMode="auto">
          <a:xfrm>
            <a:off x="6508198" y="1750101"/>
            <a:ext cx="3003550" cy="4321175"/>
          </a:xfrm>
          <a:prstGeom prst="rect">
            <a:avLst/>
          </a:prstGeom>
          <a:solidFill>
            <a:schemeClr val="accent1">
              <a:lumMod val="75000"/>
            </a:schemeClr>
          </a:solidFill>
          <a:ln w="9525">
            <a:noFill/>
            <a:miter lim="800000"/>
            <a:headEnd/>
            <a:tailEnd/>
          </a:ln>
        </p:spPr>
      </p:pic>
      <p:sp>
        <p:nvSpPr>
          <p:cNvPr id="7" name="Title 6">
            <a:extLst>
              <a:ext uri="{FF2B5EF4-FFF2-40B4-BE49-F238E27FC236}">
                <a16:creationId xmlns="" xmlns:a16="http://schemas.microsoft.com/office/drawing/2014/main" id="{C1ACEAA6-FFE3-403C-95D9-21A72583D6C3}"/>
              </a:ext>
            </a:extLst>
          </p:cNvPr>
          <p:cNvSpPr>
            <a:spLocks noGrp="1"/>
          </p:cNvSpPr>
          <p:nvPr>
            <p:ph type="title"/>
          </p:nvPr>
        </p:nvSpPr>
        <p:spPr/>
        <p:txBody>
          <a:bodyPr/>
          <a:lstStyle/>
          <a:p>
            <a:r>
              <a:rPr lang="en-US" dirty="0"/>
              <a:t>Infix VS. Postfix </a:t>
            </a:r>
            <a:r>
              <a:rPr lang="en-US" dirty="0" smtClean="0"/>
              <a:t>Notation….Practice Examples</a:t>
            </a:r>
            <a:endParaRPr lang="en-US" dirty="0"/>
          </a:p>
        </p:txBody>
      </p:sp>
    </p:spTree>
    <p:extLst>
      <p:ext uri="{BB962C8B-B14F-4D97-AF65-F5344CB8AC3E}">
        <p14:creationId xmlns:p14="http://schemas.microsoft.com/office/powerpoint/2010/main" val="127625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2" name="Text Box 14"/>
          <p:cNvSpPr txBox="1">
            <a:spLocks noChangeArrowheads="1"/>
          </p:cNvSpPr>
          <p:nvPr/>
        </p:nvSpPr>
        <p:spPr bwMode="auto">
          <a:xfrm>
            <a:off x="1774031" y="4150280"/>
            <a:ext cx="4224337" cy="457200"/>
          </a:xfrm>
          <a:prstGeom prst="rect">
            <a:avLst/>
          </a:prstGeom>
          <a:noFill/>
          <a:ln w="9525">
            <a:noFill/>
            <a:miter lim="800000"/>
            <a:headEnd/>
            <a:tailEnd/>
          </a:ln>
          <a:effectLst/>
        </p:spPr>
        <p:txBody>
          <a:bodyPr>
            <a:spAutoFit/>
          </a:bodyPr>
          <a:lstStyle/>
          <a:p>
            <a:pPr>
              <a:spcBef>
                <a:spcPct val="50000"/>
              </a:spcBef>
            </a:pPr>
            <a:r>
              <a:rPr lang="en-US" sz="2400" b="1" dirty="0">
                <a:latin typeface="Symbol" pitchFamily="18" charset="2"/>
              </a:rPr>
              <a:t>    ®</a:t>
            </a:r>
            <a:r>
              <a:rPr lang="en-US" sz="2400" b="1" dirty="0">
                <a:latin typeface="Courier New" pitchFamily="49" charset="0"/>
              </a:rPr>
              <a:t> 	2 3 4 + 5 6 - - * </a:t>
            </a:r>
          </a:p>
        </p:txBody>
      </p:sp>
      <p:sp>
        <p:nvSpPr>
          <p:cNvPr id="22531" name="Text Box 3"/>
          <p:cNvSpPr txBox="1">
            <a:spLocks noChangeArrowheads="1"/>
          </p:cNvSpPr>
          <p:nvPr/>
        </p:nvSpPr>
        <p:spPr bwMode="auto">
          <a:xfrm>
            <a:off x="1676400" y="1304925"/>
            <a:ext cx="8991600" cy="2862322"/>
          </a:xfrm>
          <a:prstGeom prst="rect">
            <a:avLst/>
          </a:prstGeom>
          <a:noFill/>
          <a:ln w="12700">
            <a:noFill/>
            <a:miter lim="800000"/>
            <a:headEnd/>
            <a:tailEnd/>
          </a:ln>
          <a:effectLst/>
        </p:spPr>
        <p:txBody>
          <a:bodyPr>
            <a:spAutoFit/>
          </a:bodyPr>
          <a:lstStyle/>
          <a:p>
            <a:pPr>
              <a:spcBef>
                <a:spcPct val="50000"/>
              </a:spcBef>
              <a:tabLst>
                <a:tab pos="577850" algn="l"/>
                <a:tab pos="1139825" algn="l"/>
              </a:tabLst>
            </a:pPr>
            <a:r>
              <a:rPr lang="en-US" sz="2400" dirty="0">
                <a:latin typeface="Arial" pitchFamily="34" charset="0"/>
                <a:cs typeface="Arial" pitchFamily="34" charset="0"/>
              </a:rPr>
              <a:t>1. Scan the expression from left to right to find an operator.</a:t>
            </a:r>
          </a:p>
          <a:p>
            <a:pPr>
              <a:spcBef>
                <a:spcPct val="50000"/>
              </a:spcBef>
              <a:tabLst>
                <a:tab pos="577850" algn="l"/>
                <a:tab pos="1139825" algn="l"/>
              </a:tabLst>
            </a:pPr>
            <a:r>
              <a:rPr lang="en-US" sz="2400" dirty="0">
                <a:latin typeface="Arial" pitchFamily="34" charset="0"/>
                <a:cs typeface="Arial" pitchFamily="34" charset="0"/>
              </a:rPr>
              <a:t>2. Locate the last two preceding operands </a:t>
            </a:r>
            <a:br>
              <a:rPr lang="en-US" sz="2400" dirty="0">
                <a:latin typeface="Arial" pitchFamily="34" charset="0"/>
                <a:cs typeface="Arial" pitchFamily="34" charset="0"/>
              </a:rPr>
            </a:br>
            <a:r>
              <a:rPr lang="en-US" sz="2400" dirty="0">
                <a:latin typeface="Arial" pitchFamily="34" charset="0"/>
                <a:cs typeface="Arial" pitchFamily="34" charset="0"/>
              </a:rPr>
              <a:t>	and combine them using this operator. </a:t>
            </a:r>
          </a:p>
          <a:p>
            <a:pPr>
              <a:tabLst>
                <a:tab pos="577850" algn="l"/>
                <a:tab pos="1139825" algn="l"/>
              </a:tabLst>
            </a:pPr>
            <a:r>
              <a:rPr lang="en-US" sz="2400" dirty="0">
                <a:latin typeface="Arial" pitchFamily="34" charset="0"/>
                <a:cs typeface="Arial" pitchFamily="34" charset="0"/>
              </a:rPr>
              <a:t>3. Repeat until the end of the expression is reached.</a:t>
            </a:r>
          </a:p>
          <a:p>
            <a:pPr>
              <a:tabLst>
                <a:tab pos="577850" algn="l"/>
                <a:tab pos="1139825" algn="l"/>
              </a:tabLst>
            </a:pPr>
            <a:endParaRPr lang="en-US" sz="2400" dirty="0">
              <a:latin typeface="Arial" pitchFamily="34" charset="0"/>
              <a:cs typeface="Arial" pitchFamily="34" charset="0"/>
            </a:endParaRPr>
          </a:p>
          <a:p>
            <a:pPr>
              <a:tabLst>
                <a:tab pos="577850" algn="l"/>
                <a:tab pos="1139825" algn="l"/>
              </a:tabLst>
            </a:pPr>
            <a:r>
              <a:rPr lang="en-US" sz="2400" dirty="0">
                <a:latin typeface="Arial" pitchFamily="34" charset="0"/>
                <a:cs typeface="Arial" pitchFamily="34" charset="0"/>
              </a:rPr>
              <a:t>Example:    	</a:t>
            </a:r>
          </a:p>
          <a:p>
            <a:pPr>
              <a:tabLst>
                <a:tab pos="577850" algn="l"/>
                <a:tab pos="1139825" algn="l"/>
              </a:tabLst>
            </a:pPr>
            <a:r>
              <a:rPr lang="en-US" sz="2400" dirty="0">
                <a:latin typeface="Arial" pitchFamily="34" charset="0"/>
                <a:cs typeface="Arial" pitchFamily="34" charset="0"/>
              </a:rPr>
              <a:t>		</a:t>
            </a:r>
            <a:r>
              <a:rPr lang="en-US" sz="2400" b="1" dirty="0">
                <a:latin typeface="Arial" pitchFamily="34" charset="0"/>
                <a:cs typeface="Arial" pitchFamily="34" charset="0"/>
              </a:rPr>
              <a:t>2 3 4 + 5 6 - - *</a:t>
            </a:r>
            <a:endParaRPr lang="en-US" sz="2400" dirty="0">
              <a:latin typeface="Arial" pitchFamily="34" charset="0"/>
              <a:cs typeface="Arial" pitchFamily="34" charset="0"/>
            </a:endParaRPr>
          </a:p>
        </p:txBody>
      </p:sp>
      <p:sp>
        <p:nvSpPr>
          <p:cNvPr id="22532" name="Text Box 4"/>
          <p:cNvSpPr txBox="1">
            <a:spLocks noChangeArrowheads="1"/>
          </p:cNvSpPr>
          <p:nvPr/>
        </p:nvSpPr>
        <p:spPr bwMode="auto">
          <a:xfrm>
            <a:off x="5410200" y="5717736"/>
            <a:ext cx="1828800" cy="457200"/>
          </a:xfrm>
          <a:prstGeom prst="rect">
            <a:avLst/>
          </a:prstGeom>
          <a:noFill/>
          <a:ln w="9525">
            <a:noFill/>
            <a:miter lim="800000"/>
            <a:headEnd/>
            <a:tailEnd/>
          </a:ln>
          <a:effectLst/>
        </p:spPr>
        <p:txBody>
          <a:bodyPr>
            <a:spAutoFit/>
          </a:bodyPr>
          <a:lstStyle/>
          <a:p>
            <a:pPr>
              <a:spcBef>
                <a:spcPct val="50000"/>
              </a:spcBef>
            </a:pPr>
            <a:r>
              <a:rPr lang="en-US" sz="2400" b="1" dirty="0">
                <a:latin typeface="Courier New" pitchFamily="49" charset="0"/>
              </a:rPr>
              <a:t>2 </a:t>
            </a:r>
            <a:r>
              <a:rPr lang="en-US" sz="2400" b="1" dirty="0">
                <a:solidFill>
                  <a:srgbClr val="FF0000"/>
                </a:solidFill>
                <a:latin typeface="Courier New" pitchFamily="49" charset="0"/>
              </a:rPr>
              <a:t>8</a:t>
            </a:r>
            <a:r>
              <a:rPr lang="en-US" sz="2400" b="1" dirty="0">
                <a:latin typeface="Courier New" pitchFamily="49" charset="0"/>
              </a:rPr>
              <a:t> *</a:t>
            </a:r>
            <a:r>
              <a:rPr lang="en-US" sz="2400" b="1" dirty="0"/>
              <a:t>   </a:t>
            </a:r>
            <a:r>
              <a:rPr lang="en-US" sz="2400" b="1" dirty="0">
                <a:latin typeface="Symbol" pitchFamily="18" charset="2"/>
              </a:rPr>
              <a:t>®</a:t>
            </a:r>
            <a:endParaRPr lang="en-US" sz="2400" dirty="0"/>
          </a:p>
        </p:txBody>
      </p:sp>
      <p:sp>
        <p:nvSpPr>
          <p:cNvPr id="22533" name="Text Box 5"/>
          <p:cNvSpPr txBox="1">
            <a:spLocks noChangeArrowheads="1"/>
          </p:cNvSpPr>
          <p:nvPr/>
        </p:nvSpPr>
        <p:spPr bwMode="auto">
          <a:xfrm>
            <a:off x="7091570" y="5740930"/>
            <a:ext cx="1676400" cy="457200"/>
          </a:xfrm>
          <a:prstGeom prst="rect">
            <a:avLst/>
          </a:prstGeom>
          <a:noFill/>
          <a:ln w="9525">
            <a:noFill/>
            <a:miter lim="800000"/>
            <a:headEnd/>
            <a:tailEnd/>
          </a:ln>
          <a:effectLst/>
        </p:spPr>
        <p:txBody>
          <a:bodyPr>
            <a:spAutoFit/>
          </a:bodyPr>
          <a:lstStyle/>
          <a:p>
            <a:pPr>
              <a:spcBef>
                <a:spcPct val="50000"/>
              </a:spcBef>
            </a:pPr>
            <a:r>
              <a:rPr lang="en-US" sz="2400" b="1" dirty="0">
                <a:latin typeface="Courier New" pitchFamily="49" charset="0"/>
              </a:rPr>
              <a:t>2 8 *</a:t>
            </a:r>
            <a:r>
              <a:rPr lang="en-US" sz="2400" b="1" dirty="0"/>
              <a:t>   </a:t>
            </a:r>
            <a:r>
              <a:rPr lang="en-US" sz="2400" b="1" dirty="0">
                <a:latin typeface="Symbol" pitchFamily="18" charset="2"/>
              </a:rPr>
              <a:t>®</a:t>
            </a:r>
            <a:endParaRPr lang="en-US" sz="2400" dirty="0"/>
          </a:p>
        </p:txBody>
      </p:sp>
      <p:sp>
        <p:nvSpPr>
          <p:cNvPr id="22534" name="Text Box 6"/>
          <p:cNvSpPr txBox="1">
            <a:spLocks noChangeArrowheads="1"/>
          </p:cNvSpPr>
          <p:nvPr/>
        </p:nvSpPr>
        <p:spPr bwMode="auto">
          <a:xfrm>
            <a:off x="8767970" y="5764124"/>
            <a:ext cx="609600" cy="457200"/>
          </a:xfrm>
          <a:prstGeom prst="rect">
            <a:avLst/>
          </a:prstGeom>
          <a:noFill/>
          <a:ln w="9525">
            <a:noFill/>
            <a:miter lim="800000"/>
            <a:headEnd/>
            <a:tailEnd/>
          </a:ln>
          <a:effectLst/>
        </p:spPr>
        <p:txBody>
          <a:bodyPr>
            <a:spAutoFit/>
          </a:bodyPr>
          <a:lstStyle/>
          <a:p>
            <a:pPr>
              <a:spcBef>
                <a:spcPct val="50000"/>
              </a:spcBef>
            </a:pPr>
            <a:r>
              <a:rPr lang="en-US" sz="2400" b="1" dirty="0">
                <a:solidFill>
                  <a:srgbClr val="FF0000"/>
                </a:solidFill>
                <a:latin typeface="Courier New" pitchFamily="49" charset="0"/>
              </a:rPr>
              <a:t>16</a:t>
            </a:r>
            <a:endParaRPr lang="en-US" sz="2400" dirty="0"/>
          </a:p>
        </p:txBody>
      </p:sp>
      <p:sp>
        <p:nvSpPr>
          <p:cNvPr id="22535" name="Line 7"/>
          <p:cNvSpPr>
            <a:spLocks noChangeShapeType="1"/>
          </p:cNvSpPr>
          <p:nvPr/>
        </p:nvSpPr>
        <p:spPr bwMode="auto">
          <a:xfrm>
            <a:off x="3162300" y="4537907"/>
            <a:ext cx="838200" cy="0"/>
          </a:xfrm>
          <a:prstGeom prst="line">
            <a:avLst/>
          </a:prstGeom>
          <a:noFill/>
          <a:ln w="28575">
            <a:solidFill>
              <a:srgbClr val="FF0000"/>
            </a:solidFill>
            <a:round/>
            <a:headEnd/>
            <a:tailEnd/>
          </a:ln>
          <a:effectLst/>
        </p:spPr>
        <p:txBody>
          <a:bodyPr wrap="none" anchor="ctr"/>
          <a:lstStyle/>
          <a:p>
            <a:endParaRPr lang="en-US"/>
          </a:p>
        </p:txBody>
      </p:sp>
      <p:sp>
        <p:nvSpPr>
          <p:cNvPr id="22536" name="Line 8"/>
          <p:cNvSpPr>
            <a:spLocks noChangeShapeType="1"/>
          </p:cNvSpPr>
          <p:nvPr/>
        </p:nvSpPr>
        <p:spPr bwMode="auto">
          <a:xfrm>
            <a:off x="3460474" y="5343939"/>
            <a:ext cx="838200" cy="0"/>
          </a:xfrm>
          <a:prstGeom prst="line">
            <a:avLst/>
          </a:prstGeom>
          <a:noFill/>
          <a:ln w="28575">
            <a:solidFill>
              <a:srgbClr val="FF0000"/>
            </a:solidFill>
            <a:round/>
            <a:headEnd/>
            <a:tailEnd/>
          </a:ln>
          <a:effectLst/>
        </p:spPr>
        <p:txBody>
          <a:bodyPr wrap="none" anchor="ctr"/>
          <a:lstStyle/>
          <a:p>
            <a:endParaRPr lang="en-US"/>
          </a:p>
        </p:txBody>
      </p:sp>
      <p:sp>
        <p:nvSpPr>
          <p:cNvPr id="22537" name="Line 9"/>
          <p:cNvSpPr>
            <a:spLocks noChangeShapeType="1"/>
          </p:cNvSpPr>
          <p:nvPr/>
        </p:nvSpPr>
        <p:spPr bwMode="auto">
          <a:xfrm>
            <a:off x="3104324" y="6079437"/>
            <a:ext cx="1219200" cy="0"/>
          </a:xfrm>
          <a:prstGeom prst="line">
            <a:avLst/>
          </a:prstGeom>
          <a:noFill/>
          <a:ln w="28575">
            <a:solidFill>
              <a:srgbClr val="FF0000"/>
            </a:solidFill>
            <a:round/>
            <a:headEnd/>
            <a:tailEnd/>
          </a:ln>
          <a:effectLst/>
        </p:spPr>
        <p:txBody>
          <a:bodyPr wrap="none" anchor="ctr"/>
          <a:lstStyle/>
          <a:p>
            <a:endParaRPr lang="en-US"/>
          </a:p>
        </p:txBody>
      </p:sp>
      <p:sp>
        <p:nvSpPr>
          <p:cNvPr id="22538" name="Line 10"/>
          <p:cNvSpPr>
            <a:spLocks noChangeShapeType="1"/>
          </p:cNvSpPr>
          <p:nvPr/>
        </p:nvSpPr>
        <p:spPr bwMode="auto">
          <a:xfrm>
            <a:off x="7235688" y="6158951"/>
            <a:ext cx="838200" cy="0"/>
          </a:xfrm>
          <a:prstGeom prst="line">
            <a:avLst/>
          </a:prstGeom>
          <a:noFill/>
          <a:ln w="28575">
            <a:solidFill>
              <a:srgbClr val="FF0000"/>
            </a:solidFill>
            <a:round/>
            <a:headEnd/>
            <a:tailEnd/>
          </a:ln>
          <a:effectLst/>
        </p:spPr>
        <p:txBody>
          <a:bodyPr wrap="none" anchor="ctr"/>
          <a:lstStyle/>
          <a:p>
            <a:endParaRPr lang="en-US"/>
          </a:p>
        </p:txBody>
      </p:sp>
      <p:sp>
        <p:nvSpPr>
          <p:cNvPr id="22539" name="Text Box 11"/>
          <p:cNvSpPr txBox="1">
            <a:spLocks noChangeArrowheads="1"/>
          </p:cNvSpPr>
          <p:nvPr/>
        </p:nvSpPr>
        <p:spPr bwMode="auto">
          <a:xfrm>
            <a:off x="2034208" y="4607480"/>
            <a:ext cx="4572000" cy="830997"/>
          </a:xfrm>
          <a:prstGeom prst="rect">
            <a:avLst/>
          </a:prstGeom>
          <a:noFill/>
          <a:ln w="9525">
            <a:noFill/>
            <a:miter lim="800000"/>
            <a:headEnd/>
            <a:tailEnd/>
          </a:ln>
          <a:effectLst/>
        </p:spPr>
        <p:txBody>
          <a:bodyPr>
            <a:spAutoFit/>
          </a:bodyPr>
          <a:lstStyle/>
          <a:p>
            <a:pPr>
              <a:tabLst>
                <a:tab pos="577850" algn="l"/>
              </a:tabLst>
            </a:pPr>
            <a:r>
              <a:rPr lang="en-US" sz="2400" b="1" dirty="0">
                <a:latin typeface="Symbol" pitchFamily="18" charset="2"/>
              </a:rPr>
              <a:t>®</a:t>
            </a:r>
            <a:r>
              <a:rPr lang="en-US" sz="2400" b="1" dirty="0">
                <a:latin typeface="Courier New" pitchFamily="49" charset="0"/>
              </a:rPr>
              <a:t>	2 </a:t>
            </a:r>
            <a:r>
              <a:rPr lang="en-US" sz="2400" b="1" dirty="0">
                <a:solidFill>
                  <a:srgbClr val="FF0000"/>
                </a:solidFill>
                <a:latin typeface="Courier New" pitchFamily="49" charset="0"/>
              </a:rPr>
              <a:t>7</a:t>
            </a:r>
            <a:r>
              <a:rPr lang="en-US" sz="2400" b="1" dirty="0">
                <a:latin typeface="Courier New" pitchFamily="49" charset="0"/>
              </a:rPr>
              <a:t> 5 6 - - *</a:t>
            </a:r>
            <a:endParaRPr lang="en-US" sz="2400" b="1" dirty="0"/>
          </a:p>
          <a:p>
            <a:pPr>
              <a:tabLst>
                <a:tab pos="577850" algn="l"/>
              </a:tabLst>
            </a:pPr>
            <a:r>
              <a:rPr lang="en-US" sz="2400" b="1" dirty="0">
                <a:latin typeface="Symbol" pitchFamily="18" charset="2"/>
              </a:rPr>
              <a:t>®</a:t>
            </a:r>
            <a:r>
              <a:rPr lang="en-US" sz="2400" b="1" dirty="0">
                <a:latin typeface="Courier New" pitchFamily="49" charset="0"/>
              </a:rPr>
              <a:t>	2 7 5 6 - - *  	</a:t>
            </a:r>
            <a:endParaRPr lang="en-US" sz="2400" b="1" dirty="0">
              <a:latin typeface="Symbol" pitchFamily="18" charset="2"/>
            </a:endParaRPr>
          </a:p>
        </p:txBody>
      </p:sp>
      <p:sp>
        <p:nvSpPr>
          <p:cNvPr id="22540" name="Text Box 12"/>
          <p:cNvSpPr txBox="1">
            <a:spLocks noChangeArrowheads="1"/>
          </p:cNvSpPr>
          <p:nvPr/>
        </p:nvSpPr>
        <p:spPr bwMode="auto">
          <a:xfrm>
            <a:off x="2034208" y="5343939"/>
            <a:ext cx="3657600" cy="830997"/>
          </a:xfrm>
          <a:prstGeom prst="rect">
            <a:avLst/>
          </a:prstGeom>
          <a:noFill/>
          <a:ln w="9525">
            <a:noFill/>
            <a:miter lim="800000"/>
            <a:headEnd/>
            <a:tailEnd/>
          </a:ln>
          <a:effectLst/>
        </p:spPr>
        <p:txBody>
          <a:bodyPr>
            <a:spAutoFit/>
          </a:bodyPr>
          <a:lstStyle/>
          <a:p>
            <a:pPr>
              <a:tabLst>
                <a:tab pos="577850" algn="l"/>
              </a:tabLst>
            </a:pPr>
            <a:r>
              <a:rPr lang="en-US" sz="2400" b="1" dirty="0">
                <a:latin typeface="Symbol" pitchFamily="18" charset="2"/>
              </a:rPr>
              <a:t>®</a:t>
            </a:r>
            <a:r>
              <a:rPr lang="en-US" sz="2400" b="1" dirty="0">
                <a:latin typeface="Courier New" pitchFamily="49" charset="0"/>
              </a:rPr>
              <a:t>	2 7 </a:t>
            </a:r>
            <a:r>
              <a:rPr lang="en-US" sz="2400" b="1" dirty="0">
                <a:solidFill>
                  <a:srgbClr val="FF0000"/>
                </a:solidFill>
                <a:latin typeface="Courier New" pitchFamily="49" charset="0"/>
              </a:rPr>
              <a:t>-1</a:t>
            </a:r>
            <a:r>
              <a:rPr lang="en-US" sz="2400" b="1" dirty="0">
                <a:latin typeface="Courier New" pitchFamily="49" charset="0"/>
              </a:rPr>
              <a:t> - *</a:t>
            </a:r>
            <a:endParaRPr lang="en-US" sz="2400" b="1" dirty="0"/>
          </a:p>
          <a:p>
            <a:pPr>
              <a:tabLst>
                <a:tab pos="577850" algn="l"/>
              </a:tabLst>
            </a:pPr>
            <a:r>
              <a:rPr lang="en-US" sz="2400" b="1" dirty="0">
                <a:latin typeface="Symbol" pitchFamily="18" charset="2"/>
              </a:rPr>
              <a:t>®</a:t>
            </a:r>
            <a:r>
              <a:rPr lang="en-US" sz="2400" b="1" dirty="0">
                <a:latin typeface="Courier New" pitchFamily="49" charset="0"/>
              </a:rPr>
              <a:t>	2 7 -1 - *  </a:t>
            </a:r>
            <a:r>
              <a:rPr lang="en-US" sz="2400" b="1" dirty="0">
                <a:latin typeface="Symbol" pitchFamily="18" charset="2"/>
              </a:rPr>
              <a:t>®</a:t>
            </a:r>
          </a:p>
        </p:txBody>
      </p:sp>
      <p:sp>
        <p:nvSpPr>
          <p:cNvPr id="3" name="Title 2">
            <a:extLst>
              <a:ext uri="{FF2B5EF4-FFF2-40B4-BE49-F238E27FC236}">
                <a16:creationId xmlns="" xmlns:a16="http://schemas.microsoft.com/office/drawing/2014/main" id="{6D9EFFBC-1169-41D1-A6A5-35CB6FB67081}"/>
              </a:ext>
            </a:extLst>
          </p:cNvPr>
          <p:cNvSpPr>
            <a:spLocks noGrp="1"/>
          </p:cNvSpPr>
          <p:nvPr>
            <p:ph type="title"/>
          </p:nvPr>
        </p:nvSpPr>
        <p:spPr/>
        <p:txBody>
          <a:bodyPr/>
          <a:lstStyle/>
          <a:p>
            <a:r>
              <a:rPr lang="en-US" dirty="0"/>
              <a:t>6</a:t>
            </a:r>
            <a:r>
              <a:rPr lang="en-US" dirty="0" smtClean="0"/>
              <a:t>. Evaluating </a:t>
            </a:r>
            <a:r>
              <a:rPr lang="en-US" dirty="0"/>
              <a:t>RPN Expressions</a:t>
            </a:r>
          </a:p>
        </p:txBody>
      </p:sp>
    </p:spTree>
    <p:extLst>
      <p:ext uri="{BB962C8B-B14F-4D97-AF65-F5344CB8AC3E}">
        <p14:creationId xmlns:p14="http://schemas.microsoft.com/office/powerpoint/2010/main" val="55883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9">
                                            <p:txEl>
                                              <p:pRg st="1" end="1"/>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2253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254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2540">
                                            <p:txEl>
                                              <p:pRg st="1" end="1"/>
                                            </p:txEl>
                                          </p:spTgt>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225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25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2533"/>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253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2" grpId="0" autoUpdateAnimBg="0"/>
      <p:bldP spid="22532" grpId="0" autoUpdateAnimBg="0"/>
      <p:bldP spid="22533" grpId="0" autoUpdateAnimBg="0"/>
      <p:bldP spid="22534" grpId="0" autoUpdateAnimBg="0"/>
      <p:bldP spid="22535" grpId="0" animBg="1"/>
      <p:bldP spid="22536" grpId="0" animBg="1"/>
      <p:bldP spid="22537" grpId="0" animBg="1"/>
      <p:bldP spid="22538" grpId="0" animBg="1"/>
      <p:bldP spid="22539" grpId="0" build="p" autoUpdateAnimBg="0"/>
      <p:bldP spid="22540"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105DAB-8F9E-4BFF-B9EF-C6A6338D3072}"/>
              </a:ext>
            </a:extLst>
          </p:cNvPr>
          <p:cNvSpPr>
            <a:spLocks noGrp="1"/>
          </p:cNvSpPr>
          <p:nvPr>
            <p:ph type="title"/>
          </p:nvPr>
        </p:nvSpPr>
        <p:spPr/>
        <p:txBody>
          <a:bodyPr/>
          <a:lstStyle/>
          <a:p>
            <a:r>
              <a:rPr lang="en-US" dirty="0"/>
              <a:t>Stack Algorithm:    </a:t>
            </a:r>
            <a:br>
              <a:rPr lang="en-US" dirty="0"/>
            </a:br>
            <a:endParaRPr lang="en-US" dirty="0"/>
          </a:p>
        </p:txBody>
      </p:sp>
      <p:sp>
        <p:nvSpPr>
          <p:cNvPr id="4" name="Content Placeholder 3">
            <a:extLst>
              <a:ext uri="{FF2B5EF4-FFF2-40B4-BE49-F238E27FC236}">
                <a16:creationId xmlns="" xmlns:a16="http://schemas.microsoft.com/office/drawing/2014/main" id="{0E936B91-360E-4DB1-BA84-6CD66B769BA0}"/>
              </a:ext>
            </a:extLst>
          </p:cNvPr>
          <p:cNvSpPr>
            <a:spLocks noGrp="1"/>
          </p:cNvSpPr>
          <p:nvPr>
            <p:ph idx="1"/>
          </p:nvPr>
        </p:nvSpPr>
        <p:spPr>
          <a:xfrm>
            <a:off x="884434" y="1070474"/>
            <a:ext cx="10515600" cy="4351338"/>
          </a:xfrm>
        </p:spPr>
        <p:txBody>
          <a:bodyPr>
            <a:noAutofit/>
          </a:bodyPr>
          <a:lstStyle/>
          <a:p>
            <a:pPr marL="0" indent="0">
              <a:lnSpc>
                <a:spcPts val="2160"/>
              </a:lnSpc>
              <a:buNone/>
              <a:tabLst>
                <a:tab pos="288925" algn="l"/>
                <a:tab pos="635000" algn="l"/>
                <a:tab pos="1139825" algn="l"/>
              </a:tabLst>
            </a:pPr>
            <a:r>
              <a:rPr lang="en-US" sz="1800" dirty="0"/>
              <a:t>Receive: 	An RPN expression.</a:t>
            </a:r>
          </a:p>
          <a:p>
            <a:pPr marL="0" indent="0">
              <a:lnSpc>
                <a:spcPts val="2160"/>
              </a:lnSpc>
              <a:buNone/>
              <a:tabLst>
                <a:tab pos="288925" algn="l"/>
                <a:tab pos="635000" algn="l"/>
                <a:tab pos="1139825" algn="l"/>
              </a:tabLst>
            </a:pPr>
            <a:r>
              <a:rPr lang="en-US" sz="1800" dirty="0"/>
              <a:t>Return: 	A stack whose top element is the value of the RPN expression.</a:t>
            </a:r>
          </a:p>
          <a:p>
            <a:pPr marL="0" indent="0">
              <a:lnSpc>
                <a:spcPts val="2160"/>
              </a:lnSpc>
              <a:buNone/>
              <a:tabLst>
                <a:tab pos="288925" algn="l"/>
                <a:tab pos="635000" algn="l"/>
                <a:tab pos="1139825" algn="l"/>
              </a:tabLst>
            </a:pPr>
            <a:r>
              <a:rPr lang="en-US" sz="1800" dirty="0"/>
              <a:t>1.  </a:t>
            </a:r>
            <a:r>
              <a:rPr lang="en-US" sz="1800" i="1" dirty="0"/>
              <a:t>Initialize an empty stack.</a:t>
            </a:r>
            <a:endParaRPr lang="en-US" sz="1800" dirty="0"/>
          </a:p>
          <a:p>
            <a:pPr marL="0" indent="0">
              <a:lnSpc>
                <a:spcPts val="2160"/>
              </a:lnSpc>
              <a:buNone/>
              <a:tabLst>
                <a:tab pos="288925" algn="l"/>
                <a:tab pos="635000" algn="l"/>
                <a:tab pos="1139825" algn="l"/>
              </a:tabLst>
            </a:pPr>
            <a:r>
              <a:rPr lang="en-US" sz="1800" dirty="0"/>
              <a:t>2.  Repeat the following until the end of the expression is encountered:</a:t>
            </a:r>
          </a:p>
          <a:p>
            <a:pPr marL="0" indent="0">
              <a:lnSpc>
                <a:spcPts val="2160"/>
              </a:lnSpc>
              <a:buNone/>
              <a:tabLst>
                <a:tab pos="288925" algn="l"/>
                <a:tab pos="635000" algn="l"/>
                <a:tab pos="1139825" algn="l"/>
              </a:tabLst>
            </a:pPr>
            <a:r>
              <a:rPr lang="en-US" sz="1800" dirty="0"/>
              <a:t>	a. 	</a:t>
            </a:r>
            <a:r>
              <a:rPr lang="en-US" sz="1800" i="1" dirty="0"/>
              <a:t>Get the next token</a:t>
            </a:r>
            <a:r>
              <a:rPr lang="en-US" sz="1800" dirty="0"/>
              <a:t> (constant, variable, arithmetic operator) in </a:t>
            </a:r>
            <a:br>
              <a:rPr lang="en-US" sz="1800" dirty="0"/>
            </a:br>
            <a:r>
              <a:rPr lang="en-US" sz="1800" dirty="0"/>
              <a:t>		the RPN expression.</a:t>
            </a:r>
          </a:p>
          <a:p>
            <a:pPr marL="0" indent="0">
              <a:lnSpc>
                <a:spcPts val="2160"/>
              </a:lnSpc>
              <a:buNone/>
              <a:tabLst>
                <a:tab pos="288925" algn="l"/>
                <a:tab pos="635000" algn="l"/>
                <a:tab pos="1139825" algn="l"/>
              </a:tabLst>
            </a:pPr>
            <a:r>
              <a:rPr lang="en-US" sz="1800" dirty="0"/>
              <a:t>	b. 	If the token is an </a:t>
            </a:r>
            <a:r>
              <a:rPr lang="en-US" sz="1800" i="1" dirty="0"/>
              <a:t>operand, push it onto the stack</a:t>
            </a:r>
            <a:r>
              <a:rPr lang="en-US" sz="1800" dirty="0"/>
              <a:t>.  </a:t>
            </a:r>
          </a:p>
          <a:p>
            <a:pPr marL="0" indent="0">
              <a:lnSpc>
                <a:spcPts val="2160"/>
              </a:lnSpc>
              <a:buNone/>
              <a:tabLst>
                <a:tab pos="288925" algn="l"/>
                <a:tab pos="635000" algn="l"/>
                <a:tab pos="1139825" algn="l"/>
              </a:tabLst>
            </a:pPr>
            <a:r>
              <a:rPr lang="en-US" sz="1800" dirty="0"/>
              <a:t>		If it is an </a:t>
            </a:r>
            <a:r>
              <a:rPr lang="en-US" sz="1800" i="1" dirty="0"/>
              <a:t>operator</a:t>
            </a:r>
            <a:r>
              <a:rPr lang="en-US" sz="1800" dirty="0"/>
              <a:t>, then:  </a:t>
            </a:r>
          </a:p>
          <a:p>
            <a:pPr marL="0" indent="0">
              <a:lnSpc>
                <a:spcPts val="2160"/>
              </a:lnSpc>
              <a:buNone/>
              <a:tabLst>
                <a:tab pos="288925" algn="l"/>
                <a:tab pos="635000" algn="l"/>
                <a:tab pos="1139825" algn="l"/>
              </a:tabLst>
            </a:pPr>
            <a:r>
              <a:rPr lang="en-US" sz="1800" dirty="0"/>
              <a:t>	 	  (</a:t>
            </a:r>
            <a:r>
              <a:rPr lang="en-US" sz="1800" dirty="0" err="1"/>
              <a:t>i</a:t>
            </a:r>
            <a:r>
              <a:rPr lang="en-US" sz="1800" dirty="0"/>
              <a:t>) </a:t>
            </a:r>
            <a:r>
              <a:rPr lang="en-US" sz="1800" i="1" dirty="0"/>
              <a:t>Pop the top two values from the stack</a:t>
            </a:r>
            <a:r>
              <a:rPr lang="en-US" sz="1800" dirty="0"/>
              <a:t>. </a:t>
            </a:r>
          </a:p>
          <a:p>
            <a:pPr marL="0" indent="0">
              <a:lnSpc>
                <a:spcPts val="2160"/>
              </a:lnSpc>
              <a:buNone/>
              <a:tabLst>
                <a:tab pos="288925" algn="l"/>
                <a:tab pos="635000" algn="l"/>
                <a:tab pos="1139825" algn="l"/>
              </a:tabLst>
            </a:pPr>
            <a:r>
              <a:rPr lang="en-US" sz="1800" dirty="0"/>
              <a:t>		 (ii) </a:t>
            </a:r>
            <a:r>
              <a:rPr lang="en-US" sz="1800" i="1" dirty="0"/>
              <a:t>Apply the operator</a:t>
            </a:r>
            <a:r>
              <a:rPr lang="en-US" sz="1800" dirty="0"/>
              <a:t> to these two values.</a:t>
            </a:r>
          </a:p>
          <a:p>
            <a:pPr marL="0" indent="0">
              <a:lnSpc>
                <a:spcPts val="2160"/>
              </a:lnSpc>
              <a:buNone/>
              <a:tabLst>
                <a:tab pos="288925" algn="l"/>
                <a:tab pos="635000" algn="l"/>
                <a:tab pos="1139825" algn="l"/>
              </a:tabLst>
            </a:pPr>
            <a:r>
              <a:rPr lang="en-US" sz="1800" dirty="0"/>
              <a:t>		(iii) </a:t>
            </a:r>
            <a:r>
              <a:rPr lang="en-US" sz="1800" i="1" dirty="0"/>
              <a:t>Push the resulting value back onto the stac</a:t>
            </a:r>
            <a:r>
              <a:rPr lang="en-US" sz="1800" dirty="0"/>
              <a:t>k.</a:t>
            </a:r>
          </a:p>
          <a:p>
            <a:pPr marL="0" indent="0">
              <a:lnSpc>
                <a:spcPts val="2160"/>
              </a:lnSpc>
              <a:buNone/>
              <a:tabLst>
                <a:tab pos="288925" algn="l"/>
                <a:tab pos="635000" algn="l"/>
                <a:tab pos="1139825" algn="l"/>
              </a:tabLst>
            </a:pPr>
            <a:r>
              <a:rPr lang="en-US" sz="1800" dirty="0"/>
              <a:t>3. When the end of the expression is encountered, its value is on top </a:t>
            </a:r>
            <a:br>
              <a:rPr lang="en-US" sz="1800" dirty="0"/>
            </a:br>
            <a:r>
              <a:rPr lang="en-US" sz="1800" dirty="0"/>
              <a:t>	of the stack (and must have only value in the stack).</a:t>
            </a:r>
          </a:p>
        </p:txBody>
      </p:sp>
    </p:spTree>
    <p:extLst>
      <p:ext uri="{BB962C8B-B14F-4D97-AF65-F5344CB8AC3E}">
        <p14:creationId xmlns:p14="http://schemas.microsoft.com/office/powerpoint/2010/main" val="13787316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09F449E7-C692-4D49-BF76-F052F61CE725}"/>
              </a:ext>
            </a:extLst>
          </p:cNvPr>
          <p:cNvSpPr>
            <a:spLocks noGrp="1"/>
          </p:cNvSpPr>
          <p:nvPr>
            <p:ph type="title"/>
          </p:nvPr>
        </p:nvSpPr>
        <p:spPr/>
        <p:txBody>
          <a:bodyPr/>
          <a:lstStyle/>
          <a:p>
            <a:r>
              <a:rPr lang="en-US" dirty="0"/>
              <a:t>Stack Algorithm - Pseudocode</a:t>
            </a:r>
          </a:p>
        </p:txBody>
      </p:sp>
      <p:sp>
        <p:nvSpPr>
          <p:cNvPr id="2" name="Content Placeholder 1">
            <a:extLst>
              <a:ext uri="{FF2B5EF4-FFF2-40B4-BE49-F238E27FC236}">
                <a16:creationId xmlns="" xmlns:a16="http://schemas.microsoft.com/office/drawing/2014/main" id="{06A8463A-A500-473E-8BB7-D0DC8B30FF4F}"/>
              </a:ext>
            </a:extLst>
          </p:cNvPr>
          <p:cNvSpPr>
            <a:spLocks noGrp="1"/>
          </p:cNvSpPr>
          <p:nvPr>
            <p:ph idx="1"/>
          </p:nvPr>
        </p:nvSpPr>
        <p:spPr>
          <a:xfrm>
            <a:off x="838200" y="1825625"/>
            <a:ext cx="10515600" cy="4351338"/>
          </a:xfrm>
        </p:spPr>
        <p:txBody>
          <a:bodyPr>
            <a:normAutofit fontScale="92500" lnSpcReduction="20000"/>
          </a:bodyPr>
          <a:lstStyle/>
          <a:p>
            <a:pPr marL="0" indent="0">
              <a:spcBef>
                <a:spcPts val="600"/>
              </a:spcBef>
              <a:buSzPct val="100000"/>
              <a:buNone/>
              <a:defRPr/>
            </a:pPr>
            <a:r>
              <a:rPr lang="en-US" b="1" dirty="0">
                <a:solidFill>
                  <a:srgbClr val="0070C0"/>
                </a:solidFill>
              </a:rPr>
              <a:t>1.</a:t>
            </a:r>
            <a:r>
              <a:rPr lang="en-US" dirty="0"/>
              <a:t> 	Create STACK.</a:t>
            </a:r>
          </a:p>
          <a:p>
            <a:pPr marL="0" indent="0">
              <a:spcBef>
                <a:spcPts val="600"/>
              </a:spcBef>
              <a:buSzPct val="100000"/>
              <a:buNone/>
              <a:defRPr/>
            </a:pPr>
            <a:r>
              <a:rPr lang="en-US" b="1" dirty="0">
                <a:solidFill>
                  <a:srgbClr val="0070C0"/>
                </a:solidFill>
              </a:rPr>
              <a:t>2. </a:t>
            </a:r>
            <a:r>
              <a:rPr lang="en-US" dirty="0"/>
              <a:t>	While end of expression, Scan postfix expression RP from left to 	right and repeat following: </a:t>
            </a:r>
          </a:p>
          <a:p>
            <a:pPr marL="0" indent="0">
              <a:spcBef>
                <a:spcPts val="600"/>
              </a:spcBef>
              <a:buSzPct val="100000"/>
              <a:buNone/>
              <a:defRPr/>
            </a:pPr>
            <a:r>
              <a:rPr lang="en-US" dirty="0"/>
              <a:t>		</a:t>
            </a:r>
            <a:r>
              <a:rPr lang="en-US" b="1" dirty="0">
                <a:solidFill>
                  <a:srgbClr val="0070C0"/>
                </a:solidFill>
              </a:rPr>
              <a:t>2.1 </a:t>
            </a:r>
            <a:r>
              <a:rPr lang="en-US" dirty="0"/>
              <a:t>	If an Operand is encountered, then:</a:t>
            </a:r>
          </a:p>
          <a:p>
            <a:pPr marL="0" indent="0">
              <a:spcBef>
                <a:spcPts val="600"/>
              </a:spcBef>
              <a:buSzPct val="100000"/>
              <a:buNone/>
              <a:defRPr/>
            </a:pPr>
            <a:r>
              <a:rPr lang="en-US" dirty="0"/>
              <a:t>				</a:t>
            </a:r>
            <a:r>
              <a:rPr lang="en-US" b="1" dirty="0">
                <a:solidFill>
                  <a:srgbClr val="0070C0"/>
                </a:solidFill>
              </a:rPr>
              <a:t>2.1.1 </a:t>
            </a:r>
            <a:r>
              <a:rPr lang="en-US" dirty="0"/>
              <a:t>	PUSH(Operand). </a:t>
            </a:r>
          </a:p>
          <a:p>
            <a:pPr marL="0" indent="0">
              <a:spcBef>
                <a:spcPts val="600"/>
              </a:spcBef>
              <a:buSzPct val="100000"/>
              <a:buNone/>
              <a:defRPr/>
            </a:pPr>
            <a:r>
              <a:rPr lang="en-US" dirty="0"/>
              <a:t>   		</a:t>
            </a:r>
            <a:r>
              <a:rPr lang="en-US" b="1" dirty="0">
                <a:solidFill>
                  <a:srgbClr val="0070C0"/>
                </a:solidFill>
              </a:rPr>
              <a:t>2.2</a:t>
            </a:r>
            <a:r>
              <a:rPr lang="en-US" dirty="0"/>
              <a:t> 	else if an Operator is encountered, then:</a:t>
            </a:r>
          </a:p>
          <a:p>
            <a:pPr marL="0" indent="0">
              <a:spcBef>
                <a:spcPts val="600"/>
              </a:spcBef>
              <a:buSzPct val="100000"/>
              <a:buNone/>
              <a:defRPr/>
            </a:pPr>
            <a:r>
              <a:rPr lang="en-US" dirty="0"/>
              <a:t>				</a:t>
            </a:r>
            <a:r>
              <a:rPr lang="en-US" b="1" dirty="0">
                <a:solidFill>
                  <a:srgbClr val="0070C0"/>
                </a:solidFill>
              </a:rPr>
              <a:t>2.2.1</a:t>
            </a:r>
            <a:r>
              <a:rPr lang="en-US" dirty="0"/>
              <a:t> SET OP2=POP(). </a:t>
            </a:r>
          </a:p>
          <a:p>
            <a:pPr marL="0" indent="0">
              <a:spcBef>
                <a:spcPts val="600"/>
              </a:spcBef>
              <a:buSzPct val="100000"/>
              <a:buNone/>
              <a:defRPr/>
            </a:pPr>
            <a:r>
              <a:rPr lang="en-US" dirty="0"/>
              <a:t>				</a:t>
            </a:r>
            <a:r>
              <a:rPr lang="en-US" b="1" dirty="0">
                <a:solidFill>
                  <a:srgbClr val="0070C0"/>
                </a:solidFill>
              </a:rPr>
              <a:t>2.2.2 </a:t>
            </a:r>
            <a:r>
              <a:rPr lang="en-US" dirty="0"/>
              <a:t>SET OP1=POP().</a:t>
            </a:r>
          </a:p>
          <a:p>
            <a:pPr marL="0" indent="0">
              <a:spcBef>
                <a:spcPts val="600"/>
              </a:spcBef>
              <a:buSzPct val="100000"/>
              <a:buNone/>
              <a:defRPr/>
            </a:pPr>
            <a:r>
              <a:rPr lang="en-US" dirty="0"/>
              <a:t>				</a:t>
            </a:r>
            <a:r>
              <a:rPr lang="en-US" b="1" dirty="0">
                <a:solidFill>
                  <a:srgbClr val="0070C0"/>
                </a:solidFill>
              </a:rPr>
              <a:t>2.2.3 </a:t>
            </a:r>
            <a:r>
              <a:rPr lang="en-US" dirty="0"/>
              <a:t>SET Value = 										Evaluate(OP1,OP2,Operator).</a:t>
            </a:r>
          </a:p>
          <a:p>
            <a:pPr marL="0" indent="0">
              <a:spcBef>
                <a:spcPts val="600"/>
              </a:spcBef>
              <a:buSzPct val="100000"/>
              <a:buNone/>
              <a:defRPr/>
            </a:pPr>
            <a:r>
              <a:rPr lang="en-US" dirty="0"/>
              <a:t>				</a:t>
            </a:r>
            <a:r>
              <a:rPr lang="en-US" b="1" dirty="0">
                <a:solidFill>
                  <a:srgbClr val="0070C0"/>
                </a:solidFill>
              </a:rPr>
              <a:t>2.2.4</a:t>
            </a:r>
            <a:r>
              <a:rPr lang="en-US" dirty="0"/>
              <a:t> PUSH(Value).</a:t>
            </a:r>
          </a:p>
          <a:p>
            <a:pPr marL="0" indent="0">
              <a:spcBef>
                <a:spcPts val="600"/>
              </a:spcBef>
              <a:buSzPct val="100000"/>
              <a:buNone/>
              <a:defRPr/>
            </a:pPr>
            <a:r>
              <a:rPr lang="en-US" b="1" dirty="0">
                <a:solidFill>
                  <a:srgbClr val="0070C0"/>
                </a:solidFill>
              </a:rPr>
              <a:t>3.</a:t>
            </a:r>
            <a:r>
              <a:rPr lang="en-US" dirty="0"/>
              <a:t> 	Return POP(STACK).</a:t>
            </a:r>
          </a:p>
          <a:p>
            <a:endParaRPr lang="en-US" dirty="0"/>
          </a:p>
        </p:txBody>
      </p:sp>
    </p:spTree>
    <p:extLst>
      <p:ext uri="{BB962C8B-B14F-4D97-AF65-F5344CB8AC3E}">
        <p14:creationId xmlns:p14="http://schemas.microsoft.com/office/powerpoint/2010/main" val="4080691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79F1C4-F9A3-4705-93C7-E3A1E70D3165}"/>
              </a:ext>
            </a:extLst>
          </p:cNvPr>
          <p:cNvSpPr>
            <a:spLocks noGrp="1"/>
          </p:cNvSpPr>
          <p:nvPr>
            <p:ph type="title"/>
          </p:nvPr>
        </p:nvSpPr>
        <p:spPr/>
        <p:txBody>
          <a:bodyPr/>
          <a:lstStyle/>
          <a:p>
            <a:r>
              <a:rPr lang="en-US" dirty="0"/>
              <a:t>Push and Pop</a:t>
            </a:r>
          </a:p>
        </p:txBody>
      </p:sp>
      <p:sp>
        <p:nvSpPr>
          <p:cNvPr id="3" name="Content Placeholder 2">
            <a:extLst>
              <a:ext uri="{FF2B5EF4-FFF2-40B4-BE49-F238E27FC236}">
                <a16:creationId xmlns="" xmlns:a16="http://schemas.microsoft.com/office/drawing/2014/main" id="{BD6AE185-7536-4776-A206-3BDEE4090599}"/>
              </a:ext>
            </a:extLst>
          </p:cNvPr>
          <p:cNvSpPr>
            <a:spLocks noGrp="1"/>
          </p:cNvSpPr>
          <p:nvPr>
            <p:ph idx="1"/>
          </p:nvPr>
        </p:nvSpPr>
        <p:spPr>
          <a:xfrm>
            <a:off x="838200" y="1825625"/>
            <a:ext cx="10515600" cy="4351338"/>
          </a:xfrm>
        </p:spPr>
        <p:txBody>
          <a:bodyPr/>
          <a:lstStyle/>
          <a:p>
            <a:pPr marL="0" indent="0">
              <a:buNone/>
            </a:pPr>
            <a:r>
              <a:rPr lang="en-US" altLang="ko-KR" sz="2400" dirty="0">
                <a:ea typeface="굴림" pitchFamily="50" charset="-127"/>
              </a:rPr>
              <a:t>Push</a:t>
            </a:r>
          </a:p>
          <a:p>
            <a:pPr marL="457200" lvl="1" indent="0">
              <a:buNone/>
            </a:pPr>
            <a:r>
              <a:rPr lang="en-US" altLang="ko-KR" sz="2200" dirty="0">
                <a:ea typeface="굴림" pitchFamily="50" charset="-127"/>
              </a:rPr>
              <a:t>Add an element to the top of the stack.</a:t>
            </a:r>
          </a:p>
          <a:p>
            <a:pPr marL="0" indent="0">
              <a:buNone/>
            </a:pPr>
            <a:r>
              <a:rPr lang="en-US" altLang="ko-KR" sz="2400" dirty="0">
                <a:ea typeface="굴림" pitchFamily="50" charset="-127"/>
              </a:rPr>
              <a:t>Pop</a:t>
            </a:r>
          </a:p>
          <a:p>
            <a:pPr marL="457200" lvl="1" indent="0">
              <a:buNone/>
            </a:pPr>
            <a:r>
              <a:rPr lang="en-US" altLang="ko-KR" dirty="0">
                <a:ea typeface="굴림" pitchFamily="50" charset="-127"/>
              </a:rPr>
              <a:t> </a:t>
            </a:r>
            <a:r>
              <a:rPr lang="en-US" altLang="ko-KR" sz="2200" dirty="0">
                <a:ea typeface="굴림" pitchFamily="50" charset="-127"/>
              </a:rPr>
              <a:t>Remove the element at the top of the stack.</a:t>
            </a:r>
          </a:p>
        </p:txBody>
      </p:sp>
      <p:pic>
        <p:nvPicPr>
          <p:cNvPr id="4" name="Picture 3">
            <a:extLst>
              <a:ext uri="{FF2B5EF4-FFF2-40B4-BE49-F238E27FC236}">
                <a16:creationId xmlns="" xmlns:a16="http://schemas.microsoft.com/office/drawing/2014/main" id="{DF932967-AEEB-4E0C-84F2-EC178A9F015E}"/>
              </a:ext>
            </a:extLst>
          </p:cNvPr>
          <p:cNvPicPr>
            <a:picLocks noChangeAspect="1" noChangeArrowheads="1"/>
          </p:cNvPicPr>
          <p:nvPr/>
        </p:nvPicPr>
        <p:blipFill>
          <a:blip r:embed="rId2" cstate="print"/>
          <a:srcRect/>
          <a:stretch>
            <a:fillRect/>
          </a:stretch>
        </p:blipFill>
        <p:spPr bwMode="auto">
          <a:xfrm>
            <a:off x="1981200" y="4183063"/>
            <a:ext cx="8229600" cy="1993900"/>
          </a:xfrm>
          <a:prstGeom prst="rect">
            <a:avLst/>
          </a:prstGeom>
          <a:noFill/>
          <a:ln w="9525">
            <a:noFill/>
            <a:miter lim="800000"/>
            <a:headEnd/>
            <a:tailEnd/>
          </a:ln>
        </p:spPr>
      </p:pic>
    </p:spTree>
    <p:extLst>
      <p:ext uri="{BB962C8B-B14F-4D97-AF65-F5344CB8AC3E}">
        <p14:creationId xmlns:p14="http://schemas.microsoft.com/office/powerpoint/2010/main" val="4656154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C321AD-423A-4538-BB07-E64B152CBEE0}"/>
              </a:ext>
            </a:extLst>
          </p:cNvPr>
          <p:cNvSpPr>
            <a:spLocks noGrp="1"/>
          </p:cNvSpPr>
          <p:nvPr>
            <p:ph type="title"/>
          </p:nvPr>
        </p:nvSpPr>
        <p:spPr/>
        <p:txBody>
          <a:bodyPr/>
          <a:lstStyle/>
          <a:p>
            <a:r>
              <a:rPr lang="en-US" altLang="en-US" dirty="0"/>
              <a:t>Sample RPN Evaluation </a:t>
            </a:r>
            <a:br>
              <a:rPr lang="en-US" altLang="en-US" dirty="0"/>
            </a:br>
            <a:endParaRPr lang="en-US" dirty="0"/>
          </a:p>
        </p:txBody>
      </p:sp>
      <p:sp>
        <p:nvSpPr>
          <p:cNvPr id="24578" name="Line 2"/>
          <p:cNvSpPr>
            <a:spLocks noChangeShapeType="1"/>
          </p:cNvSpPr>
          <p:nvPr/>
        </p:nvSpPr>
        <p:spPr bwMode="auto">
          <a:xfrm>
            <a:off x="7772400" y="6553200"/>
            <a:ext cx="533400" cy="0"/>
          </a:xfrm>
          <a:prstGeom prst="line">
            <a:avLst/>
          </a:prstGeom>
          <a:noFill/>
          <a:ln w="28575">
            <a:solidFill>
              <a:schemeClr val="tx1"/>
            </a:solidFill>
            <a:round/>
            <a:headEnd/>
            <a:tailEnd/>
          </a:ln>
          <a:effectLst/>
        </p:spPr>
        <p:txBody>
          <a:bodyPr wrap="none" anchor="ctr"/>
          <a:lstStyle/>
          <a:p>
            <a:endParaRPr lang="en-US"/>
          </a:p>
        </p:txBody>
      </p:sp>
      <p:sp>
        <p:nvSpPr>
          <p:cNvPr id="24580" name="Text Box 4"/>
          <p:cNvSpPr txBox="1">
            <a:spLocks noChangeArrowheads="1"/>
          </p:cNvSpPr>
          <p:nvPr/>
        </p:nvSpPr>
        <p:spPr bwMode="auto">
          <a:xfrm>
            <a:off x="2057400" y="1320254"/>
            <a:ext cx="5029200" cy="5309146"/>
          </a:xfrm>
          <a:prstGeom prst="rect">
            <a:avLst/>
          </a:prstGeom>
          <a:noFill/>
          <a:ln w="9525">
            <a:noFill/>
            <a:miter lim="800000"/>
            <a:headEnd/>
            <a:tailEnd/>
          </a:ln>
          <a:effectLst/>
        </p:spPr>
        <p:txBody>
          <a:bodyPr>
            <a:spAutoFit/>
          </a:bodyPr>
          <a:lstStyle/>
          <a:p>
            <a:pPr>
              <a:spcBef>
                <a:spcPct val="50000"/>
              </a:spcBef>
            </a:pPr>
            <a:r>
              <a:rPr lang="en-US" sz="2400" i="1" dirty="0"/>
              <a:t>Example:</a:t>
            </a:r>
            <a:r>
              <a:rPr lang="en-US" sz="2400" dirty="0"/>
              <a:t> </a:t>
            </a:r>
            <a:r>
              <a:rPr lang="en-US" b="1" dirty="0">
                <a:latin typeface="Courier New" pitchFamily="49" charset="0"/>
              </a:rPr>
              <a:t>2 3 4 + 5 6 - - *</a:t>
            </a:r>
          </a:p>
          <a:p>
            <a:pPr>
              <a:spcBef>
                <a:spcPct val="50000"/>
              </a:spcBef>
            </a:pPr>
            <a:r>
              <a:rPr lang="en-US" dirty="0"/>
              <a:t>Push</a:t>
            </a:r>
            <a:r>
              <a:rPr lang="en-US" b="1" dirty="0">
                <a:latin typeface="Courier New" pitchFamily="49" charset="0"/>
              </a:rPr>
              <a:t> 2</a:t>
            </a:r>
          </a:p>
          <a:p>
            <a:r>
              <a:rPr lang="en-US" dirty="0"/>
              <a:t>Push</a:t>
            </a:r>
            <a:r>
              <a:rPr lang="en-US" b="1" dirty="0">
                <a:latin typeface="Courier New" pitchFamily="49" charset="0"/>
              </a:rPr>
              <a:t> 3</a:t>
            </a:r>
          </a:p>
          <a:p>
            <a:r>
              <a:rPr lang="en-US" dirty="0"/>
              <a:t>Push</a:t>
            </a:r>
            <a:r>
              <a:rPr lang="en-US" b="1" dirty="0">
                <a:latin typeface="Courier New" pitchFamily="49" charset="0"/>
              </a:rPr>
              <a:t> 4</a:t>
            </a:r>
          </a:p>
          <a:p>
            <a:r>
              <a:rPr lang="en-US" dirty="0"/>
              <a:t>Read</a:t>
            </a:r>
            <a:r>
              <a:rPr lang="en-US" dirty="0">
                <a:latin typeface="Courier New" pitchFamily="49" charset="0"/>
              </a:rPr>
              <a:t> </a:t>
            </a:r>
            <a:r>
              <a:rPr lang="en-US" b="1" dirty="0">
                <a:latin typeface="Courier New" pitchFamily="49" charset="0"/>
              </a:rPr>
              <a:t>+</a:t>
            </a:r>
            <a:r>
              <a:rPr lang="en-US" dirty="0">
                <a:latin typeface="Courier New" pitchFamily="49" charset="0"/>
              </a:rPr>
              <a:t> </a:t>
            </a:r>
          </a:p>
          <a:p>
            <a:r>
              <a:rPr lang="en-US" dirty="0">
                <a:latin typeface="Courier New" pitchFamily="49" charset="0"/>
              </a:rPr>
              <a:t>	</a:t>
            </a:r>
            <a:r>
              <a:rPr lang="en-US" dirty="0"/>
              <a:t>Pop</a:t>
            </a:r>
            <a:r>
              <a:rPr lang="en-US" dirty="0">
                <a:latin typeface="Courier New" pitchFamily="49" charset="0"/>
              </a:rPr>
              <a:t> </a:t>
            </a:r>
            <a:r>
              <a:rPr lang="en-US" b="1" dirty="0">
                <a:latin typeface="Courier New" pitchFamily="49" charset="0"/>
              </a:rPr>
              <a:t>4</a:t>
            </a:r>
            <a:r>
              <a:rPr lang="en-US" dirty="0">
                <a:latin typeface="Courier New" pitchFamily="49" charset="0"/>
              </a:rPr>
              <a:t>, </a:t>
            </a:r>
            <a:r>
              <a:rPr lang="en-US" dirty="0"/>
              <a:t>Pop</a:t>
            </a:r>
            <a:r>
              <a:rPr lang="en-US" dirty="0">
                <a:latin typeface="Courier New" pitchFamily="49" charset="0"/>
              </a:rPr>
              <a:t> </a:t>
            </a:r>
            <a:r>
              <a:rPr lang="en-US" b="1" dirty="0">
                <a:latin typeface="Courier New" pitchFamily="49" charset="0"/>
              </a:rPr>
              <a:t>3, </a:t>
            </a:r>
          </a:p>
          <a:p>
            <a:r>
              <a:rPr lang="en-US" dirty="0"/>
              <a:t>Push</a:t>
            </a:r>
            <a:r>
              <a:rPr lang="en-US" b="1" dirty="0">
                <a:latin typeface="Courier New" pitchFamily="49" charset="0"/>
              </a:rPr>
              <a:t> 7</a:t>
            </a:r>
          </a:p>
          <a:p>
            <a:r>
              <a:rPr lang="en-US" dirty="0"/>
              <a:t>Push</a:t>
            </a:r>
            <a:r>
              <a:rPr lang="en-US" b="1" dirty="0">
                <a:latin typeface="Courier New" pitchFamily="49" charset="0"/>
              </a:rPr>
              <a:t> 5</a:t>
            </a:r>
          </a:p>
          <a:p>
            <a:r>
              <a:rPr lang="en-US" dirty="0"/>
              <a:t>Push</a:t>
            </a:r>
            <a:r>
              <a:rPr lang="en-US" b="1" dirty="0">
                <a:latin typeface="Courier New" pitchFamily="49" charset="0"/>
              </a:rPr>
              <a:t> 6</a:t>
            </a:r>
          </a:p>
          <a:p>
            <a:r>
              <a:rPr lang="en-US" dirty="0"/>
              <a:t>Read</a:t>
            </a:r>
            <a:r>
              <a:rPr lang="en-US" dirty="0">
                <a:latin typeface="Courier New" pitchFamily="49" charset="0"/>
              </a:rPr>
              <a:t> -</a:t>
            </a:r>
          </a:p>
          <a:p>
            <a:r>
              <a:rPr lang="en-US" dirty="0">
                <a:latin typeface="Courier New" pitchFamily="49" charset="0"/>
              </a:rPr>
              <a:t>	</a:t>
            </a:r>
            <a:r>
              <a:rPr lang="en-US" dirty="0"/>
              <a:t>Pop</a:t>
            </a:r>
            <a:r>
              <a:rPr lang="en-US" dirty="0">
                <a:latin typeface="Courier New" pitchFamily="49" charset="0"/>
              </a:rPr>
              <a:t> </a:t>
            </a:r>
            <a:r>
              <a:rPr lang="en-US" b="1" dirty="0">
                <a:latin typeface="Courier New" pitchFamily="49" charset="0"/>
              </a:rPr>
              <a:t>6,</a:t>
            </a:r>
            <a:r>
              <a:rPr lang="en-US" dirty="0">
                <a:latin typeface="Courier New" pitchFamily="49" charset="0"/>
              </a:rPr>
              <a:t> </a:t>
            </a:r>
            <a:r>
              <a:rPr lang="en-US" dirty="0"/>
              <a:t>Pop</a:t>
            </a:r>
            <a:r>
              <a:rPr lang="en-US" dirty="0">
                <a:latin typeface="Courier New" pitchFamily="49" charset="0"/>
              </a:rPr>
              <a:t> </a:t>
            </a:r>
            <a:r>
              <a:rPr lang="en-US" b="1" dirty="0">
                <a:latin typeface="Courier New" pitchFamily="49" charset="0"/>
              </a:rPr>
              <a:t>5, </a:t>
            </a:r>
            <a:endParaRPr lang="en-US" dirty="0">
              <a:latin typeface="Courier New" pitchFamily="49" charset="0"/>
            </a:endParaRPr>
          </a:p>
          <a:p>
            <a:r>
              <a:rPr lang="en-US" dirty="0"/>
              <a:t>Push</a:t>
            </a:r>
            <a:r>
              <a:rPr lang="en-US" b="1" dirty="0">
                <a:latin typeface="Courier New" pitchFamily="49" charset="0"/>
              </a:rPr>
              <a:t> -1</a:t>
            </a:r>
          </a:p>
          <a:p>
            <a:r>
              <a:rPr lang="en-US" dirty="0"/>
              <a:t>Read</a:t>
            </a:r>
            <a:r>
              <a:rPr lang="en-US" dirty="0">
                <a:latin typeface="Courier New" pitchFamily="49" charset="0"/>
              </a:rPr>
              <a:t> </a:t>
            </a:r>
            <a:r>
              <a:rPr lang="en-US" b="1" dirty="0">
                <a:latin typeface="Courier New" pitchFamily="49" charset="0"/>
              </a:rPr>
              <a:t>-</a:t>
            </a:r>
            <a:r>
              <a:rPr lang="en-US" dirty="0">
                <a:latin typeface="Courier New" pitchFamily="49" charset="0"/>
              </a:rPr>
              <a:t> </a:t>
            </a:r>
          </a:p>
          <a:p>
            <a:r>
              <a:rPr lang="en-US" dirty="0">
                <a:latin typeface="Courier New" pitchFamily="49" charset="0"/>
              </a:rPr>
              <a:t>	</a:t>
            </a:r>
            <a:r>
              <a:rPr lang="en-US" dirty="0"/>
              <a:t>Pop</a:t>
            </a:r>
            <a:r>
              <a:rPr lang="en-US" dirty="0">
                <a:latin typeface="Courier New" pitchFamily="49" charset="0"/>
              </a:rPr>
              <a:t> </a:t>
            </a:r>
            <a:r>
              <a:rPr lang="en-US" b="1" dirty="0">
                <a:latin typeface="Courier New" pitchFamily="49" charset="0"/>
              </a:rPr>
              <a:t>-1</a:t>
            </a:r>
            <a:r>
              <a:rPr lang="en-US" dirty="0">
                <a:latin typeface="Courier New" pitchFamily="49" charset="0"/>
              </a:rPr>
              <a:t>, </a:t>
            </a:r>
            <a:r>
              <a:rPr lang="en-US" dirty="0"/>
              <a:t>Pop</a:t>
            </a:r>
            <a:r>
              <a:rPr lang="en-US" dirty="0">
                <a:latin typeface="Courier New" pitchFamily="49" charset="0"/>
              </a:rPr>
              <a:t> </a:t>
            </a:r>
            <a:r>
              <a:rPr lang="en-US" b="1" dirty="0">
                <a:latin typeface="Courier New" pitchFamily="49" charset="0"/>
              </a:rPr>
              <a:t>7, </a:t>
            </a:r>
            <a:endParaRPr lang="en-US" dirty="0">
              <a:latin typeface="Courier New" pitchFamily="49" charset="0"/>
            </a:endParaRPr>
          </a:p>
          <a:p>
            <a:r>
              <a:rPr lang="en-US" dirty="0"/>
              <a:t>Push</a:t>
            </a:r>
            <a:r>
              <a:rPr lang="en-US" b="1" dirty="0">
                <a:latin typeface="Courier New" pitchFamily="49" charset="0"/>
              </a:rPr>
              <a:t> 8</a:t>
            </a:r>
          </a:p>
          <a:p>
            <a:r>
              <a:rPr lang="en-US" dirty="0"/>
              <a:t>Read</a:t>
            </a:r>
            <a:r>
              <a:rPr lang="en-US" dirty="0">
                <a:latin typeface="Courier New" pitchFamily="49" charset="0"/>
              </a:rPr>
              <a:t> </a:t>
            </a:r>
            <a:r>
              <a:rPr lang="en-US" b="1" dirty="0">
                <a:latin typeface="Courier New" pitchFamily="49" charset="0"/>
              </a:rPr>
              <a:t>*</a:t>
            </a:r>
          </a:p>
          <a:p>
            <a:r>
              <a:rPr lang="en-US" dirty="0">
                <a:latin typeface="Courier New" pitchFamily="49" charset="0"/>
              </a:rPr>
              <a:t>	</a:t>
            </a:r>
            <a:r>
              <a:rPr lang="en-US" dirty="0"/>
              <a:t>Pop</a:t>
            </a:r>
            <a:r>
              <a:rPr lang="en-US" dirty="0">
                <a:latin typeface="Courier New" pitchFamily="49" charset="0"/>
              </a:rPr>
              <a:t> </a:t>
            </a:r>
            <a:r>
              <a:rPr lang="en-US" b="1" dirty="0">
                <a:latin typeface="Courier New" pitchFamily="49" charset="0"/>
              </a:rPr>
              <a:t>8</a:t>
            </a:r>
            <a:r>
              <a:rPr lang="en-US" dirty="0">
                <a:latin typeface="Courier New" pitchFamily="49" charset="0"/>
              </a:rPr>
              <a:t>, </a:t>
            </a:r>
            <a:r>
              <a:rPr lang="en-US" dirty="0"/>
              <a:t>Pop</a:t>
            </a:r>
            <a:r>
              <a:rPr lang="en-US" dirty="0">
                <a:latin typeface="Courier New" pitchFamily="49" charset="0"/>
              </a:rPr>
              <a:t> </a:t>
            </a:r>
            <a:r>
              <a:rPr lang="en-US" b="1" dirty="0">
                <a:latin typeface="Courier New" pitchFamily="49" charset="0"/>
              </a:rPr>
              <a:t>2, </a:t>
            </a:r>
          </a:p>
          <a:p>
            <a:r>
              <a:rPr lang="en-US" dirty="0"/>
              <a:t>Push</a:t>
            </a:r>
            <a:r>
              <a:rPr lang="en-US" b="1" dirty="0">
                <a:latin typeface="Courier New" pitchFamily="49" charset="0"/>
              </a:rPr>
              <a:t> 16</a:t>
            </a:r>
          </a:p>
        </p:txBody>
      </p:sp>
      <p:grpSp>
        <p:nvGrpSpPr>
          <p:cNvPr id="24581" name="Group 5"/>
          <p:cNvGrpSpPr>
            <a:grpSpLocks/>
          </p:cNvGrpSpPr>
          <p:nvPr/>
        </p:nvGrpSpPr>
        <p:grpSpPr bwMode="auto">
          <a:xfrm>
            <a:off x="7696200" y="1981200"/>
            <a:ext cx="533400" cy="457200"/>
            <a:chOff x="3888" y="1344"/>
            <a:chExt cx="336" cy="288"/>
          </a:xfrm>
        </p:grpSpPr>
        <p:sp>
          <p:nvSpPr>
            <p:cNvPr id="24582" name="Rectangle 6"/>
            <p:cNvSpPr>
              <a:spLocks noChangeArrowheads="1"/>
            </p:cNvSpPr>
            <p:nvPr/>
          </p:nvSpPr>
          <p:spPr bwMode="auto">
            <a:xfrm>
              <a:off x="3888" y="1344"/>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583" name="Text Box 7"/>
            <p:cNvSpPr txBox="1">
              <a:spLocks noChangeArrowheads="1"/>
            </p:cNvSpPr>
            <p:nvPr/>
          </p:nvSpPr>
          <p:spPr bwMode="auto">
            <a:xfrm>
              <a:off x="3936" y="1344"/>
              <a:ext cx="240" cy="288"/>
            </a:xfrm>
            <a:prstGeom prst="rect">
              <a:avLst/>
            </a:prstGeom>
            <a:noFill/>
            <a:ln w="9525">
              <a:noFill/>
              <a:miter lim="800000"/>
              <a:headEnd/>
              <a:tailEnd/>
            </a:ln>
            <a:effectLst/>
          </p:spPr>
          <p:txBody>
            <a:bodyPr>
              <a:spAutoFit/>
            </a:bodyPr>
            <a:lstStyle/>
            <a:p>
              <a:r>
                <a:rPr lang="en-US" sz="2400" b="1">
                  <a:latin typeface="Courier New" pitchFamily="49" charset="0"/>
                </a:rPr>
                <a:t>2</a:t>
              </a:r>
            </a:p>
          </p:txBody>
        </p:sp>
      </p:grpSp>
      <p:grpSp>
        <p:nvGrpSpPr>
          <p:cNvPr id="24584" name="Group 8"/>
          <p:cNvGrpSpPr>
            <a:grpSpLocks/>
          </p:cNvGrpSpPr>
          <p:nvPr/>
        </p:nvGrpSpPr>
        <p:grpSpPr bwMode="auto">
          <a:xfrm>
            <a:off x="7696200" y="1600200"/>
            <a:ext cx="533400" cy="457200"/>
            <a:chOff x="3888" y="1104"/>
            <a:chExt cx="336" cy="288"/>
          </a:xfrm>
        </p:grpSpPr>
        <p:sp>
          <p:nvSpPr>
            <p:cNvPr id="24585" name="Rectangle 9"/>
            <p:cNvSpPr>
              <a:spLocks noChangeArrowheads="1"/>
            </p:cNvSpPr>
            <p:nvPr/>
          </p:nvSpPr>
          <p:spPr bwMode="auto">
            <a:xfrm>
              <a:off x="3888" y="1104"/>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586" name="Text Box 10"/>
            <p:cNvSpPr txBox="1">
              <a:spLocks noChangeArrowheads="1"/>
            </p:cNvSpPr>
            <p:nvPr/>
          </p:nvSpPr>
          <p:spPr bwMode="auto">
            <a:xfrm>
              <a:off x="3936" y="1104"/>
              <a:ext cx="240" cy="288"/>
            </a:xfrm>
            <a:prstGeom prst="rect">
              <a:avLst/>
            </a:prstGeom>
            <a:noFill/>
            <a:ln w="9525">
              <a:noFill/>
              <a:miter lim="800000"/>
              <a:headEnd/>
              <a:tailEnd/>
            </a:ln>
            <a:effectLst/>
          </p:spPr>
          <p:txBody>
            <a:bodyPr>
              <a:spAutoFit/>
            </a:bodyPr>
            <a:lstStyle/>
            <a:p>
              <a:r>
                <a:rPr lang="en-US" sz="2400" b="1">
                  <a:latin typeface="Courier New" pitchFamily="49" charset="0"/>
                </a:rPr>
                <a:t>3</a:t>
              </a:r>
            </a:p>
          </p:txBody>
        </p:sp>
      </p:grpSp>
      <p:grpSp>
        <p:nvGrpSpPr>
          <p:cNvPr id="24587" name="Group 11"/>
          <p:cNvGrpSpPr>
            <a:grpSpLocks/>
          </p:cNvGrpSpPr>
          <p:nvPr/>
        </p:nvGrpSpPr>
        <p:grpSpPr bwMode="auto">
          <a:xfrm>
            <a:off x="7696200" y="1219200"/>
            <a:ext cx="533400" cy="457200"/>
            <a:chOff x="3888" y="864"/>
            <a:chExt cx="336" cy="288"/>
          </a:xfrm>
        </p:grpSpPr>
        <p:sp>
          <p:nvSpPr>
            <p:cNvPr id="24588" name="Rectangle 12"/>
            <p:cNvSpPr>
              <a:spLocks noChangeArrowheads="1"/>
            </p:cNvSpPr>
            <p:nvPr/>
          </p:nvSpPr>
          <p:spPr bwMode="auto">
            <a:xfrm>
              <a:off x="3888" y="864"/>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589" name="Text Box 13"/>
            <p:cNvSpPr txBox="1">
              <a:spLocks noChangeArrowheads="1"/>
            </p:cNvSpPr>
            <p:nvPr/>
          </p:nvSpPr>
          <p:spPr bwMode="auto">
            <a:xfrm>
              <a:off x="3936" y="864"/>
              <a:ext cx="240" cy="288"/>
            </a:xfrm>
            <a:prstGeom prst="rect">
              <a:avLst/>
            </a:prstGeom>
            <a:noFill/>
            <a:ln w="9525">
              <a:noFill/>
              <a:miter lim="800000"/>
              <a:headEnd/>
              <a:tailEnd/>
            </a:ln>
            <a:effectLst/>
          </p:spPr>
          <p:txBody>
            <a:bodyPr>
              <a:spAutoFit/>
            </a:bodyPr>
            <a:lstStyle/>
            <a:p>
              <a:r>
                <a:rPr lang="en-US" sz="2400" b="1">
                  <a:latin typeface="Courier New" pitchFamily="49" charset="0"/>
                </a:rPr>
                <a:t>4</a:t>
              </a:r>
            </a:p>
          </p:txBody>
        </p:sp>
      </p:grpSp>
      <p:sp>
        <p:nvSpPr>
          <p:cNvPr id="24590" name="Line 14"/>
          <p:cNvSpPr>
            <a:spLocks noChangeShapeType="1"/>
          </p:cNvSpPr>
          <p:nvPr/>
        </p:nvSpPr>
        <p:spPr bwMode="auto">
          <a:xfrm flipH="1">
            <a:off x="5638800" y="1371600"/>
            <a:ext cx="2209800" cy="12954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4591" name="Line 15"/>
          <p:cNvSpPr>
            <a:spLocks noChangeShapeType="1"/>
          </p:cNvSpPr>
          <p:nvPr/>
        </p:nvSpPr>
        <p:spPr bwMode="auto">
          <a:xfrm flipH="1">
            <a:off x="5105400" y="1752600"/>
            <a:ext cx="2667000" cy="838200"/>
          </a:xfrm>
          <a:prstGeom prst="line">
            <a:avLst/>
          </a:prstGeom>
          <a:noFill/>
          <a:ln w="9525">
            <a:solidFill>
              <a:srgbClr val="FF0000"/>
            </a:solidFill>
            <a:round/>
            <a:headEnd/>
            <a:tailEnd type="triangle" w="med" len="med"/>
          </a:ln>
          <a:effectLst/>
        </p:spPr>
        <p:txBody>
          <a:bodyPr wrap="none" anchor="ctr"/>
          <a:lstStyle/>
          <a:p>
            <a:endParaRPr lang="en-US"/>
          </a:p>
        </p:txBody>
      </p:sp>
      <p:grpSp>
        <p:nvGrpSpPr>
          <p:cNvPr id="24592" name="Group 16"/>
          <p:cNvGrpSpPr>
            <a:grpSpLocks/>
          </p:cNvGrpSpPr>
          <p:nvPr/>
        </p:nvGrpSpPr>
        <p:grpSpPr bwMode="auto">
          <a:xfrm>
            <a:off x="8991600" y="3505200"/>
            <a:ext cx="533400" cy="457200"/>
            <a:chOff x="3888" y="2448"/>
            <a:chExt cx="336" cy="288"/>
          </a:xfrm>
        </p:grpSpPr>
        <p:sp>
          <p:nvSpPr>
            <p:cNvPr id="24593" name="Rectangle 17"/>
            <p:cNvSpPr>
              <a:spLocks noChangeArrowheads="1"/>
            </p:cNvSpPr>
            <p:nvPr/>
          </p:nvSpPr>
          <p:spPr bwMode="auto">
            <a:xfrm>
              <a:off x="3888" y="244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594" name="Text Box 18"/>
            <p:cNvSpPr txBox="1">
              <a:spLocks noChangeArrowheads="1"/>
            </p:cNvSpPr>
            <p:nvPr/>
          </p:nvSpPr>
          <p:spPr bwMode="auto">
            <a:xfrm>
              <a:off x="3936" y="2448"/>
              <a:ext cx="240" cy="288"/>
            </a:xfrm>
            <a:prstGeom prst="rect">
              <a:avLst/>
            </a:prstGeom>
            <a:noFill/>
            <a:ln w="9525">
              <a:noFill/>
              <a:miter lim="800000"/>
              <a:headEnd/>
              <a:tailEnd/>
            </a:ln>
            <a:effectLst/>
          </p:spPr>
          <p:txBody>
            <a:bodyPr>
              <a:spAutoFit/>
            </a:bodyPr>
            <a:lstStyle/>
            <a:p>
              <a:r>
                <a:rPr lang="en-US" sz="2400" b="1">
                  <a:latin typeface="Courier New" pitchFamily="49" charset="0"/>
                </a:rPr>
                <a:t>2</a:t>
              </a:r>
            </a:p>
          </p:txBody>
        </p:sp>
      </p:grpSp>
      <p:grpSp>
        <p:nvGrpSpPr>
          <p:cNvPr id="24595" name="Group 19"/>
          <p:cNvGrpSpPr>
            <a:grpSpLocks/>
          </p:cNvGrpSpPr>
          <p:nvPr/>
        </p:nvGrpSpPr>
        <p:grpSpPr bwMode="auto">
          <a:xfrm>
            <a:off x="8991600" y="3124200"/>
            <a:ext cx="533400" cy="457200"/>
            <a:chOff x="3888" y="2208"/>
            <a:chExt cx="336" cy="288"/>
          </a:xfrm>
        </p:grpSpPr>
        <p:sp>
          <p:nvSpPr>
            <p:cNvPr id="24596" name="Rectangle 20"/>
            <p:cNvSpPr>
              <a:spLocks noChangeArrowheads="1"/>
            </p:cNvSpPr>
            <p:nvPr/>
          </p:nvSpPr>
          <p:spPr bwMode="auto">
            <a:xfrm>
              <a:off x="3888" y="220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597" name="Text Box 21"/>
            <p:cNvSpPr txBox="1">
              <a:spLocks noChangeArrowheads="1"/>
            </p:cNvSpPr>
            <p:nvPr/>
          </p:nvSpPr>
          <p:spPr bwMode="auto">
            <a:xfrm>
              <a:off x="3936" y="2208"/>
              <a:ext cx="240" cy="288"/>
            </a:xfrm>
            <a:prstGeom prst="rect">
              <a:avLst/>
            </a:prstGeom>
            <a:noFill/>
            <a:ln w="9525">
              <a:noFill/>
              <a:miter lim="800000"/>
              <a:headEnd/>
              <a:tailEnd/>
            </a:ln>
            <a:effectLst/>
          </p:spPr>
          <p:txBody>
            <a:bodyPr>
              <a:spAutoFit/>
            </a:bodyPr>
            <a:lstStyle/>
            <a:p>
              <a:r>
                <a:rPr lang="en-US" sz="2400" b="1">
                  <a:solidFill>
                    <a:srgbClr val="FF0000"/>
                  </a:solidFill>
                  <a:latin typeface="Courier New" pitchFamily="49" charset="0"/>
                </a:rPr>
                <a:t>7</a:t>
              </a:r>
              <a:endParaRPr lang="en-US" sz="2400" b="1">
                <a:latin typeface="Courier New" pitchFamily="49" charset="0"/>
              </a:endParaRPr>
            </a:p>
          </p:txBody>
        </p:sp>
      </p:grpSp>
      <p:grpSp>
        <p:nvGrpSpPr>
          <p:cNvPr id="24598" name="Group 22"/>
          <p:cNvGrpSpPr>
            <a:grpSpLocks/>
          </p:cNvGrpSpPr>
          <p:nvPr/>
        </p:nvGrpSpPr>
        <p:grpSpPr bwMode="auto">
          <a:xfrm>
            <a:off x="8991600" y="2743200"/>
            <a:ext cx="533400" cy="457200"/>
            <a:chOff x="3888" y="1968"/>
            <a:chExt cx="336" cy="288"/>
          </a:xfrm>
        </p:grpSpPr>
        <p:sp>
          <p:nvSpPr>
            <p:cNvPr id="24599" name="Rectangle 23"/>
            <p:cNvSpPr>
              <a:spLocks noChangeArrowheads="1"/>
            </p:cNvSpPr>
            <p:nvPr/>
          </p:nvSpPr>
          <p:spPr bwMode="auto">
            <a:xfrm>
              <a:off x="3888" y="196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600" name="Text Box 24"/>
            <p:cNvSpPr txBox="1">
              <a:spLocks noChangeArrowheads="1"/>
            </p:cNvSpPr>
            <p:nvPr/>
          </p:nvSpPr>
          <p:spPr bwMode="auto">
            <a:xfrm>
              <a:off x="3936" y="1968"/>
              <a:ext cx="240" cy="288"/>
            </a:xfrm>
            <a:prstGeom prst="rect">
              <a:avLst/>
            </a:prstGeom>
            <a:noFill/>
            <a:ln w="9525">
              <a:noFill/>
              <a:miter lim="800000"/>
              <a:headEnd/>
              <a:tailEnd/>
            </a:ln>
            <a:effectLst/>
          </p:spPr>
          <p:txBody>
            <a:bodyPr>
              <a:spAutoFit/>
            </a:bodyPr>
            <a:lstStyle/>
            <a:p>
              <a:r>
                <a:rPr lang="en-US" sz="2400" b="1">
                  <a:latin typeface="Courier New" pitchFamily="49" charset="0"/>
                </a:rPr>
                <a:t>5</a:t>
              </a:r>
            </a:p>
          </p:txBody>
        </p:sp>
      </p:grpSp>
      <p:grpSp>
        <p:nvGrpSpPr>
          <p:cNvPr id="24601" name="Group 25"/>
          <p:cNvGrpSpPr>
            <a:grpSpLocks/>
          </p:cNvGrpSpPr>
          <p:nvPr/>
        </p:nvGrpSpPr>
        <p:grpSpPr bwMode="auto">
          <a:xfrm>
            <a:off x="8991600" y="2362200"/>
            <a:ext cx="533400" cy="457200"/>
            <a:chOff x="3888" y="1728"/>
            <a:chExt cx="336" cy="288"/>
          </a:xfrm>
        </p:grpSpPr>
        <p:sp>
          <p:nvSpPr>
            <p:cNvPr id="24602" name="Rectangle 26"/>
            <p:cNvSpPr>
              <a:spLocks noChangeArrowheads="1"/>
            </p:cNvSpPr>
            <p:nvPr/>
          </p:nvSpPr>
          <p:spPr bwMode="auto">
            <a:xfrm>
              <a:off x="3888" y="1728"/>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603" name="Text Box 27"/>
            <p:cNvSpPr txBox="1">
              <a:spLocks noChangeArrowheads="1"/>
            </p:cNvSpPr>
            <p:nvPr/>
          </p:nvSpPr>
          <p:spPr bwMode="auto">
            <a:xfrm>
              <a:off x="3936" y="1728"/>
              <a:ext cx="240" cy="288"/>
            </a:xfrm>
            <a:prstGeom prst="rect">
              <a:avLst/>
            </a:prstGeom>
            <a:noFill/>
            <a:ln w="9525">
              <a:noFill/>
              <a:miter lim="800000"/>
              <a:headEnd/>
              <a:tailEnd/>
            </a:ln>
            <a:effectLst/>
          </p:spPr>
          <p:txBody>
            <a:bodyPr>
              <a:spAutoFit/>
            </a:bodyPr>
            <a:lstStyle/>
            <a:p>
              <a:r>
                <a:rPr lang="en-US" sz="2400" b="1">
                  <a:latin typeface="Courier New" pitchFamily="49" charset="0"/>
                </a:rPr>
                <a:t>6</a:t>
              </a:r>
            </a:p>
          </p:txBody>
        </p:sp>
      </p:grpSp>
      <p:sp>
        <p:nvSpPr>
          <p:cNvPr id="24604" name="Line 28"/>
          <p:cNvSpPr>
            <a:spLocks noChangeShapeType="1"/>
          </p:cNvSpPr>
          <p:nvPr/>
        </p:nvSpPr>
        <p:spPr bwMode="auto">
          <a:xfrm flipH="1">
            <a:off x="5638800" y="2590800"/>
            <a:ext cx="3352800" cy="16002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4605" name="Line 29"/>
          <p:cNvSpPr>
            <a:spLocks noChangeShapeType="1"/>
          </p:cNvSpPr>
          <p:nvPr/>
        </p:nvSpPr>
        <p:spPr bwMode="auto">
          <a:xfrm flipH="1">
            <a:off x="5105400" y="2971800"/>
            <a:ext cx="4038600" cy="1143000"/>
          </a:xfrm>
          <a:prstGeom prst="line">
            <a:avLst/>
          </a:prstGeom>
          <a:noFill/>
          <a:ln w="9525">
            <a:solidFill>
              <a:srgbClr val="FF0000"/>
            </a:solidFill>
            <a:round/>
            <a:headEnd/>
            <a:tailEnd type="triangle" w="med" len="med"/>
          </a:ln>
          <a:effectLst/>
        </p:spPr>
        <p:txBody>
          <a:bodyPr wrap="none" anchor="ctr"/>
          <a:lstStyle/>
          <a:p>
            <a:endParaRPr lang="en-US"/>
          </a:p>
        </p:txBody>
      </p:sp>
      <p:grpSp>
        <p:nvGrpSpPr>
          <p:cNvPr id="24606" name="Group 30"/>
          <p:cNvGrpSpPr>
            <a:grpSpLocks/>
          </p:cNvGrpSpPr>
          <p:nvPr/>
        </p:nvGrpSpPr>
        <p:grpSpPr bwMode="auto">
          <a:xfrm>
            <a:off x="7772400" y="4953000"/>
            <a:ext cx="533400" cy="457200"/>
            <a:chOff x="3888" y="1344"/>
            <a:chExt cx="336" cy="288"/>
          </a:xfrm>
        </p:grpSpPr>
        <p:sp>
          <p:nvSpPr>
            <p:cNvPr id="24607" name="Rectangle 31"/>
            <p:cNvSpPr>
              <a:spLocks noChangeArrowheads="1"/>
            </p:cNvSpPr>
            <p:nvPr/>
          </p:nvSpPr>
          <p:spPr bwMode="auto">
            <a:xfrm>
              <a:off x="3888" y="1344"/>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608" name="Text Box 32"/>
            <p:cNvSpPr txBox="1">
              <a:spLocks noChangeArrowheads="1"/>
            </p:cNvSpPr>
            <p:nvPr/>
          </p:nvSpPr>
          <p:spPr bwMode="auto">
            <a:xfrm>
              <a:off x="3936" y="1344"/>
              <a:ext cx="240" cy="288"/>
            </a:xfrm>
            <a:prstGeom prst="rect">
              <a:avLst/>
            </a:prstGeom>
            <a:noFill/>
            <a:ln w="9525">
              <a:noFill/>
              <a:miter lim="800000"/>
              <a:headEnd/>
              <a:tailEnd/>
            </a:ln>
            <a:effectLst/>
          </p:spPr>
          <p:txBody>
            <a:bodyPr>
              <a:spAutoFit/>
            </a:bodyPr>
            <a:lstStyle/>
            <a:p>
              <a:r>
                <a:rPr lang="en-US" sz="2400" b="1">
                  <a:latin typeface="Courier New" pitchFamily="49" charset="0"/>
                </a:rPr>
                <a:t>2</a:t>
              </a:r>
            </a:p>
          </p:txBody>
        </p:sp>
      </p:grpSp>
      <p:grpSp>
        <p:nvGrpSpPr>
          <p:cNvPr id="24609" name="Group 33"/>
          <p:cNvGrpSpPr>
            <a:grpSpLocks/>
          </p:cNvGrpSpPr>
          <p:nvPr/>
        </p:nvGrpSpPr>
        <p:grpSpPr bwMode="auto">
          <a:xfrm>
            <a:off x="7772400" y="4572000"/>
            <a:ext cx="533400" cy="457200"/>
            <a:chOff x="3888" y="1104"/>
            <a:chExt cx="336" cy="288"/>
          </a:xfrm>
        </p:grpSpPr>
        <p:sp>
          <p:nvSpPr>
            <p:cNvPr id="24610" name="Rectangle 34"/>
            <p:cNvSpPr>
              <a:spLocks noChangeArrowheads="1"/>
            </p:cNvSpPr>
            <p:nvPr/>
          </p:nvSpPr>
          <p:spPr bwMode="auto">
            <a:xfrm>
              <a:off x="3888" y="1104"/>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611" name="Text Box 35"/>
            <p:cNvSpPr txBox="1">
              <a:spLocks noChangeArrowheads="1"/>
            </p:cNvSpPr>
            <p:nvPr/>
          </p:nvSpPr>
          <p:spPr bwMode="auto">
            <a:xfrm>
              <a:off x="3936" y="1104"/>
              <a:ext cx="240" cy="288"/>
            </a:xfrm>
            <a:prstGeom prst="rect">
              <a:avLst/>
            </a:prstGeom>
            <a:noFill/>
            <a:ln w="9525">
              <a:noFill/>
              <a:miter lim="800000"/>
              <a:headEnd/>
              <a:tailEnd/>
            </a:ln>
            <a:effectLst/>
          </p:spPr>
          <p:txBody>
            <a:bodyPr>
              <a:spAutoFit/>
            </a:bodyPr>
            <a:lstStyle/>
            <a:p>
              <a:r>
                <a:rPr lang="en-US" sz="2400" b="1">
                  <a:latin typeface="Courier New" pitchFamily="49" charset="0"/>
                </a:rPr>
                <a:t>7</a:t>
              </a:r>
            </a:p>
          </p:txBody>
        </p:sp>
      </p:grpSp>
      <p:grpSp>
        <p:nvGrpSpPr>
          <p:cNvPr id="24612" name="Group 36"/>
          <p:cNvGrpSpPr>
            <a:grpSpLocks/>
          </p:cNvGrpSpPr>
          <p:nvPr/>
        </p:nvGrpSpPr>
        <p:grpSpPr bwMode="auto">
          <a:xfrm>
            <a:off x="7772400" y="4191000"/>
            <a:ext cx="838200" cy="457200"/>
            <a:chOff x="3936" y="2880"/>
            <a:chExt cx="528" cy="288"/>
          </a:xfrm>
        </p:grpSpPr>
        <p:sp>
          <p:nvSpPr>
            <p:cNvPr id="24613" name="Rectangle 37"/>
            <p:cNvSpPr>
              <a:spLocks noChangeArrowheads="1"/>
            </p:cNvSpPr>
            <p:nvPr/>
          </p:nvSpPr>
          <p:spPr bwMode="auto">
            <a:xfrm>
              <a:off x="3936" y="2880"/>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614" name="Text Box 38"/>
            <p:cNvSpPr txBox="1">
              <a:spLocks noChangeArrowheads="1"/>
            </p:cNvSpPr>
            <p:nvPr/>
          </p:nvSpPr>
          <p:spPr bwMode="auto">
            <a:xfrm>
              <a:off x="3936" y="2880"/>
              <a:ext cx="528" cy="288"/>
            </a:xfrm>
            <a:prstGeom prst="rect">
              <a:avLst/>
            </a:prstGeom>
            <a:noFill/>
            <a:ln w="9525">
              <a:noFill/>
              <a:miter lim="800000"/>
              <a:headEnd/>
              <a:tailEnd/>
            </a:ln>
            <a:effectLst/>
          </p:spPr>
          <p:txBody>
            <a:bodyPr>
              <a:spAutoFit/>
            </a:bodyPr>
            <a:lstStyle/>
            <a:p>
              <a:r>
                <a:rPr lang="en-US" sz="2400" b="1">
                  <a:solidFill>
                    <a:srgbClr val="FF0000"/>
                  </a:solidFill>
                  <a:latin typeface="Courier New" pitchFamily="49" charset="0"/>
                </a:rPr>
                <a:t>-1</a:t>
              </a:r>
              <a:endParaRPr lang="en-US" sz="2400" b="1">
                <a:latin typeface="Courier New" pitchFamily="49" charset="0"/>
              </a:endParaRPr>
            </a:p>
          </p:txBody>
        </p:sp>
      </p:grpSp>
      <p:sp>
        <p:nvSpPr>
          <p:cNvPr id="24615" name="Line 39"/>
          <p:cNvSpPr>
            <a:spLocks noChangeShapeType="1"/>
          </p:cNvSpPr>
          <p:nvPr/>
        </p:nvSpPr>
        <p:spPr bwMode="auto">
          <a:xfrm flipH="1">
            <a:off x="5943600" y="4419600"/>
            <a:ext cx="1905000" cy="685800"/>
          </a:xfrm>
          <a:prstGeom prst="line">
            <a:avLst/>
          </a:prstGeom>
          <a:noFill/>
          <a:ln w="9525">
            <a:solidFill>
              <a:srgbClr val="FF0000"/>
            </a:solidFill>
            <a:round/>
            <a:headEnd/>
            <a:tailEnd type="triangle" w="med" len="med"/>
          </a:ln>
          <a:effectLst/>
        </p:spPr>
        <p:txBody>
          <a:bodyPr wrap="none" anchor="ctr"/>
          <a:lstStyle/>
          <a:p>
            <a:endParaRPr lang="en-US"/>
          </a:p>
        </p:txBody>
      </p:sp>
      <p:sp>
        <p:nvSpPr>
          <p:cNvPr id="24616" name="Line 40"/>
          <p:cNvSpPr>
            <a:spLocks noChangeShapeType="1"/>
          </p:cNvSpPr>
          <p:nvPr/>
        </p:nvSpPr>
        <p:spPr bwMode="auto">
          <a:xfrm flipH="1">
            <a:off x="5181600" y="4800600"/>
            <a:ext cx="2743200" cy="228600"/>
          </a:xfrm>
          <a:prstGeom prst="line">
            <a:avLst/>
          </a:prstGeom>
          <a:noFill/>
          <a:ln w="9525">
            <a:solidFill>
              <a:srgbClr val="FF0000"/>
            </a:solidFill>
            <a:round/>
            <a:headEnd/>
            <a:tailEnd type="triangle" w="med" len="med"/>
          </a:ln>
          <a:effectLst/>
        </p:spPr>
        <p:txBody>
          <a:bodyPr wrap="none" anchor="ctr"/>
          <a:lstStyle/>
          <a:p>
            <a:endParaRPr lang="en-US"/>
          </a:p>
        </p:txBody>
      </p:sp>
      <p:grpSp>
        <p:nvGrpSpPr>
          <p:cNvPr id="24617" name="Group 41"/>
          <p:cNvGrpSpPr>
            <a:grpSpLocks/>
          </p:cNvGrpSpPr>
          <p:nvPr/>
        </p:nvGrpSpPr>
        <p:grpSpPr bwMode="auto">
          <a:xfrm>
            <a:off x="8610600" y="5715000"/>
            <a:ext cx="533400" cy="457200"/>
            <a:chOff x="3888" y="1344"/>
            <a:chExt cx="336" cy="288"/>
          </a:xfrm>
        </p:grpSpPr>
        <p:sp>
          <p:nvSpPr>
            <p:cNvPr id="24618" name="Rectangle 42"/>
            <p:cNvSpPr>
              <a:spLocks noChangeArrowheads="1"/>
            </p:cNvSpPr>
            <p:nvPr/>
          </p:nvSpPr>
          <p:spPr bwMode="auto">
            <a:xfrm>
              <a:off x="3888" y="1344"/>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619" name="Text Box 43"/>
            <p:cNvSpPr txBox="1">
              <a:spLocks noChangeArrowheads="1"/>
            </p:cNvSpPr>
            <p:nvPr/>
          </p:nvSpPr>
          <p:spPr bwMode="auto">
            <a:xfrm>
              <a:off x="3936" y="1344"/>
              <a:ext cx="240" cy="288"/>
            </a:xfrm>
            <a:prstGeom prst="rect">
              <a:avLst/>
            </a:prstGeom>
            <a:noFill/>
            <a:ln w="9525">
              <a:noFill/>
              <a:miter lim="800000"/>
              <a:headEnd/>
              <a:tailEnd/>
            </a:ln>
            <a:effectLst/>
          </p:spPr>
          <p:txBody>
            <a:bodyPr>
              <a:spAutoFit/>
            </a:bodyPr>
            <a:lstStyle/>
            <a:p>
              <a:r>
                <a:rPr lang="en-US" sz="2400" b="1">
                  <a:latin typeface="Courier New" pitchFamily="49" charset="0"/>
                </a:rPr>
                <a:t>2</a:t>
              </a:r>
            </a:p>
          </p:txBody>
        </p:sp>
      </p:grpSp>
      <p:grpSp>
        <p:nvGrpSpPr>
          <p:cNvPr id="24620" name="Group 44"/>
          <p:cNvGrpSpPr>
            <a:grpSpLocks/>
          </p:cNvGrpSpPr>
          <p:nvPr/>
        </p:nvGrpSpPr>
        <p:grpSpPr bwMode="auto">
          <a:xfrm>
            <a:off x="8610600" y="5334000"/>
            <a:ext cx="533400" cy="457200"/>
            <a:chOff x="3888" y="1104"/>
            <a:chExt cx="336" cy="288"/>
          </a:xfrm>
        </p:grpSpPr>
        <p:sp>
          <p:nvSpPr>
            <p:cNvPr id="24621" name="Rectangle 45"/>
            <p:cNvSpPr>
              <a:spLocks noChangeArrowheads="1"/>
            </p:cNvSpPr>
            <p:nvPr/>
          </p:nvSpPr>
          <p:spPr bwMode="auto">
            <a:xfrm>
              <a:off x="3888" y="1104"/>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622" name="Text Box 46"/>
            <p:cNvSpPr txBox="1">
              <a:spLocks noChangeArrowheads="1"/>
            </p:cNvSpPr>
            <p:nvPr/>
          </p:nvSpPr>
          <p:spPr bwMode="auto">
            <a:xfrm>
              <a:off x="3936" y="1104"/>
              <a:ext cx="240" cy="288"/>
            </a:xfrm>
            <a:prstGeom prst="rect">
              <a:avLst/>
            </a:prstGeom>
            <a:noFill/>
            <a:ln w="9525">
              <a:noFill/>
              <a:miter lim="800000"/>
              <a:headEnd/>
              <a:tailEnd/>
            </a:ln>
            <a:effectLst/>
          </p:spPr>
          <p:txBody>
            <a:bodyPr>
              <a:spAutoFit/>
            </a:bodyPr>
            <a:lstStyle/>
            <a:p>
              <a:r>
                <a:rPr lang="en-US" sz="2400" b="1">
                  <a:solidFill>
                    <a:srgbClr val="FF0000"/>
                  </a:solidFill>
                  <a:latin typeface="Courier New" pitchFamily="49" charset="0"/>
                </a:rPr>
                <a:t>8</a:t>
              </a:r>
              <a:endParaRPr lang="en-US" sz="2400" b="1">
                <a:latin typeface="Courier New" pitchFamily="49" charset="0"/>
              </a:endParaRPr>
            </a:p>
          </p:txBody>
        </p:sp>
      </p:grpSp>
      <p:sp>
        <p:nvSpPr>
          <p:cNvPr id="24623" name="Line 47"/>
          <p:cNvSpPr>
            <a:spLocks noChangeShapeType="1"/>
          </p:cNvSpPr>
          <p:nvPr/>
        </p:nvSpPr>
        <p:spPr bwMode="auto">
          <a:xfrm flipH="1">
            <a:off x="5715000" y="5562600"/>
            <a:ext cx="2971800" cy="457200"/>
          </a:xfrm>
          <a:prstGeom prst="line">
            <a:avLst/>
          </a:prstGeom>
          <a:noFill/>
          <a:ln w="9525">
            <a:solidFill>
              <a:srgbClr val="FF0000"/>
            </a:solidFill>
            <a:round/>
            <a:headEnd/>
            <a:tailEnd type="triangle" w="med" len="med"/>
          </a:ln>
          <a:effectLst/>
        </p:spPr>
        <p:txBody>
          <a:bodyPr wrap="none" anchor="ctr"/>
          <a:lstStyle/>
          <a:p>
            <a:endParaRPr lang="en-US"/>
          </a:p>
        </p:txBody>
      </p:sp>
      <p:grpSp>
        <p:nvGrpSpPr>
          <p:cNvPr id="24624" name="Group 48"/>
          <p:cNvGrpSpPr>
            <a:grpSpLocks/>
          </p:cNvGrpSpPr>
          <p:nvPr/>
        </p:nvGrpSpPr>
        <p:grpSpPr bwMode="auto">
          <a:xfrm>
            <a:off x="5029200" y="5867400"/>
            <a:ext cx="3733800" cy="152400"/>
            <a:chOff x="2208" y="3792"/>
            <a:chExt cx="2352" cy="96"/>
          </a:xfrm>
        </p:grpSpPr>
        <p:sp>
          <p:nvSpPr>
            <p:cNvPr id="24625" name="Line 49"/>
            <p:cNvSpPr>
              <a:spLocks noChangeShapeType="1"/>
            </p:cNvSpPr>
            <p:nvPr/>
          </p:nvSpPr>
          <p:spPr bwMode="auto">
            <a:xfrm flipH="1">
              <a:off x="2304" y="3792"/>
              <a:ext cx="2256" cy="0"/>
            </a:xfrm>
            <a:prstGeom prst="line">
              <a:avLst/>
            </a:prstGeom>
            <a:noFill/>
            <a:ln w="9525">
              <a:solidFill>
                <a:srgbClr val="FF0000"/>
              </a:solidFill>
              <a:round/>
              <a:headEnd/>
              <a:tailEnd/>
            </a:ln>
            <a:effectLst/>
          </p:spPr>
          <p:txBody>
            <a:bodyPr wrap="none" anchor="ctr"/>
            <a:lstStyle/>
            <a:p>
              <a:endParaRPr lang="en-US"/>
            </a:p>
          </p:txBody>
        </p:sp>
        <p:sp>
          <p:nvSpPr>
            <p:cNvPr id="24626" name="Line 50"/>
            <p:cNvSpPr>
              <a:spLocks noChangeShapeType="1"/>
            </p:cNvSpPr>
            <p:nvPr/>
          </p:nvSpPr>
          <p:spPr bwMode="auto">
            <a:xfrm flipH="1">
              <a:off x="2208" y="3792"/>
              <a:ext cx="96" cy="96"/>
            </a:xfrm>
            <a:prstGeom prst="line">
              <a:avLst/>
            </a:prstGeom>
            <a:noFill/>
            <a:ln w="9525">
              <a:solidFill>
                <a:srgbClr val="FF0000"/>
              </a:solidFill>
              <a:round/>
              <a:headEnd/>
              <a:tailEnd type="triangle" w="med" len="med"/>
            </a:ln>
            <a:effectLst/>
          </p:spPr>
          <p:txBody>
            <a:bodyPr wrap="none" anchor="ctr"/>
            <a:lstStyle/>
            <a:p>
              <a:endParaRPr lang="en-US"/>
            </a:p>
          </p:txBody>
        </p:sp>
      </p:grpSp>
      <p:grpSp>
        <p:nvGrpSpPr>
          <p:cNvPr id="24627" name="Group 51"/>
          <p:cNvGrpSpPr>
            <a:grpSpLocks/>
          </p:cNvGrpSpPr>
          <p:nvPr/>
        </p:nvGrpSpPr>
        <p:grpSpPr bwMode="auto">
          <a:xfrm>
            <a:off x="7772400" y="6172200"/>
            <a:ext cx="838200" cy="457200"/>
            <a:chOff x="3936" y="2880"/>
            <a:chExt cx="528" cy="288"/>
          </a:xfrm>
        </p:grpSpPr>
        <p:sp>
          <p:nvSpPr>
            <p:cNvPr id="24628" name="Rectangle 52"/>
            <p:cNvSpPr>
              <a:spLocks noChangeArrowheads="1"/>
            </p:cNvSpPr>
            <p:nvPr/>
          </p:nvSpPr>
          <p:spPr bwMode="auto">
            <a:xfrm>
              <a:off x="3936" y="2880"/>
              <a:ext cx="336" cy="240"/>
            </a:xfrm>
            <a:prstGeom prst="rect">
              <a:avLst/>
            </a:prstGeom>
            <a:solidFill>
              <a:srgbClr val="66FFCC"/>
            </a:solidFill>
            <a:ln w="9525">
              <a:solidFill>
                <a:schemeClr val="tx1"/>
              </a:solidFill>
              <a:miter lim="800000"/>
              <a:headEnd/>
              <a:tailEnd/>
            </a:ln>
            <a:effectLst/>
          </p:spPr>
          <p:txBody>
            <a:bodyPr wrap="none" anchor="ctr"/>
            <a:lstStyle/>
            <a:p>
              <a:endParaRPr lang="en-US"/>
            </a:p>
          </p:txBody>
        </p:sp>
        <p:sp>
          <p:nvSpPr>
            <p:cNvPr id="24629" name="Text Box 53"/>
            <p:cNvSpPr txBox="1">
              <a:spLocks noChangeArrowheads="1"/>
            </p:cNvSpPr>
            <p:nvPr/>
          </p:nvSpPr>
          <p:spPr bwMode="auto">
            <a:xfrm>
              <a:off x="3936" y="2880"/>
              <a:ext cx="528" cy="288"/>
            </a:xfrm>
            <a:prstGeom prst="rect">
              <a:avLst/>
            </a:prstGeom>
            <a:noFill/>
            <a:ln w="9525">
              <a:noFill/>
              <a:miter lim="800000"/>
              <a:headEnd/>
              <a:tailEnd/>
            </a:ln>
            <a:effectLst/>
          </p:spPr>
          <p:txBody>
            <a:bodyPr>
              <a:spAutoFit/>
            </a:bodyPr>
            <a:lstStyle/>
            <a:p>
              <a:r>
                <a:rPr lang="en-US" sz="2400" b="1">
                  <a:solidFill>
                    <a:srgbClr val="FF0000"/>
                  </a:solidFill>
                  <a:latin typeface="Courier New" pitchFamily="49" charset="0"/>
                </a:rPr>
                <a:t>16</a:t>
              </a:r>
              <a:endParaRPr lang="en-US" sz="2400" b="1">
                <a:latin typeface="Courier New" pitchFamily="49" charset="0"/>
              </a:endParaRPr>
            </a:p>
          </p:txBody>
        </p:sp>
      </p:grpSp>
      <p:sp>
        <p:nvSpPr>
          <p:cNvPr id="24630" name="Line 54"/>
          <p:cNvSpPr>
            <a:spLocks noChangeShapeType="1"/>
          </p:cNvSpPr>
          <p:nvPr/>
        </p:nvSpPr>
        <p:spPr bwMode="auto">
          <a:xfrm>
            <a:off x="7696200" y="2362200"/>
            <a:ext cx="533400" cy="0"/>
          </a:xfrm>
          <a:prstGeom prst="line">
            <a:avLst/>
          </a:prstGeom>
          <a:noFill/>
          <a:ln w="28575">
            <a:solidFill>
              <a:schemeClr val="tx1"/>
            </a:solidFill>
            <a:round/>
            <a:headEnd/>
            <a:tailEnd/>
          </a:ln>
          <a:effectLst/>
        </p:spPr>
        <p:txBody>
          <a:bodyPr wrap="none" anchor="ctr"/>
          <a:lstStyle/>
          <a:p>
            <a:endParaRPr lang="en-US"/>
          </a:p>
        </p:txBody>
      </p:sp>
      <p:sp>
        <p:nvSpPr>
          <p:cNvPr id="24631" name="Text Box 55"/>
          <p:cNvSpPr txBox="1">
            <a:spLocks noChangeArrowheads="1"/>
          </p:cNvSpPr>
          <p:nvPr/>
        </p:nvSpPr>
        <p:spPr bwMode="auto">
          <a:xfrm>
            <a:off x="4876800" y="2590800"/>
            <a:ext cx="17526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3 + 4 = 7</a:t>
            </a:r>
          </a:p>
        </p:txBody>
      </p:sp>
      <p:sp>
        <p:nvSpPr>
          <p:cNvPr id="24632" name="Text Box 56"/>
          <p:cNvSpPr txBox="1">
            <a:spLocks noChangeArrowheads="1"/>
          </p:cNvSpPr>
          <p:nvPr/>
        </p:nvSpPr>
        <p:spPr bwMode="auto">
          <a:xfrm>
            <a:off x="4724400" y="4114800"/>
            <a:ext cx="17526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5 - 6 = -1</a:t>
            </a:r>
          </a:p>
        </p:txBody>
      </p:sp>
      <p:sp>
        <p:nvSpPr>
          <p:cNvPr id="24633" name="Text Box 57"/>
          <p:cNvSpPr txBox="1">
            <a:spLocks noChangeArrowheads="1"/>
          </p:cNvSpPr>
          <p:nvPr/>
        </p:nvSpPr>
        <p:spPr bwMode="auto">
          <a:xfrm>
            <a:off x="4876800" y="5029200"/>
            <a:ext cx="17526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7 - -1 = 8</a:t>
            </a:r>
          </a:p>
        </p:txBody>
      </p:sp>
      <p:sp>
        <p:nvSpPr>
          <p:cNvPr id="24634" name="Text Box 58"/>
          <p:cNvSpPr txBox="1">
            <a:spLocks noChangeArrowheads="1"/>
          </p:cNvSpPr>
          <p:nvPr/>
        </p:nvSpPr>
        <p:spPr bwMode="auto">
          <a:xfrm>
            <a:off x="4800600" y="5927725"/>
            <a:ext cx="1752600" cy="369332"/>
          </a:xfrm>
          <a:prstGeom prst="rect">
            <a:avLst/>
          </a:prstGeom>
          <a:noFill/>
          <a:ln w="9525">
            <a:noFill/>
            <a:miter lim="800000"/>
            <a:headEnd/>
            <a:tailEnd/>
          </a:ln>
          <a:effectLst/>
        </p:spPr>
        <p:txBody>
          <a:bodyPr>
            <a:spAutoFit/>
          </a:bodyPr>
          <a:lstStyle/>
          <a:p>
            <a:pPr>
              <a:spcBef>
                <a:spcPct val="50000"/>
              </a:spcBef>
            </a:pPr>
            <a:r>
              <a:rPr lang="en-US" b="1">
                <a:solidFill>
                  <a:srgbClr val="FF0000"/>
                </a:solidFill>
                <a:latin typeface="Courier New" pitchFamily="49" charset="0"/>
              </a:rPr>
              <a:t>2 * 8 = 16</a:t>
            </a:r>
          </a:p>
        </p:txBody>
      </p:sp>
      <p:sp>
        <p:nvSpPr>
          <p:cNvPr id="24635" name="Line 59"/>
          <p:cNvSpPr>
            <a:spLocks noChangeShapeType="1"/>
          </p:cNvSpPr>
          <p:nvPr/>
        </p:nvSpPr>
        <p:spPr bwMode="auto">
          <a:xfrm flipV="1">
            <a:off x="3398178" y="1107041"/>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36" name="Line 60"/>
          <p:cNvSpPr>
            <a:spLocks noChangeShapeType="1"/>
          </p:cNvSpPr>
          <p:nvPr/>
        </p:nvSpPr>
        <p:spPr bwMode="auto">
          <a:xfrm flipV="1">
            <a:off x="3682430" y="1101904"/>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37" name="Line 61"/>
          <p:cNvSpPr>
            <a:spLocks noChangeShapeType="1"/>
          </p:cNvSpPr>
          <p:nvPr/>
        </p:nvSpPr>
        <p:spPr bwMode="auto">
          <a:xfrm flipV="1">
            <a:off x="3982093" y="1096767"/>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38" name="Line 62"/>
          <p:cNvSpPr>
            <a:spLocks noChangeShapeType="1"/>
          </p:cNvSpPr>
          <p:nvPr/>
        </p:nvSpPr>
        <p:spPr bwMode="auto">
          <a:xfrm flipV="1">
            <a:off x="4235521" y="1096767"/>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39" name="Line 63"/>
          <p:cNvSpPr>
            <a:spLocks noChangeShapeType="1"/>
          </p:cNvSpPr>
          <p:nvPr/>
        </p:nvSpPr>
        <p:spPr bwMode="auto">
          <a:xfrm flipV="1">
            <a:off x="4504362" y="1096767"/>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40" name="Line 64"/>
          <p:cNvSpPr>
            <a:spLocks noChangeShapeType="1"/>
          </p:cNvSpPr>
          <p:nvPr/>
        </p:nvSpPr>
        <p:spPr bwMode="auto">
          <a:xfrm flipV="1">
            <a:off x="4800600" y="1096767"/>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41" name="Line 65"/>
          <p:cNvSpPr>
            <a:spLocks noChangeShapeType="1"/>
          </p:cNvSpPr>
          <p:nvPr/>
        </p:nvSpPr>
        <p:spPr bwMode="auto">
          <a:xfrm flipV="1">
            <a:off x="5036906" y="1104900"/>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42" name="Line 66"/>
          <p:cNvSpPr>
            <a:spLocks noChangeShapeType="1"/>
          </p:cNvSpPr>
          <p:nvPr/>
        </p:nvSpPr>
        <p:spPr bwMode="auto">
          <a:xfrm flipV="1">
            <a:off x="5310883" y="1096767"/>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43" name="Line 67"/>
          <p:cNvSpPr>
            <a:spLocks noChangeShapeType="1"/>
          </p:cNvSpPr>
          <p:nvPr/>
        </p:nvSpPr>
        <p:spPr bwMode="auto">
          <a:xfrm flipV="1">
            <a:off x="5600700" y="1089489"/>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44" name="Line 68"/>
          <p:cNvSpPr>
            <a:spLocks noChangeShapeType="1"/>
          </p:cNvSpPr>
          <p:nvPr/>
        </p:nvSpPr>
        <p:spPr bwMode="auto">
          <a:xfrm flipV="1">
            <a:off x="5817742" y="1089489"/>
            <a:ext cx="0" cy="381000"/>
          </a:xfrm>
          <a:prstGeom prst="line">
            <a:avLst/>
          </a:prstGeom>
          <a:noFill/>
          <a:ln w="28575">
            <a:solidFill>
              <a:srgbClr val="9933FF"/>
            </a:solidFill>
            <a:round/>
            <a:headEnd/>
            <a:tailEnd type="triangle" w="med" len="med"/>
          </a:ln>
          <a:effectLst/>
        </p:spPr>
        <p:txBody>
          <a:bodyPr wrap="none" anchor="ctr"/>
          <a:lstStyle/>
          <a:p>
            <a:endParaRPr lang="en-US"/>
          </a:p>
        </p:txBody>
      </p:sp>
      <p:sp>
        <p:nvSpPr>
          <p:cNvPr id="24645" name="AutoShape 69"/>
          <p:cNvSpPr>
            <a:spLocks noChangeArrowheads="1"/>
          </p:cNvSpPr>
          <p:nvPr/>
        </p:nvSpPr>
        <p:spPr bwMode="auto">
          <a:xfrm>
            <a:off x="1531706" y="1990913"/>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46" name="AutoShape 70"/>
          <p:cNvSpPr>
            <a:spLocks noChangeArrowheads="1"/>
          </p:cNvSpPr>
          <p:nvPr/>
        </p:nvSpPr>
        <p:spPr bwMode="auto">
          <a:xfrm>
            <a:off x="1524000" y="2255422"/>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47" name="AutoShape 71"/>
          <p:cNvSpPr>
            <a:spLocks noChangeArrowheads="1"/>
          </p:cNvSpPr>
          <p:nvPr/>
        </p:nvSpPr>
        <p:spPr bwMode="auto">
          <a:xfrm>
            <a:off x="1524000" y="2524424"/>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48" name="AutoShape 72"/>
          <p:cNvSpPr>
            <a:spLocks noChangeArrowheads="1"/>
          </p:cNvSpPr>
          <p:nvPr/>
        </p:nvSpPr>
        <p:spPr bwMode="auto">
          <a:xfrm>
            <a:off x="1546261" y="2775694"/>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49" name="AutoShape 73"/>
          <p:cNvSpPr>
            <a:spLocks noChangeArrowheads="1"/>
          </p:cNvSpPr>
          <p:nvPr/>
        </p:nvSpPr>
        <p:spPr bwMode="auto">
          <a:xfrm>
            <a:off x="1524000" y="3361939"/>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50" name="AutoShape 74"/>
          <p:cNvSpPr>
            <a:spLocks noChangeArrowheads="1"/>
          </p:cNvSpPr>
          <p:nvPr/>
        </p:nvSpPr>
        <p:spPr bwMode="auto">
          <a:xfrm>
            <a:off x="1524000" y="361044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51" name="AutoShape 75"/>
          <p:cNvSpPr>
            <a:spLocks noChangeArrowheads="1"/>
          </p:cNvSpPr>
          <p:nvPr/>
        </p:nvSpPr>
        <p:spPr bwMode="auto">
          <a:xfrm>
            <a:off x="1529993" y="3891979"/>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52" name="AutoShape 76"/>
          <p:cNvSpPr>
            <a:spLocks noChangeArrowheads="1"/>
          </p:cNvSpPr>
          <p:nvPr/>
        </p:nvSpPr>
        <p:spPr bwMode="auto">
          <a:xfrm>
            <a:off x="1524000" y="4146658"/>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53" name="AutoShape 77"/>
          <p:cNvSpPr>
            <a:spLocks noChangeArrowheads="1"/>
          </p:cNvSpPr>
          <p:nvPr/>
        </p:nvSpPr>
        <p:spPr bwMode="auto">
          <a:xfrm>
            <a:off x="1524000" y="4720976"/>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54" name="AutoShape 78"/>
          <p:cNvSpPr>
            <a:spLocks noChangeArrowheads="1"/>
          </p:cNvSpPr>
          <p:nvPr/>
        </p:nvSpPr>
        <p:spPr bwMode="auto">
          <a:xfrm>
            <a:off x="1524000" y="4984679"/>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55" name="AutoShape 79"/>
          <p:cNvSpPr>
            <a:spLocks noChangeArrowheads="1"/>
          </p:cNvSpPr>
          <p:nvPr/>
        </p:nvSpPr>
        <p:spPr bwMode="auto">
          <a:xfrm>
            <a:off x="1524000" y="54864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56" name="AutoShape 80"/>
          <p:cNvSpPr>
            <a:spLocks noChangeArrowheads="1"/>
          </p:cNvSpPr>
          <p:nvPr/>
        </p:nvSpPr>
        <p:spPr bwMode="auto">
          <a:xfrm>
            <a:off x="1524000" y="57912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57" name="AutoShape 81"/>
          <p:cNvSpPr>
            <a:spLocks noChangeArrowheads="1"/>
          </p:cNvSpPr>
          <p:nvPr/>
        </p:nvSpPr>
        <p:spPr bwMode="auto">
          <a:xfrm>
            <a:off x="1524000" y="63627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59" name="AutoShape 83"/>
          <p:cNvSpPr>
            <a:spLocks noChangeArrowheads="1"/>
          </p:cNvSpPr>
          <p:nvPr/>
        </p:nvSpPr>
        <p:spPr bwMode="auto">
          <a:xfrm>
            <a:off x="1532134" y="3060642"/>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60" name="AutoShape 84"/>
          <p:cNvSpPr>
            <a:spLocks noChangeArrowheads="1"/>
          </p:cNvSpPr>
          <p:nvPr/>
        </p:nvSpPr>
        <p:spPr bwMode="auto">
          <a:xfrm>
            <a:off x="1989334" y="3060642"/>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61" name="AutoShape 85"/>
          <p:cNvSpPr>
            <a:spLocks noChangeArrowheads="1"/>
          </p:cNvSpPr>
          <p:nvPr/>
        </p:nvSpPr>
        <p:spPr bwMode="auto">
          <a:xfrm>
            <a:off x="1532134" y="4427998"/>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62" name="AutoShape 86"/>
          <p:cNvSpPr>
            <a:spLocks noChangeArrowheads="1"/>
          </p:cNvSpPr>
          <p:nvPr/>
        </p:nvSpPr>
        <p:spPr bwMode="auto">
          <a:xfrm>
            <a:off x="1989334" y="4433832"/>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63" name="AutoShape 87"/>
          <p:cNvSpPr>
            <a:spLocks noChangeArrowheads="1"/>
          </p:cNvSpPr>
          <p:nvPr/>
        </p:nvSpPr>
        <p:spPr bwMode="auto">
          <a:xfrm>
            <a:off x="1524000" y="5254595"/>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64" name="AutoShape 88"/>
          <p:cNvSpPr>
            <a:spLocks noChangeArrowheads="1"/>
          </p:cNvSpPr>
          <p:nvPr/>
        </p:nvSpPr>
        <p:spPr bwMode="auto">
          <a:xfrm>
            <a:off x="1981200" y="5254595"/>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65" name="AutoShape 89"/>
          <p:cNvSpPr>
            <a:spLocks noChangeArrowheads="1"/>
          </p:cNvSpPr>
          <p:nvPr/>
        </p:nvSpPr>
        <p:spPr bwMode="auto">
          <a:xfrm>
            <a:off x="1524000" y="60960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
        <p:nvSpPr>
          <p:cNvPr id="24666" name="AutoShape 90"/>
          <p:cNvSpPr>
            <a:spLocks noChangeArrowheads="1"/>
          </p:cNvSpPr>
          <p:nvPr/>
        </p:nvSpPr>
        <p:spPr bwMode="auto">
          <a:xfrm>
            <a:off x="1981200" y="6096000"/>
            <a:ext cx="304800" cy="76200"/>
          </a:xfrm>
          <a:prstGeom prst="chevron">
            <a:avLst>
              <a:gd name="adj" fmla="val 100000"/>
            </a:avLst>
          </a:prstGeom>
          <a:solidFill>
            <a:srgbClr val="9933FF"/>
          </a:solidFill>
          <a:ln w="952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24280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45"/>
                                        </p:tgtEl>
                                        <p:attrNameLst>
                                          <p:attrName>style.visibility</p:attrName>
                                        </p:attrNameLst>
                                      </p:cBhvr>
                                      <p:to>
                                        <p:strVal val="visible"/>
                                      </p:to>
                                    </p:se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24581"/>
                                        </p:tgtEl>
                                        <p:attrNameLst>
                                          <p:attrName>style.visibility</p:attrName>
                                        </p:attrNameLst>
                                      </p:cBhvr>
                                      <p:to>
                                        <p:strVal val="visible"/>
                                      </p:to>
                                    </p:set>
                                    <p:anim calcmode="lin" valueType="num">
                                      <p:cBhvr additive="base">
                                        <p:cTn id="14" dur="500" fill="hold"/>
                                        <p:tgtEl>
                                          <p:spTgt spid="24581"/>
                                        </p:tgtEl>
                                        <p:attrNameLst>
                                          <p:attrName>ppt_x</p:attrName>
                                        </p:attrNameLst>
                                      </p:cBhvr>
                                      <p:tavLst>
                                        <p:tav tm="0">
                                          <p:val>
                                            <p:strVal val="#ppt_x"/>
                                          </p:val>
                                        </p:tav>
                                        <p:tav tm="100000">
                                          <p:val>
                                            <p:strVal val="#ppt_x"/>
                                          </p:val>
                                        </p:tav>
                                      </p:tavLst>
                                    </p:anim>
                                    <p:anim calcmode="lin" valueType="num">
                                      <p:cBhvr additive="base">
                                        <p:cTn id="15" dur="500" fill="hold"/>
                                        <p:tgtEl>
                                          <p:spTgt spid="24581"/>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463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4646"/>
                                        </p:tgtEl>
                                        <p:attrNameLst>
                                          <p:attrName>style.visibility</p:attrName>
                                        </p:attrNameLst>
                                      </p:cBhvr>
                                      <p:to>
                                        <p:strVal val="visible"/>
                                      </p:to>
                                    </p:set>
                                  </p:childTnLst>
                                </p:cTn>
                              </p:par>
                            </p:childTnLst>
                          </p:cTn>
                        </p:par>
                        <p:par>
                          <p:cTn id="24" fill="hold">
                            <p:stCondLst>
                              <p:cond delay="500"/>
                            </p:stCondLst>
                            <p:childTnLst>
                              <p:par>
                                <p:cTn id="25" presetID="2" presetClass="entr" presetSubtype="1" fill="hold" nodeType="afterEffect">
                                  <p:stCondLst>
                                    <p:cond delay="0"/>
                                  </p:stCondLst>
                                  <p:childTnLst>
                                    <p:set>
                                      <p:cBhvr>
                                        <p:cTn id="26" dur="1" fill="hold">
                                          <p:stCondLst>
                                            <p:cond delay="0"/>
                                          </p:stCondLst>
                                        </p:cTn>
                                        <p:tgtEl>
                                          <p:spTgt spid="24584"/>
                                        </p:tgtEl>
                                        <p:attrNameLst>
                                          <p:attrName>style.visibility</p:attrName>
                                        </p:attrNameLst>
                                      </p:cBhvr>
                                      <p:to>
                                        <p:strVal val="visible"/>
                                      </p:to>
                                    </p:set>
                                    <p:anim calcmode="lin" valueType="num">
                                      <p:cBhvr additive="base">
                                        <p:cTn id="27" dur="500" fill="hold"/>
                                        <p:tgtEl>
                                          <p:spTgt spid="24584"/>
                                        </p:tgtEl>
                                        <p:attrNameLst>
                                          <p:attrName>ppt_x</p:attrName>
                                        </p:attrNameLst>
                                      </p:cBhvr>
                                      <p:tavLst>
                                        <p:tav tm="0">
                                          <p:val>
                                            <p:strVal val="#ppt_x"/>
                                          </p:val>
                                        </p:tav>
                                        <p:tav tm="100000">
                                          <p:val>
                                            <p:strVal val="#ppt_x"/>
                                          </p:val>
                                        </p:tav>
                                      </p:tavLst>
                                    </p:anim>
                                    <p:anim calcmode="lin" valueType="num">
                                      <p:cBhvr additive="base">
                                        <p:cTn id="28" dur="500" fill="hold"/>
                                        <p:tgtEl>
                                          <p:spTgt spid="24584"/>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46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4647"/>
                                        </p:tgtEl>
                                        <p:attrNameLst>
                                          <p:attrName>style.visibility</p:attrName>
                                        </p:attrNameLst>
                                      </p:cBhvr>
                                      <p:to>
                                        <p:strVal val="visible"/>
                                      </p:to>
                                    </p:set>
                                  </p:childTnLst>
                                </p:cTn>
                              </p:par>
                            </p:childTnLst>
                          </p:cTn>
                        </p:par>
                        <p:par>
                          <p:cTn id="37" fill="hold">
                            <p:stCondLst>
                              <p:cond delay="500"/>
                            </p:stCondLst>
                            <p:childTnLst>
                              <p:par>
                                <p:cTn id="38" presetID="2" presetClass="entr" presetSubtype="1" fill="hold" nodeType="afterEffect">
                                  <p:stCondLst>
                                    <p:cond delay="0"/>
                                  </p:stCondLst>
                                  <p:childTnLst>
                                    <p:set>
                                      <p:cBhvr>
                                        <p:cTn id="39" dur="1" fill="hold">
                                          <p:stCondLst>
                                            <p:cond delay="0"/>
                                          </p:stCondLst>
                                        </p:cTn>
                                        <p:tgtEl>
                                          <p:spTgt spid="24587"/>
                                        </p:tgtEl>
                                        <p:attrNameLst>
                                          <p:attrName>style.visibility</p:attrName>
                                        </p:attrNameLst>
                                      </p:cBhvr>
                                      <p:to>
                                        <p:strVal val="visible"/>
                                      </p:to>
                                    </p:set>
                                    <p:anim calcmode="lin" valueType="num">
                                      <p:cBhvr additive="base">
                                        <p:cTn id="40" dur="500" fill="hold"/>
                                        <p:tgtEl>
                                          <p:spTgt spid="24587"/>
                                        </p:tgtEl>
                                        <p:attrNameLst>
                                          <p:attrName>ppt_x</p:attrName>
                                        </p:attrNameLst>
                                      </p:cBhvr>
                                      <p:tavLst>
                                        <p:tav tm="0">
                                          <p:val>
                                            <p:strVal val="#ppt_x"/>
                                          </p:val>
                                        </p:tav>
                                        <p:tav tm="100000">
                                          <p:val>
                                            <p:strVal val="#ppt_x"/>
                                          </p:val>
                                        </p:tav>
                                      </p:tavLst>
                                    </p:anim>
                                    <p:anim calcmode="lin" valueType="num">
                                      <p:cBhvr additive="base">
                                        <p:cTn id="41" dur="500" fill="hold"/>
                                        <p:tgtEl>
                                          <p:spTgt spid="24587"/>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4648"/>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246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4659"/>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2459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4660"/>
                                        </p:tgtEl>
                                        <p:attrNameLst>
                                          <p:attrName>style.visibility</p:attrName>
                                        </p:attrNameLst>
                                      </p:cBhvr>
                                      <p:to>
                                        <p:strVal val="visible"/>
                                      </p:to>
                                    </p:se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2459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4631"/>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499"/>
                                          </p:stCondLst>
                                        </p:cTn>
                                        <p:tgtEl>
                                          <p:spTgt spid="2459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24649"/>
                                        </p:tgtEl>
                                        <p:attrNameLst>
                                          <p:attrName>style.visibility</p:attrName>
                                        </p:attrNameLst>
                                      </p:cBhvr>
                                      <p:to>
                                        <p:strVal val="visible"/>
                                      </p:to>
                                    </p:set>
                                  </p:childTnLst>
                                </p:cTn>
                              </p:par>
                            </p:childTnLst>
                          </p:cTn>
                        </p:par>
                        <p:par>
                          <p:cTn id="74" fill="hold">
                            <p:stCondLst>
                              <p:cond delay="500"/>
                            </p:stCondLst>
                            <p:childTnLst>
                              <p:par>
                                <p:cTn id="75" presetID="2" presetClass="entr" presetSubtype="8" fill="hold" nodeType="afterEffect">
                                  <p:stCondLst>
                                    <p:cond delay="0"/>
                                  </p:stCondLst>
                                  <p:childTnLst>
                                    <p:set>
                                      <p:cBhvr>
                                        <p:cTn id="76" dur="1" fill="hold">
                                          <p:stCondLst>
                                            <p:cond delay="0"/>
                                          </p:stCondLst>
                                        </p:cTn>
                                        <p:tgtEl>
                                          <p:spTgt spid="24595"/>
                                        </p:tgtEl>
                                        <p:attrNameLst>
                                          <p:attrName>style.visibility</p:attrName>
                                        </p:attrNameLst>
                                      </p:cBhvr>
                                      <p:to>
                                        <p:strVal val="visible"/>
                                      </p:to>
                                    </p:set>
                                    <p:anim calcmode="lin" valueType="num">
                                      <p:cBhvr additive="base">
                                        <p:cTn id="77" dur="500" fill="hold"/>
                                        <p:tgtEl>
                                          <p:spTgt spid="24595"/>
                                        </p:tgtEl>
                                        <p:attrNameLst>
                                          <p:attrName>ppt_x</p:attrName>
                                        </p:attrNameLst>
                                      </p:cBhvr>
                                      <p:tavLst>
                                        <p:tav tm="0">
                                          <p:val>
                                            <p:strVal val="0-#ppt_w/2"/>
                                          </p:val>
                                        </p:tav>
                                        <p:tav tm="100000">
                                          <p:val>
                                            <p:strVal val="#ppt_x"/>
                                          </p:val>
                                        </p:tav>
                                      </p:tavLst>
                                    </p:anim>
                                    <p:anim calcmode="lin" valueType="num">
                                      <p:cBhvr additive="base">
                                        <p:cTn id="78" dur="500" fill="hold"/>
                                        <p:tgtEl>
                                          <p:spTgt spid="24595"/>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46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4650"/>
                                        </p:tgtEl>
                                        <p:attrNameLst>
                                          <p:attrName>style.visibility</p:attrName>
                                        </p:attrNameLst>
                                      </p:cBhvr>
                                      <p:to>
                                        <p:strVal val="visible"/>
                                      </p:to>
                                    </p:set>
                                  </p:childTnLst>
                                </p:cTn>
                              </p:par>
                            </p:childTnLst>
                          </p:cTn>
                        </p:par>
                        <p:par>
                          <p:cTn id="87" fill="hold">
                            <p:stCondLst>
                              <p:cond delay="500"/>
                            </p:stCondLst>
                            <p:childTnLst>
                              <p:par>
                                <p:cTn id="88" presetID="2" presetClass="entr" presetSubtype="1" fill="hold" nodeType="afterEffect">
                                  <p:stCondLst>
                                    <p:cond delay="0"/>
                                  </p:stCondLst>
                                  <p:childTnLst>
                                    <p:set>
                                      <p:cBhvr>
                                        <p:cTn id="89" dur="1" fill="hold">
                                          <p:stCondLst>
                                            <p:cond delay="0"/>
                                          </p:stCondLst>
                                        </p:cTn>
                                        <p:tgtEl>
                                          <p:spTgt spid="24598"/>
                                        </p:tgtEl>
                                        <p:attrNameLst>
                                          <p:attrName>style.visibility</p:attrName>
                                        </p:attrNameLst>
                                      </p:cBhvr>
                                      <p:to>
                                        <p:strVal val="visible"/>
                                      </p:to>
                                    </p:set>
                                    <p:anim calcmode="lin" valueType="num">
                                      <p:cBhvr additive="base">
                                        <p:cTn id="90" dur="500" fill="hold"/>
                                        <p:tgtEl>
                                          <p:spTgt spid="24598"/>
                                        </p:tgtEl>
                                        <p:attrNameLst>
                                          <p:attrName>ppt_x</p:attrName>
                                        </p:attrNameLst>
                                      </p:cBhvr>
                                      <p:tavLst>
                                        <p:tav tm="0">
                                          <p:val>
                                            <p:strVal val="#ppt_x"/>
                                          </p:val>
                                        </p:tav>
                                        <p:tav tm="100000">
                                          <p:val>
                                            <p:strVal val="#ppt_x"/>
                                          </p:val>
                                        </p:tav>
                                      </p:tavLst>
                                    </p:anim>
                                    <p:anim calcmode="lin" valueType="num">
                                      <p:cBhvr additive="base">
                                        <p:cTn id="91" dur="500" fill="hold"/>
                                        <p:tgtEl>
                                          <p:spTgt spid="24598"/>
                                        </p:tgtEl>
                                        <p:attrNameLst>
                                          <p:attrName>ppt_y</p:attrName>
                                        </p:attrNameLst>
                                      </p:cBhvr>
                                      <p:tavLst>
                                        <p:tav tm="0">
                                          <p:val>
                                            <p:strVal val="0-#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24640"/>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24651"/>
                                        </p:tgtEl>
                                        <p:attrNameLst>
                                          <p:attrName>style.visibility</p:attrName>
                                        </p:attrNameLst>
                                      </p:cBhvr>
                                      <p:to>
                                        <p:strVal val="visible"/>
                                      </p:to>
                                    </p:set>
                                  </p:childTnLst>
                                </p:cTn>
                              </p:par>
                            </p:childTnLst>
                          </p:cTn>
                        </p:par>
                        <p:par>
                          <p:cTn id="100" fill="hold">
                            <p:stCondLst>
                              <p:cond delay="500"/>
                            </p:stCondLst>
                            <p:childTnLst>
                              <p:par>
                                <p:cTn id="101" presetID="2" presetClass="entr" presetSubtype="1" fill="hold" nodeType="afterEffect">
                                  <p:stCondLst>
                                    <p:cond delay="0"/>
                                  </p:stCondLst>
                                  <p:childTnLst>
                                    <p:set>
                                      <p:cBhvr>
                                        <p:cTn id="102" dur="1" fill="hold">
                                          <p:stCondLst>
                                            <p:cond delay="0"/>
                                          </p:stCondLst>
                                        </p:cTn>
                                        <p:tgtEl>
                                          <p:spTgt spid="24601"/>
                                        </p:tgtEl>
                                        <p:attrNameLst>
                                          <p:attrName>style.visibility</p:attrName>
                                        </p:attrNameLst>
                                      </p:cBhvr>
                                      <p:to>
                                        <p:strVal val="visible"/>
                                      </p:to>
                                    </p:set>
                                    <p:anim calcmode="lin" valueType="num">
                                      <p:cBhvr additive="base">
                                        <p:cTn id="103" dur="500" fill="hold"/>
                                        <p:tgtEl>
                                          <p:spTgt spid="24601"/>
                                        </p:tgtEl>
                                        <p:attrNameLst>
                                          <p:attrName>ppt_x</p:attrName>
                                        </p:attrNameLst>
                                      </p:cBhvr>
                                      <p:tavLst>
                                        <p:tav tm="0">
                                          <p:val>
                                            <p:strVal val="#ppt_x"/>
                                          </p:val>
                                        </p:tav>
                                        <p:tav tm="100000">
                                          <p:val>
                                            <p:strVal val="#ppt_x"/>
                                          </p:val>
                                        </p:tav>
                                      </p:tavLst>
                                    </p:anim>
                                    <p:anim calcmode="lin" valueType="num">
                                      <p:cBhvr additive="base">
                                        <p:cTn id="104" dur="500" fill="hold"/>
                                        <p:tgtEl>
                                          <p:spTgt spid="24601"/>
                                        </p:tgtEl>
                                        <p:attrNameLst>
                                          <p:attrName>ppt_y</p:attrName>
                                        </p:attrNameLst>
                                      </p:cBhvr>
                                      <p:tavLst>
                                        <p:tav tm="0">
                                          <p:val>
                                            <p:strVal val="0-#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24652"/>
                                        </p:tgtEl>
                                        <p:attrNameLst>
                                          <p:attrName>style.visibility</p:attrName>
                                        </p:attrNameLst>
                                      </p:cBhvr>
                                      <p:to>
                                        <p:strVal val="visible"/>
                                      </p:to>
                                    </p:se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499"/>
                                          </p:stCondLst>
                                        </p:cTn>
                                        <p:tgtEl>
                                          <p:spTgt spid="24641"/>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499"/>
                                          </p:stCondLst>
                                        </p:cTn>
                                        <p:tgtEl>
                                          <p:spTgt spid="24661"/>
                                        </p:tgtEl>
                                        <p:attrNameLst>
                                          <p:attrName>style.visibility</p:attrName>
                                        </p:attrNameLst>
                                      </p:cBhvr>
                                      <p:to>
                                        <p:strVal val="visible"/>
                                      </p:to>
                                    </p:set>
                                  </p:childTnLst>
                                </p:cTn>
                              </p:par>
                            </p:childTnLst>
                          </p:cTn>
                        </p:par>
                        <p:par>
                          <p:cTn id="116" fill="hold">
                            <p:stCondLst>
                              <p:cond delay="500"/>
                            </p:stCondLst>
                            <p:childTnLst>
                              <p:par>
                                <p:cTn id="117" presetID="1" presetClass="entr" presetSubtype="0" fill="hold" grpId="0" nodeType="afterEffect">
                                  <p:stCondLst>
                                    <p:cond delay="0"/>
                                  </p:stCondLst>
                                  <p:childTnLst>
                                    <p:set>
                                      <p:cBhvr>
                                        <p:cTn id="118" dur="1" fill="hold">
                                          <p:stCondLst>
                                            <p:cond delay="499"/>
                                          </p:stCondLst>
                                        </p:cTn>
                                        <p:tgtEl>
                                          <p:spTgt spid="2460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24662"/>
                                        </p:tgtEl>
                                        <p:attrNameLst>
                                          <p:attrName>style.visibility</p:attrName>
                                        </p:attrNameLst>
                                      </p:cBhvr>
                                      <p:to>
                                        <p:strVal val="visible"/>
                                      </p:to>
                                    </p:se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499"/>
                                          </p:stCondLst>
                                        </p:cTn>
                                        <p:tgtEl>
                                          <p:spTgt spid="24605"/>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24632"/>
                                        </p:tgtEl>
                                        <p:attrNameLst>
                                          <p:attrName>style.visibility</p:attrName>
                                        </p:attrNameLst>
                                      </p:cBhvr>
                                      <p:to>
                                        <p:strVal val="visible"/>
                                      </p:to>
                                    </p:set>
                                  </p:childTnLst>
                                </p:cTn>
                              </p:par>
                            </p:childTnLst>
                          </p:cTn>
                        </p:par>
                        <p:par>
                          <p:cTn id="130" fill="hold">
                            <p:stCondLst>
                              <p:cond delay="500"/>
                            </p:stCondLst>
                            <p:childTnLst>
                              <p:par>
                                <p:cTn id="131" presetID="1" presetClass="entr" presetSubtype="0" fill="hold" nodeType="afterEffect">
                                  <p:stCondLst>
                                    <p:cond delay="0"/>
                                  </p:stCondLst>
                                  <p:childTnLst>
                                    <p:set>
                                      <p:cBhvr>
                                        <p:cTn id="132" dur="1" fill="hold">
                                          <p:stCondLst>
                                            <p:cond delay="499"/>
                                          </p:stCondLst>
                                        </p:cTn>
                                        <p:tgtEl>
                                          <p:spTgt spid="24606"/>
                                        </p:tgtEl>
                                        <p:attrNameLst>
                                          <p:attrName>style.visibility</p:attrName>
                                        </p:attrNameLst>
                                      </p:cBhvr>
                                      <p:to>
                                        <p:strVal val="visible"/>
                                      </p:to>
                                    </p:set>
                                  </p:childTnLst>
                                </p:cTn>
                              </p:par>
                            </p:childTnLst>
                          </p:cTn>
                        </p:par>
                        <p:par>
                          <p:cTn id="133" fill="hold">
                            <p:stCondLst>
                              <p:cond delay="1000"/>
                            </p:stCondLst>
                            <p:childTnLst>
                              <p:par>
                                <p:cTn id="134" presetID="1" presetClass="entr" presetSubtype="0" fill="hold" nodeType="afterEffect">
                                  <p:stCondLst>
                                    <p:cond delay="0"/>
                                  </p:stCondLst>
                                  <p:childTnLst>
                                    <p:set>
                                      <p:cBhvr>
                                        <p:cTn id="135" dur="1" fill="hold">
                                          <p:stCondLst>
                                            <p:cond delay="499"/>
                                          </p:stCondLst>
                                        </p:cTn>
                                        <p:tgtEl>
                                          <p:spTgt spid="24609"/>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24653"/>
                                        </p:tgtEl>
                                        <p:attrNameLst>
                                          <p:attrName>style.visibility</p:attrName>
                                        </p:attrNameLst>
                                      </p:cBhvr>
                                      <p:to>
                                        <p:strVal val="visible"/>
                                      </p:to>
                                    </p:set>
                                  </p:childTnLst>
                                </p:cTn>
                              </p:par>
                            </p:childTnLst>
                          </p:cTn>
                        </p:par>
                        <p:par>
                          <p:cTn id="140" fill="hold">
                            <p:stCondLst>
                              <p:cond delay="500"/>
                            </p:stCondLst>
                            <p:childTnLst>
                              <p:par>
                                <p:cTn id="141" presetID="2" presetClass="entr" presetSubtype="8" fill="hold" nodeType="afterEffect">
                                  <p:stCondLst>
                                    <p:cond delay="0"/>
                                  </p:stCondLst>
                                  <p:childTnLst>
                                    <p:set>
                                      <p:cBhvr>
                                        <p:cTn id="142" dur="1" fill="hold">
                                          <p:stCondLst>
                                            <p:cond delay="0"/>
                                          </p:stCondLst>
                                        </p:cTn>
                                        <p:tgtEl>
                                          <p:spTgt spid="24612"/>
                                        </p:tgtEl>
                                        <p:attrNameLst>
                                          <p:attrName>style.visibility</p:attrName>
                                        </p:attrNameLst>
                                      </p:cBhvr>
                                      <p:to>
                                        <p:strVal val="visible"/>
                                      </p:to>
                                    </p:set>
                                    <p:anim calcmode="lin" valueType="num">
                                      <p:cBhvr additive="base">
                                        <p:cTn id="143" dur="500" fill="hold"/>
                                        <p:tgtEl>
                                          <p:spTgt spid="24612"/>
                                        </p:tgtEl>
                                        <p:attrNameLst>
                                          <p:attrName>ppt_x</p:attrName>
                                        </p:attrNameLst>
                                      </p:cBhvr>
                                      <p:tavLst>
                                        <p:tav tm="0">
                                          <p:val>
                                            <p:strVal val="0-#ppt_w/2"/>
                                          </p:val>
                                        </p:tav>
                                        <p:tav tm="100000">
                                          <p:val>
                                            <p:strVal val="#ppt_x"/>
                                          </p:val>
                                        </p:tav>
                                      </p:tavLst>
                                    </p:anim>
                                    <p:anim calcmode="lin" valueType="num">
                                      <p:cBhvr additive="base">
                                        <p:cTn id="144" dur="500" fill="hold"/>
                                        <p:tgtEl>
                                          <p:spTgt spid="24612"/>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499"/>
                                          </p:stCondLst>
                                        </p:cTn>
                                        <p:tgtEl>
                                          <p:spTgt spid="24654"/>
                                        </p:tgtEl>
                                        <p:attrNameLst>
                                          <p:attrName>style.visibility</p:attrName>
                                        </p:attrNameLst>
                                      </p:cBhvr>
                                      <p:to>
                                        <p:strVal val="visible"/>
                                      </p:to>
                                    </p:se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499"/>
                                          </p:stCondLst>
                                        </p:cTn>
                                        <p:tgtEl>
                                          <p:spTgt spid="2464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24663"/>
                                        </p:tgtEl>
                                        <p:attrNameLst>
                                          <p:attrName>style.visibility</p:attrName>
                                        </p:attrNameLst>
                                      </p:cBhvr>
                                      <p:to>
                                        <p:strVal val="visible"/>
                                      </p:to>
                                    </p:set>
                                  </p:childTnLst>
                                </p:cTn>
                              </p:par>
                            </p:childTnLst>
                          </p:cTn>
                        </p:par>
                        <p:par>
                          <p:cTn id="156" fill="hold">
                            <p:stCondLst>
                              <p:cond delay="500"/>
                            </p:stCondLst>
                            <p:childTnLst>
                              <p:par>
                                <p:cTn id="157" presetID="1" presetClass="entr" presetSubtype="0" fill="hold" grpId="0" nodeType="afterEffect">
                                  <p:stCondLst>
                                    <p:cond delay="0"/>
                                  </p:stCondLst>
                                  <p:childTnLst>
                                    <p:set>
                                      <p:cBhvr>
                                        <p:cTn id="158" dur="1" fill="hold">
                                          <p:stCondLst>
                                            <p:cond delay="499"/>
                                          </p:stCondLst>
                                        </p:cTn>
                                        <p:tgtEl>
                                          <p:spTgt spid="2461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24664"/>
                                        </p:tgtEl>
                                        <p:attrNameLst>
                                          <p:attrName>style.visibility</p:attrName>
                                        </p:attrNameLst>
                                      </p:cBhvr>
                                      <p:to>
                                        <p:strVal val="visible"/>
                                      </p:to>
                                    </p:set>
                                  </p:childTnLst>
                                </p:cTn>
                              </p:par>
                            </p:childTnLst>
                          </p:cTn>
                        </p:par>
                        <p:par>
                          <p:cTn id="163" fill="hold">
                            <p:stCondLst>
                              <p:cond delay="500"/>
                            </p:stCondLst>
                            <p:childTnLst>
                              <p:par>
                                <p:cTn id="164" presetID="1" presetClass="entr" presetSubtype="0" fill="hold" grpId="0" nodeType="afterEffect">
                                  <p:stCondLst>
                                    <p:cond delay="0"/>
                                  </p:stCondLst>
                                  <p:childTnLst>
                                    <p:set>
                                      <p:cBhvr>
                                        <p:cTn id="165" dur="1" fill="hold">
                                          <p:stCondLst>
                                            <p:cond delay="499"/>
                                          </p:stCondLst>
                                        </p:cTn>
                                        <p:tgtEl>
                                          <p:spTgt spid="24616"/>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499"/>
                                          </p:stCondLst>
                                        </p:cTn>
                                        <p:tgtEl>
                                          <p:spTgt spid="24633"/>
                                        </p:tgtEl>
                                        <p:attrNameLst>
                                          <p:attrName>style.visibility</p:attrName>
                                        </p:attrNameLst>
                                      </p:cBhvr>
                                      <p:to>
                                        <p:strVal val="visible"/>
                                      </p:to>
                                    </p:set>
                                  </p:childTnLst>
                                </p:cTn>
                              </p:par>
                            </p:childTnLst>
                          </p:cTn>
                        </p:par>
                        <p:par>
                          <p:cTn id="170" fill="hold">
                            <p:stCondLst>
                              <p:cond delay="500"/>
                            </p:stCondLst>
                            <p:childTnLst>
                              <p:par>
                                <p:cTn id="171" presetID="1" presetClass="entr" presetSubtype="0" fill="hold" nodeType="afterEffect">
                                  <p:stCondLst>
                                    <p:cond delay="0"/>
                                  </p:stCondLst>
                                  <p:childTnLst>
                                    <p:set>
                                      <p:cBhvr>
                                        <p:cTn id="172" dur="1" fill="hold">
                                          <p:stCondLst>
                                            <p:cond delay="499"/>
                                          </p:stCondLst>
                                        </p:cTn>
                                        <p:tgtEl>
                                          <p:spTgt spid="24617"/>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24655"/>
                                        </p:tgtEl>
                                        <p:attrNameLst>
                                          <p:attrName>style.visibility</p:attrName>
                                        </p:attrNameLst>
                                      </p:cBhvr>
                                      <p:to>
                                        <p:strVal val="visible"/>
                                      </p:to>
                                    </p:set>
                                  </p:childTnLst>
                                </p:cTn>
                              </p:par>
                            </p:childTnLst>
                          </p:cTn>
                        </p:par>
                        <p:par>
                          <p:cTn id="177" fill="hold">
                            <p:stCondLst>
                              <p:cond delay="500"/>
                            </p:stCondLst>
                            <p:childTnLst>
                              <p:par>
                                <p:cTn id="178" presetID="2" presetClass="entr" presetSubtype="8" fill="hold" nodeType="afterEffect">
                                  <p:stCondLst>
                                    <p:cond delay="0"/>
                                  </p:stCondLst>
                                  <p:childTnLst>
                                    <p:set>
                                      <p:cBhvr>
                                        <p:cTn id="179" dur="1" fill="hold">
                                          <p:stCondLst>
                                            <p:cond delay="0"/>
                                          </p:stCondLst>
                                        </p:cTn>
                                        <p:tgtEl>
                                          <p:spTgt spid="24620"/>
                                        </p:tgtEl>
                                        <p:attrNameLst>
                                          <p:attrName>style.visibility</p:attrName>
                                        </p:attrNameLst>
                                      </p:cBhvr>
                                      <p:to>
                                        <p:strVal val="visible"/>
                                      </p:to>
                                    </p:set>
                                    <p:anim calcmode="lin" valueType="num">
                                      <p:cBhvr additive="base">
                                        <p:cTn id="180" dur="500" fill="hold"/>
                                        <p:tgtEl>
                                          <p:spTgt spid="24620"/>
                                        </p:tgtEl>
                                        <p:attrNameLst>
                                          <p:attrName>ppt_x</p:attrName>
                                        </p:attrNameLst>
                                      </p:cBhvr>
                                      <p:tavLst>
                                        <p:tav tm="0">
                                          <p:val>
                                            <p:strVal val="0-#ppt_w/2"/>
                                          </p:val>
                                        </p:tav>
                                        <p:tav tm="100000">
                                          <p:val>
                                            <p:strVal val="#ppt_x"/>
                                          </p:val>
                                        </p:tav>
                                      </p:tavLst>
                                    </p:anim>
                                    <p:anim calcmode="lin" valueType="num">
                                      <p:cBhvr additive="base">
                                        <p:cTn id="181" dur="500" fill="hold"/>
                                        <p:tgtEl>
                                          <p:spTgt spid="24620"/>
                                        </p:tgtEl>
                                        <p:attrNameLst>
                                          <p:attrName>ppt_y</p:attrName>
                                        </p:attrNameLst>
                                      </p:cBhvr>
                                      <p:tavLst>
                                        <p:tav tm="0">
                                          <p:val>
                                            <p:strVal val="#ppt_y"/>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499"/>
                                          </p:stCondLst>
                                        </p:cTn>
                                        <p:tgtEl>
                                          <p:spTgt spid="24656"/>
                                        </p:tgtEl>
                                        <p:attrNameLst>
                                          <p:attrName>style.visibility</p:attrName>
                                        </p:attrNameLst>
                                      </p:cBhvr>
                                      <p:to>
                                        <p:strVal val="visible"/>
                                      </p:to>
                                    </p:set>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499"/>
                                          </p:stCondLst>
                                        </p:cTn>
                                        <p:tgtEl>
                                          <p:spTgt spid="24643"/>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499"/>
                                          </p:stCondLst>
                                        </p:cTn>
                                        <p:tgtEl>
                                          <p:spTgt spid="24665"/>
                                        </p:tgtEl>
                                        <p:attrNameLst>
                                          <p:attrName>style.visibility</p:attrName>
                                        </p:attrNameLst>
                                      </p:cBhvr>
                                      <p:to>
                                        <p:strVal val="visible"/>
                                      </p:to>
                                    </p:set>
                                  </p:childTnLst>
                                </p:cTn>
                              </p:par>
                            </p:childTnLst>
                          </p:cTn>
                        </p:par>
                        <p:par>
                          <p:cTn id="193" fill="hold">
                            <p:stCondLst>
                              <p:cond delay="500"/>
                            </p:stCondLst>
                            <p:childTnLst>
                              <p:par>
                                <p:cTn id="194" presetID="1" presetClass="entr" presetSubtype="0" fill="hold" grpId="0" nodeType="afterEffect">
                                  <p:stCondLst>
                                    <p:cond delay="0"/>
                                  </p:stCondLst>
                                  <p:childTnLst>
                                    <p:set>
                                      <p:cBhvr>
                                        <p:cTn id="195" dur="1" fill="hold">
                                          <p:stCondLst>
                                            <p:cond delay="499"/>
                                          </p:stCondLst>
                                        </p:cTn>
                                        <p:tgtEl>
                                          <p:spTgt spid="24623"/>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grpId="0" nodeType="clickEffect">
                                  <p:stCondLst>
                                    <p:cond delay="0"/>
                                  </p:stCondLst>
                                  <p:childTnLst>
                                    <p:set>
                                      <p:cBhvr>
                                        <p:cTn id="199" dur="1" fill="hold">
                                          <p:stCondLst>
                                            <p:cond delay="499"/>
                                          </p:stCondLst>
                                        </p:cTn>
                                        <p:tgtEl>
                                          <p:spTgt spid="24666"/>
                                        </p:tgtEl>
                                        <p:attrNameLst>
                                          <p:attrName>style.visibility</p:attrName>
                                        </p:attrNameLst>
                                      </p:cBhvr>
                                      <p:to>
                                        <p:strVal val="visible"/>
                                      </p:to>
                                    </p:set>
                                  </p:childTnLst>
                                </p:cTn>
                              </p:par>
                            </p:childTnLst>
                          </p:cTn>
                        </p:par>
                        <p:par>
                          <p:cTn id="200" fill="hold">
                            <p:stCondLst>
                              <p:cond delay="500"/>
                            </p:stCondLst>
                            <p:childTnLst>
                              <p:par>
                                <p:cTn id="201" presetID="1" presetClass="entr" presetSubtype="0" fill="hold" nodeType="afterEffect">
                                  <p:stCondLst>
                                    <p:cond delay="0"/>
                                  </p:stCondLst>
                                  <p:childTnLst>
                                    <p:set>
                                      <p:cBhvr>
                                        <p:cTn id="202" dur="1" fill="hold">
                                          <p:stCondLst>
                                            <p:cond delay="499"/>
                                          </p:stCondLst>
                                        </p:cTn>
                                        <p:tgtEl>
                                          <p:spTgt spid="24624"/>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499"/>
                                          </p:stCondLst>
                                        </p:cTn>
                                        <p:tgtEl>
                                          <p:spTgt spid="24634"/>
                                        </p:tgtEl>
                                        <p:attrNameLst>
                                          <p:attrName>style.visibility</p:attrName>
                                        </p:attrNameLst>
                                      </p:cBhvr>
                                      <p:to>
                                        <p:strVal val="visible"/>
                                      </p:to>
                                    </p:set>
                                  </p:childTnLst>
                                </p:cTn>
                              </p:par>
                            </p:childTnLst>
                          </p:cTn>
                        </p:par>
                        <p:par>
                          <p:cTn id="207" fill="hold">
                            <p:stCondLst>
                              <p:cond delay="500"/>
                            </p:stCondLst>
                            <p:childTnLst>
                              <p:par>
                                <p:cTn id="208" presetID="1" presetClass="entr" presetSubtype="0" fill="hold" grpId="0" nodeType="afterEffect">
                                  <p:stCondLst>
                                    <p:cond delay="0"/>
                                  </p:stCondLst>
                                  <p:childTnLst>
                                    <p:set>
                                      <p:cBhvr>
                                        <p:cTn id="209" dur="1" fill="hold">
                                          <p:stCondLst>
                                            <p:cond delay="499"/>
                                          </p:stCondLst>
                                        </p:cTn>
                                        <p:tgtEl>
                                          <p:spTgt spid="24578"/>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24657"/>
                                        </p:tgtEl>
                                        <p:attrNameLst>
                                          <p:attrName>style.visibility</p:attrName>
                                        </p:attrNameLst>
                                      </p:cBhvr>
                                      <p:to>
                                        <p:strVal val="visible"/>
                                      </p:to>
                                    </p:set>
                                  </p:childTnLst>
                                </p:cTn>
                              </p:par>
                            </p:childTnLst>
                          </p:cTn>
                        </p:par>
                        <p:par>
                          <p:cTn id="214" fill="hold">
                            <p:stCondLst>
                              <p:cond delay="500"/>
                            </p:stCondLst>
                            <p:childTnLst>
                              <p:par>
                                <p:cTn id="215" presetID="2" presetClass="entr" presetSubtype="12" fill="hold" nodeType="afterEffect">
                                  <p:stCondLst>
                                    <p:cond delay="0"/>
                                  </p:stCondLst>
                                  <p:childTnLst>
                                    <p:set>
                                      <p:cBhvr>
                                        <p:cTn id="216" dur="1" fill="hold">
                                          <p:stCondLst>
                                            <p:cond delay="0"/>
                                          </p:stCondLst>
                                        </p:cTn>
                                        <p:tgtEl>
                                          <p:spTgt spid="24627"/>
                                        </p:tgtEl>
                                        <p:attrNameLst>
                                          <p:attrName>style.visibility</p:attrName>
                                        </p:attrNameLst>
                                      </p:cBhvr>
                                      <p:to>
                                        <p:strVal val="visible"/>
                                      </p:to>
                                    </p:set>
                                    <p:anim calcmode="lin" valueType="num">
                                      <p:cBhvr additive="base">
                                        <p:cTn id="217" dur="500" fill="hold"/>
                                        <p:tgtEl>
                                          <p:spTgt spid="24627"/>
                                        </p:tgtEl>
                                        <p:attrNameLst>
                                          <p:attrName>ppt_x</p:attrName>
                                        </p:attrNameLst>
                                      </p:cBhvr>
                                      <p:tavLst>
                                        <p:tav tm="0">
                                          <p:val>
                                            <p:strVal val="0-#ppt_w/2"/>
                                          </p:val>
                                        </p:tav>
                                        <p:tav tm="100000">
                                          <p:val>
                                            <p:strVal val="#ppt_x"/>
                                          </p:val>
                                        </p:tav>
                                      </p:tavLst>
                                    </p:anim>
                                    <p:anim calcmode="lin" valueType="num">
                                      <p:cBhvr additive="base">
                                        <p:cTn id="218" dur="500" fill="hold"/>
                                        <p:tgtEl>
                                          <p:spTgt spid="24627"/>
                                        </p:tgtEl>
                                        <p:attrNameLst>
                                          <p:attrName>ppt_y</p:attrName>
                                        </p:attrNameLst>
                                      </p:cBhvr>
                                      <p:tavLst>
                                        <p:tav tm="0">
                                          <p:val>
                                            <p:strVal val="1+#ppt_h/2"/>
                                          </p:val>
                                        </p:tav>
                                        <p:tav tm="100000">
                                          <p:val>
                                            <p:strVal val="#ppt_y"/>
                                          </p:val>
                                        </p:tav>
                                      </p:tavLst>
                                    </p:anim>
                                  </p:childTnLst>
                                </p:cTn>
                              </p:par>
                            </p:childTnLst>
                          </p:cTn>
                        </p:par>
                        <p:par>
                          <p:cTn id="219" fill="hold">
                            <p:stCondLst>
                              <p:cond delay="1000"/>
                            </p:stCondLst>
                            <p:childTnLst>
                              <p:par>
                                <p:cTn id="220" presetID="1" presetClass="entr" presetSubtype="0" fill="hold" grpId="0" nodeType="afterEffect">
                                  <p:stCondLst>
                                    <p:cond delay="0"/>
                                  </p:stCondLst>
                                  <p:childTnLst>
                                    <p:set>
                                      <p:cBhvr>
                                        <p:cTn id="221" dur="1" fill="hold">
                                          <p:stCondLst>
                                            <p:cond delay="499"/>
                                          </p:stCondLst>
                                        </p:cTn>
                                        <p:tgtEl>
                                          <p:spTgt spid="24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24590" grpId="0" animBg="1"/>
      <p:bldP spid="24591" grpId="0" animBg="1"/>
      <p:bldP spid="24604" grpId="0" animBg="1"/>
      <p:bldP spid="24605" grpId="0" animBg="1"/>
      <p:bldP spid="24615" grpId="0" animBg="1"/>
      <p:bldP spid="24616" grpId="0" animBg="1"/>
      <p:bldP spid="24623" grpId="0" animBg="1"/>
      <p:bldP spid="24631" grpId="0" autoUpdateAnimBg="0"/>
      <p:bldP spid="24632" grpId="0" autoUpdateAnimBg="0"/>
      <p:bldP spid="24633" grpId="0" autoUpdateAnimBg="0"/>
      <p:bldP spid="24634" grpId="0" autoUpdateAnimBg="0"/>
      <p:bldP spid="24635" grpId="0" animBg="1"/>
      <p:bldP spid="24636" grpId="0" animBg="1"/>
      <p:bldP spid="24637" grpId="0" animBg="1"/>
      <p:bldP spid="24638" grpId="0" animBg="1"/>
      <p:bldP spid="24639" grpId="0" animBg="1"/>
      <p:bldP spid="24640" grpId="0" animBg="1"/>
      <p:bldP spid="24641" grpId="0" animBg="1"/>
      <p:bldP spid="24642" grpId="0" animBg="1"/>
      <p:bldP spid="24643" grpId="0" animBg="1"/>
      <p:bldP spid="24644" grpId="0" animBg="1"/>
      <p:bldP spid="24645" grpId="0" animBg="1"/>
      <p:bldP spid="24646" grpId="0" animBg="1"/>
      <p:bldP spid="24647" grpId="0" animBg="1"/>
      <p:bldP spid="24648" grpId="0" animBg="1"/>
      <p:bldP spid="24649" grpId="0" animBg="1"/>
      <p:bldP spid="24650" grpId="0" animBg="1"/>
      <p:bldP spid="24651" grpId="0" animBg="1"/>
      <p:bldP spid="24652" grpId="0" animBg="1"/>
      <p:bldP spid="24653" grpId="0" animBg="1"/>
      <p:bldP spid="24654" grpId="0" animBg="1"/>
      <p:bldP spid="24655" grpId="0" animBg="1"/>
      <p:bldP spid="24656" grpId="0" animBg="1"/>
      <p:bldP spid="24657" grpId="0" animBg="1"/>
      <p:bldP spid="24659" grpId="0" animBg="1"/>
      <p:bldP spid="24660" grpId="0" animBg="1"/>
      <p:bldP spid="24661" grpId="0" animBg="1"/>
      <p:bldP spid="24662" grpId="0" animBg="1"/>
      <p:bldP spid="24663" grpId="0" animBg="1"/>
      <p:bldP spid="24664" grpId="0" animBg="1"/>
      <p:bldP spid="24665" grpId="0" animBg="1"/>
      <p:bldP spid="2466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3702" y="2192190"/>
            <a:ext cx="9852865" cy="4524315"/>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Stack s;</a:t>
            </a:r>
          </a:p>
          <a:p>
            <a:r>
              <a:rPr lang="en-US" sz="2400" dirty="0" err="1">
                <a:latin typeface="Arial" panose="020B0604020202020204" pitchFamily="34" charset="0"/>
                <a:cs typeface="Arial" panose="020B0604020202020204" pitchFamily="34" charset="0"/>
              </a:rPr>
              <a:t>int</a:t>
            </a:r>
            <a:r>
              <a:rPr lang="en-US" sz="2400" dirty="0">
                <a:latin typeface="Arial" panose="020B0604020202020204" pitchFamily="34" charset="0"/>
                <a:cs typeface="Arial" panose="020B0604020202020204" pitchFamily="34" charset="0"/>
              </a:rPr>
              <a:t> x;</a:t>
            </a:r>
          </a:p>
          <a:p>
            <a:r>
              <a:rPr lang="en-US" sz="2400" dirty="0" err="1">
                <a:latin typeface="Arial" panose="020B0604020202020204" pitchFamily="34" charset="0"/>
                <a:cs typeface="Arial" panose="020B0604020202020204" pitchFamily="34" charset="0"/>
              </a:rPr>
              <a:t>int</a:t>
            </a:r>
            <a:r>
              <a:rPr lang="en-US" sz="2400" dirty="0">
                <a:latin typeface="Arial" panose="020B0604020202020204" pitchFamily="34" charset="0"/>
                <a:cs typeface="Arial" panose="020B0604020202020204" pitchFamily="34" charset="0"/>
              </a:rPr>
              <a:t> y;</a:t>
            </a:r>
          </a:p>
          <a:p>
            <a:r>
              <a:rPr lang="en-US" sz="2400" dirty="0" err="1">
                <a:latin typeface="Arial" panose="020B0604020202020204" pitchFamily="34" charset="0"/>
                <a:cs typeface="Arial" panose="020B0604020202020204" pitchFamily="34" charset="0"/>
              </a:rPr>
              <a:t>int</a:t>
            </a:r>
            <a:r>
              <a:rPr lang="en-US" sz="2400" dirty="0">
                <a:latin typeface="Arial" panose="020B0604020202020204" pitchFamily="34" charset="0"/>
                <a:cs typeface="Arial" panose="020B0604020202020204" pitchFamily="34" charset="0"/>
              </a:rPr>
              <a:t> temp;</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a:t>
            </a:r>
            <a:r>
              <a:rPr lang="en-US" sz="2400" dirty="0" err="1">
                <a:latin typeface="Arial" panose="020B0604020202020204" pitchFamily="34" charset="0"/>
                <a:cs typeface="Arial" panose="020B0604020202020204" pitchFamily="34" charset="0"/>
              </a:rPr>
              <a:t>int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=0;i&lt;</a:t>
            </a:r>
            <a:r>
              <a:rPr lang="en-US" sz="2400" dirty="0" err="1">
                <a:latin typeface="Arial" panose="020B0604020202020204" pitchFamily="34" charset="0"/>
                <a:cs typeface="Arial" panose="020B0604020202020204" pitchFamily="34" charset="0"/>
              </a:rPr>
              <a:t>postfix.size</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if (postfix[</a:t>
            </a:r>
            <a:r>
              <a:rPr lang="en-US" sz="2400" dirty="0" err="1">
                <a:solidFill>
                  <a:srgbClr val="FF0000"/>
                </a:solidFill>
                <a:latin typeface="Arial" panose="020B0604020202020204" pitchFamily="34" charset="0"/>
                <a:cs typeface="Arial" panose="020B0604020202020204" pitchFamily="34" charset="0"/>
              </a:rPr>
              <a:t>i</a:t>
            </a:r>
            <a:r>
              <a:rPr lang="en-US" sz="2400" dirty="0">
                <a:solidFill>
                  <a:srgbClr val="FF0000"/>
                </a:solidFill>
                <a:latin typeface="Arial" panose="020B0604020202020204" pitchFamily="34" charset="0"/>
                <a:cs typeface="Arial" panose="020B0604020202020204" pitchFamily="34" charset="0"/>
              </a:rPr>
              <a:t>]&gt;='0' &amp;&amp; postfix[</a:t>
            </a:r>
            <a:r>
              <a:rPr lang="en-US" sz="2400" dirty="0" err="1">
                <a:solidFill>
                  <a:srgbClr val="FF0000"/>
                </a:solidFill>
                <a:latin typeface="Arial" panose="020B0604020202020204" pitchFamily="34" charset="0"/>
                <a:cs typeface="Arial" panose="020B0604020202020204" pitchFamily="34" charset="0"/>
              </a:rPr>
              <a:t>i</a:t>
            </a:r>
            <a:r>
              <a:rPr lang="en-US" sz="2400" dirty="0">
                <a:solidFill>
                  <a:srgbClr val="FF0000"/>
                </a:solidFill>
                <a:latin typeface="Arial" panose="020B0604020202020204" pitchFamily="34" charset="0"/>
                <a:cs typeface="Arial" panose="020B0604020202020204" pitchFamily="34" charset="0"/>
              </a:rPr>
              <a:t>]&lt;='9</a:t>
            </a:r>
            <a:r>
              <a:rPr lang="en-US" sz="2400" dirty="0" smtClean="0">
                <a:solidFill>
                  <a:srgbClr val="FF0000"/>
                </a:solidFill>
                <a:latin typeface="Arial" panose="020B0604020202020204" pitchFamily="34" charset="0"/>
                <a:cs typeface="Arial" panose="020B0604020202020204" pitchFamily="34" charset="0"/>
              </a:rPr>
              <a:t>') </a:t>
            </a:r>
            <a:r>
              <a:rPr lang="en-US" sz="2400" dirty="0" smtClean="0">
                <a:solidFill>
                  <a:srgbClr val="00B050"/>
                </a:solidFill>
                <a:latin typeface="Arial" panose="020B0604020202020204" pitchFamily="34" charset="0"/>
                <a:cs typeface="Arial" panose="020B0604020202020204" pitchFamily="34" charset="0"/>
              </a:rPr>
              <a:t>// </a:t>
            </a:r>
            <a:r>
              <a:rPr lang="en-US" sz="2400" dirty="0">
                <a:solidFill>
                  <a:srgbClr val="00B050"/>
                </a:solidFill>
              </a:rPr>
              <a:t>This condition checks if that character is a digit between '0' and '9'.</a:t>
            </a:r>
            <a:endParaRPr lang="en-US" sz="2400" dirty="0">
              <a:solidFill>
                <a:srgbClr val="00B050"/>
              </a:solidFill>
              <a:latin typeface="Arial" panose="020B0604020202020204" pitchFamily="34" charset="0"/>
              <a:cs typeface="Arial" panose="020B0604020202020204" pitchFamily="34" charset="0"/>
            </a:endParaRPr>
          </a:p>
          <a:p>
            <a:r>
              <a:rPr lang="en-US" sz="2400" dirty="0">
                <a:solidFill>
                  <a:srgbClr val="FF0000"/>
                </a:solidFill>
                <a:latin typeface="Arial" panose="020B0604020202020204" pitchFamily="34" charset="0"/>
                <a:cs typeface="Arial" panose="020B0604020202020204" pitchFamily="34" charset="0"/>
              </a:rPr>
              <a:t>		</a:t>
            </a:r>
            <a:r>
              <a:rPr lang="en-US" sz="2400" dirty="0" err="1">
                <a:solidFill>
                  <a:srgbClr val="FF0000"/>
                </a:solidFill>
                <a:latin typeface="Arial" panose="020B0604020202020204" pitchFamily="34" charset="0"/>
                <a:cs typeface="Arial" panose="020B0604020202020204" pitchFamily="34" charset="0"/>
              </a:rPr>
              <a:t>s.push</a:t>
            </a:r>
            <a:r>
              <a:rPr lang="en-US" sz="2400" dirty="0">
                <a:solidFill>
                  <a:srgbClr val="FF0000"/>
                </a:solidFill>
                <a:latin typeface="Arial" panose="020B0604020202020204" pitchFamily="34" charset="0"/>
                <a:cs typeface="Arial" panose="020B0604020202020204" pitchFamily="34" charset="0"/>
              </a:rPr>
              <a:t>((</a:t>
            </a:r>
            <a:r>
              <a:rPr lang="en-US" sz="2400" dirty="0" err="1">
                <a:solidFill>
                  <a:srgbClr val="FF0000"/>
                </a:solidFill>
                <a:latin typeface="Arial" panose="020B0604020202020204" pitchFamily="34" charset="0"/>
                <a:cs typeface="Arial" panose="020B0604020202020204" pitchFamily="34" charset="0"/>
              </a:rPr>
              <a:t>int</a:t>
            </a:r>
            <a:r>
              <a:rPr lang="en-US" sz="2400" dirty="0">
                <a:solidFill>
                  <a:srgbClr val="FF0000"/>
                </a:solidFill>
                <a:latin typeface="Arial" panose="020B0604020202020204" pitchFamily="34" charset="0"/>
                <a:cs typeface="Arial" panose="020B0604020202020204" pitchFamily="34" charset="0"/>
              </a:rPr>
              <a:t>)(postfix[</a:t>
            </a:r>
            <a:r>
              <a:rPr lang="en-US" sz="2400" dirty="0" err="1">
                <a:solidFill>
                  <a:srgbClr val="FF0000"/>
                </a:solidFill>
                <a:latin typeface="Arial" panose="020B0604020202020204" pitchFamily="34" charset="0"/>
                <a:cs typeface="Arial" panose="020B0604020202020204" pitchFamily="34" charset="0"/>
              </a:rPr>
              <a:t>i</a:t>
            </a:r>
            <a:r>
              <a:rPr lang="en-US" sz="2400" dirty="0">
                <a:solidFill>
                  <a:srgbClr val="FF0000"/>
                </a:solidFill>
                <a:latin typeface="Arial" panose="020B0604020202020204" pitchFamily="34" charset="0"/>
                <a:cs typeface="Arial" panose="020B0604020202020204" pitchFamily="34" charset="0"/>
              </a:rPr>
              <a:t>]-'0</a:t>
            </a:r>
            <a:r>
              <a:rPr lang="en-US" sz="2400" dirty="0" smtClean="0">
                <a:solidFill>
                  <a:srgbClr val="FF0000"/>
                </a:solidFill>
                <a:latin typeface="Arial" panose="020B0604020202020204" pitchFamily="34" charset="0"/>
                <a:cs typeface="Arial" panose="020B0604020202020204" pitchFamily="34" charset="0"/>
              </a:rPr>
              <a:t>')); </a:t>
            </a:r>
            <a:r>
              <a:rPr lang="en-US" sz="2400" dirty="0" smtClean="0">
                <a:solidFill>
                  <a:srgbClr val="00B050"/>
                </a:solidFill>
                <a:latin typeface="Arial" panose="020B0604020202020204" pitchFamily="34" charset="0"/>
                <a:cs typeface="Arial" panose="020B0604020202020204" pitchFamily="34" charset="0"/>
              </a:rPr>
              <a:t>// </a:t>
            </a:r>
            <a:r>
              <a:rPr lang="en-US" sz="2400" dirty="0">
                <a:solidFill>
                  <a:srgbClr val="00B050"/>
                </a:solidFill>
              </a:rPr>
              <a:t>digit character is converted into an integer.</a:t>
            </a:r>
            <a:endParaRPr lang="en-US" sz="2400" dirty="0">
              <a:solidFill>
                <a:srgbClr val="00B050"/>
              </a:solidFill>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5" name="Rectangle 4"/>
          <p:cNvSpPr/>
          <p:nvPr/>
        </p:nvSpPr>
        <p:spPr>
          <a:xfrm>
            <a:off x="1373406" y="1482043"/>
            <a:ext cx="4616970" cy="830997"/>
          </a:xfrm>
          <a:prstGeom prst="rect">
            <a:avLst/>
          </a:prstGeom>
        </p:spPr>
        <p:txBody>
          <a:bodyPr wrap="none">
            <a:spAutoFit/>
          </a:bodyPr>
          <a:lstStyle/>
          <a:p>
            <a:r>
              <a:rPr lang="en-US" sz="2400" dirty="0" err="1">
                <a:latin typeface="Arial" panose="020B0604020202020204" pitchFamily="34" charset="0"/>
                <a:cs typeface="Arial" panose="020B0604020202020204" pitchFamily="34" charset="0"/>
              </a:rPr>
              <a:t>int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evaluatePostfix</a:t>
            </a:r>
            <a:r>
              <a:rPr lang="en-US" sz="2400" dirty="0">
                <a:latin typeface="Arial" panose="020B0604020202020204" pitchFamily="34" charset="0"/>
                <a:cs typeface="Arial" panose="020B0604020202020204" pitchFamily="34" charset="0"/>
              </a:rPr>
              <a:t>(string postfix)</a:t>
            </a:r>
          </a:p>
          <a:p>
            <a:r>
              <a:rPr lang="en-US" sz="2400" dirty="0">
                <a:latin typeface="Arial" panose="020B0604020202020204" pitchFamily="34" charset="0"/>
                <a:cs typeface="Arial" panose="020B0604020202020204" pitchFamily="34" charset="0"/>
              </a:rPr>
              <a:t>{</a:t>
            </a:r>
          </a:p>
        </p:txBody>
      </p:sp>
      <p:sp>
        <p:nvSpPr>
          <p:cNvPr id="8" name="Title 7">
            <a:extLst>
              <a:ext uri="{FF2B5EF4-FFF2-40B4-BE49-F238E27FC236}">
                <a16:creationId xmlns="" xmlns:a16="http://schemas.microsoft.com/office/drawing/2014/main" id="{585472D8-D714-467A-823D-C4C6D49BD2D5}"/>
              </a:ext>
            </a:extLst>
          </p:cNvPr>
          <p:cNvSpPr>
            <a:spLocks noGrp="1"/>
          </p:cNvSpPr>
          <p:nvPr>
            <p:ph type="title"/>
          </p:nvPr>
        </p:nvSpPr>
        <p:spPr/>
        <p:txBody>
          <a:bodyPr/>
          <a:lstStyle/>
          <a:p>
            <a:r>
              <a:rPr lang="en-US" dirty="0"/>
              <a:t>Evaluating postfix expression</a:t>
            </a:r>
          </a:p>
        </p:txBody>
      </p:sp>
    </p:spTree>
    <p:extLst>
      <p:ext uri="{BB962C8B-B14F-4D97-AF65-F5344CB8AC3E}">
        <p14:creationId xmlns:p14="http://schemas.microsoft.com/office/powerpoint/2010/main" val="13319106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78E6E73-AE0F-41F0-96AD-ADB44715E36A}"/>
              </a:ext>
            </a:extLst>
          </p:cNvPr>
          <p:cNvSpPr>
            <a:spLocks noGrp="1"/>
          </p:cNvSpPr>
          <p:nvPr>
            <p:ph type="title"/>
          </p:nvPr>
        </p:nvSpPr>
        <p:spPr/>
        <p:txBody>
          <a:bodyPr/>
          <a:lstStyle/>
          <a:p>
            <a:r>
              <a:rPr lang="en-US" dirty="0"/>
              <a:t>Evaluating postfix expression</a:t>
            </a:r>
          </a:p>
        </p:txBody>
      </p:sp>
      <p:sp>
        <p:nvSpPr>
          <p:cNvPr id="5" name="Content Placeholder 4">
            <a:extLst>
              <a:ext uri="{FF2B5EF4-FFF2-40B4-BE49-F238E27FC236}">
                <a16:creationId xmlns="" xmlns:a16="http://schemas.microsoft.com/office/drawing/2014/main" id="{B1905882-65CE-452C-BC03-270D6BDC2D2C}"/>
              </a:ext>
            </a:extLst>
          </p:cNvPr>
          <p:cNvSpPr>
            <a:spLocks noGrp="1"/>
          </p:cNvSpPr>
          <p:nvPr>
            <p:ph idx="1"/>
          </p:nvPr>
        </p:nvSpPr>
        <p:spPr>
          <a:xfrm>
            <a:off x="838200" y="1825625"/>
            <a:ext cx="10515600" cy="4724150"/>
          </a:xfrm>
        </p:spPr>
        <p:txBody>
          <a:bodyPr>
            <a:normAutofit fontScale="62500" lnSpcReduction="20000"/>
          </a:bodyPr>
          <a:lstStyle/>
          <a:p>
            <a:pPr marL="0" indent="0">
              <a:buNone/>
            </a:pPr>
            <a:r>
              <a:rPr lang="en-US" dirty="0"/>
              <a:t>else   {  x=</a:t>
            </a:r>
            <a:r>
              <a:rPr lang="en-US" dirty="0" err="1"/>
              <a:t>s.pop</a:t>
            </a:r>
            <a:r>
              <a:rPr lang="en-US" dirty="0"/>
              <a:t>();</a:t>
            </a:r>
          </a:p>
          <a:p>
            <a:pPr marL="0" indent="0">
              <a:buNone/>
            </a:pPr>
            <a:r>
              <a:rPr lang="en-US" dirty="0"/>
              <a:t>             y=</a:t>
            </a:r>
            <a:r>
              <a:rPr lang="en-US" dirty="0" err="1"/>
              <a:t>s.pop</a:t>
            </a:r>
            <a:r>
              <a:rPr lang="en-US" dirty="0"/>
              <a:t>();</a:t>
            </a:r>
          </a:p>
          <a:p>
            <a:pPr marL="0" indent="0">
              <a:buNone/>
            </a:pPr>
            <a:r>
              <a:rPr lang="en-US" dirty="0"/>
              <a:t>		switch(postfix[</a:t>
            </a:r>
            <a:r>
              <a:rPr lang="en-US" dirty="0" err="1"/>
              <a:t>i</a:t>
            </a:r>
            <a:r>
              <a:rPr lang="en-US" dirty="0"/>
              <a:t>])</a:t>
            </a:r>
          </a:p>
          <a:p>
            <a:pPr marL="0" indent="0">
              <a:buNone/>
            </a:pPr>
            <a:r>
              <a:rPr lang="en-US" dirty="0"/>
              <a:t>		{</a:t>
            </a:r>
          </a:p>
          <a:p>
            <a:pPr marL="0" indent="0">
              <a:buNone/>
            </a:pPr>
            <a:r>
              <a:rPr lang="en-US" dirty="0"/>
              <a:t>		case'+':	temp = </a:t>
            </a:r>
            <a:r>
              <a:rPr lang="en-US" dirty="0" err="1"/>
              <a:t>y+x</a:t>
            </a:r>
            <a:r>
              <a:rPr lang="en-US" dirty="0"/>
              <a:t>; break;</a:t>
            </a:r>
          </a:p>
          <a:p>
            <a:pPr marL="0" indent="0">
              <a:buNone/>
            </a:pPr>
            <a:r>
              <a:rPr lang="en-US" dirty="0"/>
              <a:t>		case'-':	temp = y-x; break;</a:t>
            </a:r>
          </a:p>
          <a:p>
            <a:pPr marL="0" indent="0">
              <a:buNone/>
            </a:pPr>
            <a:r>
              <a:rPr lang="en-US" dirty="0"/>
              <a:t>		case'*':	temp = y*x; break;</a:t>
            </a:r>
          </a:p>
          <a:p>
            <a:pPr marL="0" indent="0">
              <a:buNone/>
            </a:pPr>
            <a:r>
              <a:rPr lang="en-US" dirty="0"/>
              <a:t>		case'/': 	temp = y/x; break;</a:t>
            </a:r>
          </a:p>
          <a:p>
            <a:pPr marL="0" indent="0">
              <a:buNone/>
            </a:pPr>
            <a:r>
              <a:rPr lang="en-US" dirty="0"/>
              <a:t>		case'%':	temp = </a:t>
            </a:r>
            <a:r>
              <a:rPr lang="en-US" dirty="0" err="1"/>
              <a:t>y%x</a:t>
            </a:r>
            <a:r>
              <a:rPr lang="en-US" dirty="0"/>
              <a:t>; break;</a:t>
            </a:r>
          </a:p>
          <a:p>
            <a:pPr marL="0" indent="0">
              <a:buNone/>
            </a:pPr>
            <a:r>
              <a:rPr lang="en-US" dirty="0"/>
              <a:t>		case '^':	temp = pow((double)</a:t>
            </a:r>
            <a:r>
              <a:rPr lang="en-US" dirty="0" err="1"/>
              <a:t>y,x</a:t>
            </a:r>
            <a:r>
              <a:rPr lang="en-US" dirty="0"/>
              <a:t>); break;</a:t>
            </a:r>
          </a:p>
          <a:p>
            <a:pPr marL="0" indent="0">
              <a:buNone/>
            </a:pPr>
            <a:r>
              <a:rPr lang="en-US" dirty="0"/>
              <a:t>		}</a:t>
            </a:r>
          </a:p>
          <a:p>
            <a:pPr marL="0" indent="0">
              <a:buNone/>
            </a:pPr>
            <a:r>
              <a:rPr lang="en-US" dirty="0"/>
              <a:t>	</a:t>
            </a:r>
            <a:r>
              <a:rPr lang="en-US" dirty="0" err="1"/>
              <a:t>s.push</a:t>
            </a:r>
            <a:r>
              <a:rPr lang="en-US" dirty="0"/>
              <a:t>(temp);</a:t>
            </a:r>
          </a:p>
          <a:p>
            <a:pPr marL="0" indent="0">
              <a:buNone/>
            </a:pPr>
            <a:r>
              <a:rPr lang="en-US" dirty="0"/>
              <a:t>	}</a:t>
            </a:r>
          </a:p>
          <a:p>
            <a:pPr marL="0" indent="0">
              <a:buNone/>
            </a:pPr>
            <a:r>
              <a:rPr lang="en-US" dirty="0"/>
              <a:t>}     return </a:t>
            </a:r>
            <a:r>
              <a:rPr lang="en-US" dirty="0" err="1"/>
              <a:t>s.pop</a:t>
            </a:r>
            <a:r>
              <a:rPr lang="en-US" dirty="0"/>
              <a:t>();}</a:t>
            </a:r>
          </a:p>
        </p:txBody>
      </p:sp>
    </p:spTree>
    <p:extLst>
      <p:ext uri="{BB962C8B-B14F-4D97-AF65-F5344CB8AC3E}">
        <p14:creationId xmlns:p14="http://schemas.microsoft.com/office/powerpoint/2010/main" val="38091331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418EDBF-2A76-47D0-9BFF-EF9BB4F40DF2}"/>
              </a:ext>
            </a:extLst>
          </p:cNvPr>
          <p:cNvSpPr>
            <a:spLocks noGrp="1"/>
          </p:cNvSpPr>
          <p:nvPr>
            <p:ph type="title"/>
          </p:nvPr>
        </p:nvSpPr>
        <p:spPr/>
        <p:txBody>
          <a:bodyPr/>
          <a:lstStyle/>
          <a:p>
            <a:r>
              <a:rPr lang="en-US" dirty="0"/>
              <a:t>Driver program</a:t>
            </a:r>
          </a:p>
        </p:txBody>
      </p:sp>
      <p:sp>
        <p:nvSpPr>
          <p:cNvPr id="2" name="Content Placeholder 1">
            <a:extLst>
              <a:ext uri="{FF2B5EF4-FFF2-40B4-BE49-F238E27FC236}">
                <a16:creationId xmlns="" xmlns:a16="http://schemas.microsoft.com/office/drawing/2014/main" id="{1A83C503-3C00-4405-A5D2-B42329AA90FE}"/>
              </a:ext>
            </a:extLst>
          </p:cNvPr>
          <p:cNvSpPr>
            <a:spLocks noGrp="1"/>
          </p:cNvSpPr>
          <p:nvPr>
            <p:ph idx="1"/>
          </p:nvPr>
        </p:nvSpPr>
        <p:spPr/>
        <p:txBody>
          <a:bodyPr>
            <a:normAutofit/>
          </a:bodyPr>
          <a:lstStyle/>
          <a:p>
            <a:pPr marL="0" indent="0">
              <a:buNone/>
            </a:pPr>
            <a:r>
              <a:rPr lang="en-US" dirty="0" err="1"/>
              <a:t>int</a:t>
            </a:r>
            <a:r>
              <a:rPr lang="en-US" dirty="0"/>
              <a:t> main()</a:t>
            </a:r>
          </a:p>
          <a:p>
            <a:pPr marL="0" indent="0">
              <a:buNone/>
            </a:pPr>
            <a:r>
              <a:rPr lang="en-US" dirty="0"/>
              <a:t>{</a:t>
            </a:r>
          </a:p>
          <a:p>
            <a:pPr marL="0" indent="0">
              <a:buNone/>
            </a:pPr>
            <a:r>
              <a:rPr lang="en-US" dirty="0"/>
              <a:t>	string  expression;</a:t>
            </a:r>
          </a:p>
          <a:p>
            <a:pPr marL="0" indent="0">
              <a:buNone/>
            </a:pPr>
            <a:r>
              <a:rPr lang="en-US" dirty="0"/>
              <a:t>	</a:t>
            </a:r>
            <a:r>
              <a:rPr lang="en-US" dirty="0" err="1">
                <a:solidFill>
                  <a:srgbClr val="FF0000"/>
                </a:solidFill>
              </a:rPr>
              <a:t>getline</a:t>
            </a:r>
            <a:r>
              <a:rPr lang="en-US" dirty="0">
                <a:solidFill>
                  <a:srgbClr val="FF0000"/>
                </a:solidFill>
              </a:rPr>
              <a:t> (</a:t>
            </a:r>
            <a:r>
              <a:rPr lang="en-US" dirty="0" err="1">
                <a:solidFill>
                  <a:srgbClr val="FF0000"/>
                </a:solidFill>
              </a:rPr>
              <a:t>cin,expression</a:t>
            </a:r>
            <a:r>
              <a:rPr lang="en-US" dirty="0">
                <a:solidFill>
                  <a:srgbClr val="FF0000"/>
                </a:solidFill>
              </a:rPr>
              <a:t>);</a:t>
            </a:r>
          </a:p>
          <a:p>
            <a:pPr marL="0" indent="0">
              <a:buNone/>
            </a:pPr>
            <a:r>
              <a:rPr lang="en-US" dirty="0"/>
              <a:t>	</a:t>
            </a:r>
            <a:r>
              <a:rPr lang="en-US" dirty="0" err="1"/>
              <a:t>int</a:t>
            </a:r>
            <a:r>
              <a:rPr lang="en-US" dirty="0"/>
              <a:t>  result  =  </a:t>
            </a:r>
            <a:r>
              <a:rPr lang="en-US" dirty="0" err="1"/>
              <a:t>evaluatePostfix</a:t>
            </a:r>
            <a:r>
              <a:rPr lang="en-US" dirty="0"/>
              <a:t>(expression);</a:t>
            </a:r>
          </a:p>
          <a:p>
            <a:pPr marL="0" indent="0">
              <a:buNone/>
            </a:pPr>
            <a:r>
              <a:rPr lang="en-US" dirty="0"/>
              <a:t>	</a:t>
            </a:r>
            <a:r>
              <a:rPr lang="en-US" dirty="0" err="1"/>
              <a:t>cout</a:t>
            </a:r>
            <a:r>
              <a:rPr lang="en-US" dirty="0"/>
              <a:t>  &lt;&lt;  "Result: "  &lt;&lt;  result;</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6094105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A5B14C6-313E-4A2F-B25E-05AC88400A81}"/>
              </a:ext>
            </a:extLst>
          </p:cNvPr>
          <p:cNvSpPr>
            <a:spLocks noGrp="1"/>
          </p:cNvSpPr>
          <p:nvPr>
            <p:ph type="title"/>
          </p:nvPr>
        </p:nvSpPr>
        <p:spPr/>
        <p:txBody>
          <a:bodyPr/>
          <a:lstStyle/>
          <a:p>
            <a:r>
              <a:rPr lang="en-US" dirty="0"/>
              <a:t>Driver program</a:t>
            </a:r>
          </a:p>
        </p:txBody>
      </p:sp>
      <p:sp>
        <p:nvSpPr>
          <p:cNvPr id="2" name="Content Placeholder 1">
            <a:extLst>
              <a:ext uri="{FF2B5EF4-FFF2-40B4-BE49-F238E27FC236}">
                <a16:creationId xmlns="" xmlns:a16="http://schemas.microsoft.com/office/drawing/2014/main" id="{9DFD6569-67C4-430A-8907-3C769D0E206D}"/>
              </a:ext>
            </a:extLst>
          </p:cNvPr>
          <p:cNvSpPr>
            <a:spLocks noGrp="1"/>
          </p:cNvSpPr>
          <p:nvPr>
            <p:ph idx="1"/>
          </p:nvPr>
        </p:nvSpPr>
        <p:spPr/>
        <p:txBody>
          <a:bodyPr>
            <a:normAutofit lnSpcReduction="10000"/>
          </a:bodyPr>
          <a:lstStyle/>
          <a:p>
            <a:pPr marL="0" indent="0">
              <a:buNone/>
            </a:pPr>
            <a:r>
              <a:rPr lang="en-US" dirty="0" err="1"/>
              <a:t>int</a:t>
            </a:r>
            <a:r>
              <a:rPr lang="en-US" b="1" dirty="0">
                <a:latin typeface="Courier New" pitchFamily="49" charset="0"/>
                <a:cs typeface="Courier New" pitchFamily="49" charset="0"/>
              </a:rPr>
              <a:t> </a:t>
            </a:r>
            <a:r>
              <a:rPr lang="en-US" dirty="0"/>
              <a:t>main()</a:t>
            </a:r>
          </a:p>
          <a:p>
            <a:pPr marL="0" indent="0">
              <a:buNone/>
            </a:pPr>
            <a:r>
              <a:rPr lang="en-US" dirty="0"/>
              <a:t>{</a:t>
            </a:r>
          </a:p>
          <a:p>
            <a:pPr marL="0" indent="0">
              <a:buNone/>
            </a:pPr>
            <a:r>
              <a:rPr lang="en-US" dirty="0"/>
              <a:t>	</a:t>
            </a:r>
            <a:r>
              <a:rPr lang="en-US" dirty="0" err="1">
                <a:solidFill>
                  <a:srgbClr val="FF0000"/>
                </a:solidFill>
              </a:rPr>
              <a:t>ifstream</a:t>
            </a:r>
            <a:r>
              <a:rPr lang="en-US" dirty="0">
                <a:solidFill>
                  <a:srgbClr val="FF0000"/>
                </a:solidFill>
              </a:rPr>
              <a:t>  file("MyFile.txt");</a:t>
            </a:r>
          </a:p>
          <a:p>
            <a:pPr marL="0" indent="0">
              <a:buNone/>
            </a:pPr>
            <a:r>
              <a:rPr lang="en-US" dirty="0"/>
              <a:t>	string  expression;</a:t>
            </a:r>
          </a:p>
          <a:p>
            <a:pPr marL="0" indent="0">
              <a:buNone/>
            </a:pPr>
            <a:r>
              <a:rPr lang="en-US" dirty="0"/>
              <a:t>	</a:t>
            </a:r>
            <a:r>
              <a:rPr lang="en-US" dirty="0" err="1">
                <a:solidFill>
                  <a:srgbClr val="FF0000"/>
                </a:solidFill>
              </a:rPr>
              <a:t>getline</a:t>
            </a:r>
            <a:r>
              <a:rPr lang="en-US" dirty="0">
                <a:solidFill>
                  <a:srgbClr val="FF0000"/>
                </a:solidFill>
              </a:rPr>
              <a:t>  (</a:t>
            </a:r>
            <a:r>
              <a:rPr lang="en-US" dirty="0" err="1">
                <a:solidFill>
                  <a:srgbClr val="FF0000"/>
                </a:solidFill>
              </a:rPr>
              <a:t>file,expression</a:t>
            </a:r>
            <a:r>
              <a:rPr lang="en-US" dirty="0">
                <a:solidFill>
                  <a:srgbClr val="FF0000"/>
                </a:solidFill>
              </a:rPr>
              <a:t>);</a:t>
            </a:r>
          </a:p>
          <a:p>
            <a:pPr marL="0" indent="0">
              <a:buNone/>
            </a:pPr>
            <a:r>
              <a:rPr lang="en-US" dirty="0"/>
              <a:t>	</a:t>
            </a:r>
            <a:r>
              <a:rPr lang="en-US" dirty="0" err="1"/>
              <a:t>int</a:t>
            </a:r>
            <a:r>
              <a:rPr lang="en-US" dirty="0"/>
              <a:t>  result  =  </a:t>
            </a:r>
            <a:r>
              <a:rPr lang="en-US" dirty="0" err="1"/>
              <a:t>evaluatePostfix</a:t>
            </a:r>
            <a:r>
              <a:rPr lang="en-US" dirty="0"/>
              <a:t>(expression);</a:t>
            </a:r>
          </a:p>
          <a:p>
            <a:pPr marL="0" indent="0">
              <a:buNone/>
            </a:pPr>
            <a:r>
              <a:rPr lang="en-US" dirty="0"/>
              <a:t>	</a:t>
            </a:r>
            <a:r>
              <a:rPr lang="en-US" dirty="0" err="1"/>
              <a:t>cout</a:t>
            </a:r>
            <a:r>
              <a:rPr lang="en-US" dirty="0"/>
              <a:t>  &lt;&lt;  "Result:"  &lt;&lt;  result;</a:t>
            </a:r>
          </a:p>
          <a:p>
            <a:pPr marL="0" indent="0">
              <a:buNone/>
            </a:pPr>
            <a:r>
              <a:rPr lang="en-US" dirty="0"/>
              <a:t>	return 0;</a:t>
            </a:r>
          </a:p>
          <a:p>
            <a:pPr marL="0" indent="0">
              <a:buNone/>
            </a:pPr>
            <a:r>
              <a:rPr lang="en-US" dirty="0"/>
              <a:t>}</a:t>
            </a:r>
          </a:p>
          <a:p>
            <a:endParaRPr lang="en-US"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33005243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386B838F-9880-4C42-AAF6-1AAE4266A59F}"/>
              </a:ext>
            </a:extLst>
          </p:cNvPr>
          <p:cNvSpPr>
            <a:spLocks noGrp="1"/>
          </p:cNvSpPr>
          <p:nvPr>
            <p:ph type="title"/>
          </p:nvPr>
        </p:nvSpPr>
        <p:spPr/>
        <p:txBody>
          <a:bodyPr/>
          <a:lstStyle/>
          <a:p>
            <a:r>
              <a:rPr lang="en-US" dirty="0"/>
              <a:t>Driver program</a:t>
            </a:r>
          </a:p>
        </p:txBody>
      </p:sp>
      <p:sp>
        <p:nvSpPr>
          <p:cNvPr id="3" name="Content Placeholder 2">
            <a:extLst>
              <a:ext uri="{FF2B5EF4-FFF2-40B4-BE49-F238E27FC236}">
                <a16:creationId xmlns="" xmlns:a16="http://schemas.microsoft.com/office/drawing/2014/main" id="{15972772-9B58-4AA2-8D3B-299F45FF1BA5}"/>
              </a:ext>
            </a:extLst>
          </p:cNvPr>
          <p:cNvSpPr>
            <a:spLocks noGrp="1"/>
          </p:cNvSpPr>
          <p:nvPr>
            <p:ph idx="1"/>
          </p:nvPr>
        </p:nvSpPr>
        <p:spPr/>
        <p:txBody>
          <a:bodyPr>
            <a:normAutofit fontScale="85000" lnSpcReduction="20000"/>
          </a:bodyPr>
          <a:lstStyle/>
          <a:p>
            <a:pPr marL="0" indent="0">
              <a:buNone/>
            </a:pPr>
            <a:r>
              <a:rPr lang="en-US" dirty="0" err="1"/>
              <a:t>int</a:t>
            </a:r>
            <a:r>
              <a:rPr lang="en-US" dirty="0"/>
              <a:t> main()</a:t>
            </a:r>
          </a:p>
          <a:p>
            <a:pPr marL="0" indent="0">
              <a:buNone/>
            </a:pPr>
            <a:r>
              <a:rPr lang="en-US" dirty="0"/>
              <a:t>{</a:t>
            </a:r>
          </a:p>
          <a:p>
            <a:pPr marL="0" indent="0">
              <a:buNone/>
            </a:pPr>
            <a:r>
              <a:rPr lang="en-US" dirty="0"/>
              <a:t>	</a:t>
            </a:r>
            <a:r>
              <a:rPr lang="en-US" dirty="0" err="1">
                <a:solidFill>
                  <a:srgbClr val="FF0000"/>
                </a:solidFill>
              </a:rPr>
              <a:t>ifstream</a:t>
            </a:r>
            <a:r>
              <a:rPr lang="en-US" dirty="0">
                <a:solidFill>
                  <a:srgbClr val="FF0000"/>
                </a:solidFill>
              </a:rPr>
              <a:t>  file("MyFile.txt");</a:t>
            </a:r>
          </a:p>
          <a:p>
            <a:pPr marL="0" indent="0">
              <a:buNone/>
            </a:pPr>
            <a:r>
              <a:rPr lang="en-US" dirty="0"/>
              <a:t>	string  expression;</a:t>
            </a:r>
          </a:p>
          <a:p>
            <a:pPr marL="0" indent="0">
              <a:buNone/>
            </a:pPr>
            <a:r>
              <a:rPr lang="en-US" dirty="0"/>
              <a:t>	</a:t>
            </a:r>
            <a:r>
              <a:rPr lang="en-US" dirty="0">
                <a:solidFill>
                  <a:srgbClr val="FF0000"/>
                </a:solidFill>
              </a:rPr>
              <a:t>while  (</a:t>
            </a:r>
            <a:r>
              <a:rPr lang="en-US" dirty="0" err="1">
                <a:solidFill>
                  <a:srgbClr val="FF0000"/>
                </a:solidFill>
              </a:rPr>
              <a:t>getline</a:t>
            </a:r>
            <a:r>
              <a:rPr lang="en-US" dirty="0">
                <a:solidFill>
                  <a:srgbClr val="FF0000"/>
                </a:solidFill>
              </a:rPr>
              <a:t>  (file,  expression))</a:t>
            </a:r>
          </a:p>
          <a:p>
            <a:pPr marL="0" indent="0">
              <a:buNone/>
            </a:pPr>
            <a:r>
              <a:rPr lang="en-US" dirty="0"/>
              <a:t>	{</a:t>
            </a:r>
          </a:p>
          <a:p>
            <a:pPr marL="0" indent="0">
              <a:buNone/>
            </a:pPr>
            <a:r>
              <a:rPr lang="en-US" dirty="0"/>
              <a:t>		</a:t>
            </a:r>
            <a:r>
              <a:rPr lang="en-US" dirty="0" err="1"/>
              <a:t>int</a:t>
            </a:r>
            <a:r>
              <a:rPr lang="en-US" dirty="0"/>
              <a:t>  result  =  </a:t>
            </a:r>
            <a:r>
              <a:rPr lang="en-US" dirty="0" err="1"/>
              <a:t>evaluatePostfix</a:t>
            </a:r>
            <a:r>
              <a:rPr lang="en-US" dirty="0"/>
              <a:t>  (expression);</a:t>
            </a:r>
          </a:p>
          <a:p>
            <a:pPr marL="0" indent="0">
              <a:buNone/>
            </a:pPr>
            <a:r>
              <a:rPr lang="en-US" dirty="0"/>
              <a:t>		</a:t>
            </a:r>
            <a:r>
              <a:rPr lang="en-US" dirty="0" err="1"/>
              <a:t>cout</a:t>
            </a:r>
            <a:r>
              <a:rPr lang="en-US" dirty="0"/>
              <a:t>  &lt;&lt;  "Result:"  &lt;&lt;  result;</a:t>
            </a:r>
          </a:p>
          <a:p>
            <a:pPr marL="0" indent="0">
              <a:buNone/>
            </a:pPr>
            <a:r>
              <a:rPr lang="en-US" dirty="0"/>
              <a:t>		return 0;</a:t>
            </a:r>
          </a:p>
          <a:p>
            <a:pPr marL="0" indent="0">
              <a:buNone/>
            </a:pPr>
            <a:r>
              <a:rPr lang="en-US" dirty="0"/>
              <a:t>	}</a:t>
            </a:r>
          </a:p>
          <a:p>
            <a:pPr marL="0" indent="0">
              <a:buNone/>
            </a:pPr>
            <a:r>
              <a:rPr lang="en-US" dirty="0"/>
              <a:t>}</a:t>
            </a:r>
          </a:p>
          <a:p>
            <a:endParaRPr lang="en-US" b="1"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3392656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A16232-9A43-4815-8789-8F33BE62D7EA}"/>
              </a:ext>
            </a:extLst>
          </p:cNvPr>
          <p:cNvSpPr>
            <a:spLocks noGrp="1"/>
          </p:cNvSpPr>
          <p:nvPr>
            <p:ph type="title"/>
          </p:nvPr>
        </p:nvSpPr>
        <p:spPr/>
        <p:txBody>
          <a:bodyPr/>
          <a:lstStyle/>
          <a:p>
            <a:r>
              <a:rPr lang="en-US" altLang="en-US" dirty="0"/>
              <a:t>Push &amp; Pop</a:t>
            </a:r>
            <a:endParaRPr lang="en-US" dirty="0"/>
          </a:p>
        </p:txBody>
      </p:sp>
      <p:pic>
        <p:nvPicPr>
          <p:cNvPr id="4" name="Picture 6">
            <a:extLst>
              <a:ext uri="{FF2B5EF4-FFF2-40B4-BE49-F238E27FC236}">
                <a16:creationId xmlns="" xmlns:a16="http://schemas.microsoft.com/office/drawing/2014/main" id="{03562BA0-C382-475A-84A3-2EA18441983D}"/>
              </a:ext>
            </a:extLst>
          </p:cNvPr>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607905" y="1266031"/>
            <a:ext cx="4724400" cy="849313"/>
          </a:xfrm>
          <a:prstGeom prst="rect">
            <a:avLst/>
          </a:prstGeom>
          <a:noFill/>
          <a:ln w="9525">
            <a:noFill/>
            <a:miter lim="800000"/>
            <a:headEnd/>
            <a:tailEnd/>
          </a:ln>
          <a:effectLst/>
        </p:spPr>
      </p:pic>
      <p:sp>
        <p:nvSpPr>
          <p:cNvPr id="50" name="Text Box 256">
            <a:extLst>
              <a:ext uri="{FF2B5EF4-FFF2-40B4-BE49-F238E27FC236}">
                <a16:creationId xmlns="" xmlns:a16="http://schemas.microsoft.com/office/drawing/2014/main" id="{E2D92BE1-821F-462B-86FA-823F0BDC72BB}"/>
              </a:ext>
            </a:extLst>
          </p:cNvPr>
          <p:cNvSpPr txBox="1">
            <a:spLocks noChangeArrowheads="1"/>
          </p:cNvSpPr>
          <p:nvPr/>
        </p:nvSpPr>
        <p:spPr bwMode="auto">
          <a:xfrm>
            <a:off x="5362886" y="3708645"/>
            <a:ext cx="293687" cy="274638"/>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A</a:t>
            </a:r>
          </a:p>
        </p:txBody>
      </p:sp>
      <p:sp>
        <p:nvSpPr>
          <p:cNvPr id="74" name="Text Box 305">
            <a:extLst>
              <a:ext uri="{FF2B5EF4-FFF2-40B4-BE49-F238E27FC236}">
                <a16:creationId xmlns="" xmlns:a16="http://schemas.microsoft.com/office/drawing/2014/main" id="{72CD1CF6-BD53-4B36-9672-845F853F5C7F}"/>
              </a:ext>
            </a:extLst>
          </p:cNvPr>
          <p:cNvSpPr txBox="1">
            <a:spLocks noChangeArrowheads="1"/>
          </p:cNvSpPr>
          <p:nvPr/>
        </p:nvSpPr>
        <p:spPr bwMode="auto">
          <a:xfrm>
            <a:off x="7422211" y="3449581"/>
            <a:ext cx="285750" cy="274638"/>
          </a:xfrm>
          <a:prstGeom prst="rect">
            <a:avLst/>
          </a:prstGeom>
          <a:noFill/>
          <a:ln w="9525">
            <a:noFill/>
            <a:miter lim="800000"/>
            <a:headEnd/>
            <a:tailEnd/>
          </a:ln>
          <a:effectLst/>
        </p:spPr>
        <p:txBody>
          <a:bodyPr wrap="none">
            <a:spAutoFit/>
          </a:bodyPr>
          <a:lstStyle/>
          <a:p>
            <a:pPr eaLnBrk="1" hangingPunct="1"/>
            <a:r>
              <a:rPr lang="en-US" sz="1200" dirty="0">
                <a:latin typeface="Times New Roman" charset="0"/>
              </a:rPr>
              <a:t>B</a:t>
            </a:r>
          </a:p>
        </p:txBody>
      </p:sp>
      <p:sp>
        <p:nvSpPr>
          <p:cNvPr id="98" name="Text Box 315">
            <a:extLst>
              <a:ext uri="{FF2B5EF4-FFF2-40B4-BE49-F238E27FC236}">
                <a16:creationId xmlns="" xmlns:a16="http://schemas.microsoft.com/office/drawing/2014/main" id="{A10D08F2-DA45-4B2E-BD18-57E8F079F6A2}"/>
              </a:ext>
            </a:extLst>
          </p:cNvPr>
          <p:cNvSpPr txBox="1">
            <a:spLocks noChangeArrowheads="1"/>
          </p:cNvSpPr>
          <p:nvPr/>
        </p:nvSpPr>
        <p:spPr bwMode="auto">
          <a:xfrm>
            <a:off x="9450299" y="3248054"/>
            <a:ext cx="285750" cy="274638"/>
          </a:xfrm>
          <a:prstGeom prst="rect">
            <a:avLst/>
          </a:prstGeom>
          <a:noFill/>
          <a:ln w="9525">
            <a:noFill/>
            <a:miter lim="800000"/>
            <a:headEnd/>
            <a:tailEnd/>
          </a:ln>
          <a:effectLst/>
        </p:spPr>
        <p:txBody>
          <a:bodyPr wrap="none">
            <a:spAutoFit/>
          </a:bodyPr>
          <a:lstStyle/>
          <a:p>
            <a:pPr eaLnBrk="1" hangingPunct="1"/>
            <a:r>
              <a:rPr lang="en-US" sz="1200" dirty="0">
                <a:latin typeface="Times New Roman" charset="0"/>
              </a:rPr>
              <a:t>C</a:t>
            </a:r>
          </a:p>
        </p:txBody>
      </p:sp>
      <p:grpSp>
        <p:nvGrpSpPr>
          <p:cNvPr id="204" name="Group 203">
            <a:extLst>
              <a:ext uri="{FF2B5EF4-FFF2-40B4-BE49-F238E27FC236}">
                <a16:creationId xmlns="" xmlns:a16="http://schemas.microsoft.com/office/drawing/2014/main" id="{8166F236-AE6D-479E-B16D-6FD5724366D5}"/>
              </a:ext>
            </a:extLst>
          </p:cNvPr>
          <p:cNvGrpSpPr/>
          <p:nvPr/>
        </p:nvGrpSpPr>
        <p:grpSpPr>
          <a:xfrm>
            <a:off x="2385530" y="2296318"/>
            <a:ext cx="7778750" cy="1949458"/>
            <a:chOff x="2169630" y="2485231"/>
            <a:chExt cx="7778750" cy="1949458"/>
          </a:xfrm>
        </p:grpSpPr>
        <p:sp>
          <p:nvSpPr>
            <p:cNvPr id="26" name="Text Box 242">
              <a:extLst>
                <a:ext uri="{FF2B5EF4-FFF2-40B4-BE49-F238E27FC236}">
                  <a16:creationId xmlns="" xmlns:a16="http://schemas.microsoft.com/office/drawing/2014/main" id="{40F94277-D9C6-4D09-A083-D74E7448A481}"/>
                </a:ext>
              </a:extLst>
            </p:cNvPr>
            <p:cNvSpPr txBox="1">
              <a:spLocks noChangeArrowheads="1"/>
            </p:cNvSpPr>
            <p:nvPr/>
          </p:nvSpPr>
          <p:spPr bwMode="auto">
            <a:xfrm>
              <a:off x="4974743" y="2485231"/>
              <a:ext cx="930275" cy="244475"/>
            </a:xfrm>
            <a:prstGeom prst="rect">
              <a:avLst/>
            </a:prstGeom>
            <a:noFill/>
            <a:ln w="9525">
              <a:noFill/>
              <a:miter lim="800000"/>
              <a:headEnd/>
              <a:tailEnd/>
            </a:ln>
            <a:effectLst/>
          </p:spPr>
          <p:txBody>
            <a:bodyPr>
              <a:spAutoFit/>
            </a:bodyPr>
            <a:lstStyle/>
            <a:p>
              <a:pPr eaLnBrk="1" hangingPunct="1"/>
              <a:r>
                <a:rPr lang="en-US" sz="1000">
                  <a:latin typeface="Times New Roman" charset="0"/>
                </a:rPr>
                <a:t>PUSH(A)</a:t>
              </a:r>
            </a:p>
          </p:txBody>
        </p:sp>
        <p:sp>
          <p:nvSpPr>
            <p:cNvPr id="73" name="Text Box 304">
              <a:extLst>
                <a:ext uri="{FF2B5EF4-FFF2-40B4-BE49-F238E27FC236}">
                  <a16:creationId xmlns="" xmlns:a16="http://schemas.microsoft.com/office/drawing/2014/main" id="{31014216-3077-4958-8850-2004C27F5342}"/>
                </a:ext>
              </a:extLst>
            </p:cNvPr>
            <p:cNvSpPr txBox="1">
              <a:spLocks noChangeArrowheads="1"/>
            </p:cNvSpPr>
            <p:nvPr/>
          </p:nvSpPr>
          <p:spPr bwMode="auto">
            <a:xfrm>
              <a:off x="6989280" y="2499519"/>
              <a:ext cx="930275" cy="244475"/>
            </a:xfrm>
            <a:prstGeom prst="rect">
              <a:avLst/>
            </a:prstGeom>
            <a:noFill/>
            <a:ln w="9525">
              <a:noFill/>
              <a:miter lim="800000"/>
              <a:headEnd/>
              <a:tailEnd/>
            </a:ln>
            <a:effectLst/>
          </p:spPr>
          <p:txBody>
            <a:bodyPr>
              <a:spAutoFit/>
            </a:bodyPr>
            <a:lstStyle/>
            <a:p>
              <a:pPr eaLnBrk="1" hangingPunct="1"/>
              <a:r>
                <a:rPr lang="en-US" sz="1000">
                  <a:latin typeface="Times New Roman" charset="0"/>
                </a:rPr>
                <a:t>PUSH(B)</a:t>
              </a:r>
            </a:p>
          </p:txBody>
        </p:sp>
        <p:grpSp>
          <p:nvGrpSpPr>
            <p:cNvPr id="203" name="Group 202">
              <a:extLst>
                <a:ext uri="{FF2B5EF4-FFF2-40B4-BE49-F238E27FC236}">
                  <a16:creationId xmlns="" xmlns:a16="http://schemas.microsoft.com/office/drawing/2014/main" id="{38A24B6F-F95D-4FF3-BF2A-7FB01750D648}"/>
                </a:ext>
              </a:extLst>
            </p:cNvPr>
            <p:cNvGrpSpPr/>
            <p:nvPr/>
          </p:nvGrpSpPr>
          <p:grpSpPr>
            <a:xfrm>
              <a:off x="2169630" y="2737646"/>
              <a:ext cx="7700963" cy="1697043"/>
              <a:chOff x="2169630" y="2737646"/>
              <a:chExt cx="7700963" cy="1697043"/>
            </a:xfrm>
          </p:grpSpPr>
          <p:grpSp>
            <p:nvGrpSpPr>
              <p:cNvPr id="5" name="Group 254">
                <a:extLst>
                  <a:ext uri="{FF2B5EF4-FFF2-40B4-BE49-F238E27FC236}">
                    <a16:creationId xmlns="" xmlns:a16="http://schemas.microsoft.com/office/drawing/2014/main" id="{E7BA5153-0F81-42F9-92A2-DEDDB6B5FF1B}"/>
                  </a:ext>
                </a:extLst>
              </p:cNvPr>
              <p:cNvGrpSpPr>
                <a:grpSpLocks/>
              </p:cNvGrpSpPr>
              <p:nvPr/>
            </p:nvGrpSpPr>
            <p:grpSpPr bwMode="auto">
              <a:xfrm>
                <a:off x="2541105" y="2751931"/>
                <a:ext cx="1066800" cy="1387475"/>
                <a:chOff x="624" y="1776"/>
                <a:chExt cx="672" cy="874"/>
              </a:xfrm>
            </p:grpSpPr>
            <p:sp>
              <p:nvSpPr>
                <p:cNvPr id="6" name="Rectangle 26">
                  <a:extLst>
                    <a:ext uri="{FF2B5EF4-FFF2-40B4-BE49-F238E27FC236}">
                      <a16:creationId xmlns="" xmlns:a16="http://schemas.microsoft.com/office/drawing/2014/main" id="{4310F17C-7602-4F10-B69A-93FBDDF632CF}"/>
                    </a:ext>
                  </a:extLst>
                </p:cNvPr>
                <p:cNvSpPr>
                  <a:spLocks noChangeArrowheads="1"/>
                </p:cNvSpPr>
                <p:nvPr/>
              </p:nvSpPr>
              <p:spPr bwMode="auto">
                <a:xfrm>
                  <a:off x="864" y="2501"/>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7" name="Rectangle 25">
                  <a:extLst>
                    <a:ext uri="{FF2B5EF4-FFF2-40B4-BE49-F238E27FC236}">
                      <a16:creationId xmlns="" xmlns:a16="http://schemas.microsoft.com/office/drawing/2014/main" id="{F92A62B0-91FF-4336-B6DA-EF28C91E2DE2}"/>
                    </a:ext>
                  </a:extLst>
                </p:cNvPr>
                <p:cNvSpPr>
                  <a:spLocks noChangeArrowheads="1"/>
                </p:cNvSpPr>
                <p:nvPr/>
              </p:nvSpPr>
              <p:spPr bwMode="auto">
                <a:xfrm>
                  <a:off x="864" y="2358"/>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8" name="Rectangle 24">
                  <a:extLst>
                    <a:ext uri="{FF2B5EF4-FFF2-40B4-BE49-F238E27FC236}">
                      <a16:creationId xmlns="" xmlns:a16="http://schemas.microsoft.com/office/drawing/2014/main" id="{11B68E1D-50B0-462E-A693-C1FEBCE23757}"/>
                    </a:ext>
                  </a:extLst>
                </p:cNvPr>
                <p:cNvSpPr>
                  <a:spLocks noChangeArrowheads="1"/>
                </p:cNvSpPr>
                <p:nvPr/>
              </p:nvSpPr>
              <p:spPr bwMode="auto">
                <a:xfrm>
                  <a:off x="864" y="2215"/>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9" name="Rectangle 23">
                  <a:extLst>
                    <a:ext uri="{FF2B5EF4-FFF2-40B4-BE49-F238E27FC236}">
                      <a16:creationId xmlns="" xmlns:a16="http://schemas.microsoft.com/office/drawing/2014/main" id="{2A16B443-690C-4A0F-8C85-B41BF7158ED5}"/>
                    </a:ext>
                  </a:extLst>
                </p:cNvPr>
                <p:cNvSpPr>
                  <a:spLocks noChangeArrowheads="1"/>
                </p:cNvSpPr>
                <p:nvPr/>
              </p:nvSpPr>
              <p:spPr bwMode="auto">
                <a:xfrm>
                  <a:off x="864" y="2072"/>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0" name="Rectangle 22">
                  <a:extLst>
                    <a:ext uri="{FF2B5EF4-FFF2-40B4-BE49-F238E27FC236}">
                      <a16:creationId xmlns="" xmlns:a16="http://schemas.microsoft.com/office/drawing/2014/main" id="{3A79F7EF-2658-4EC8-86F0-39A30822D95D}"/>
                    </a:ext>
                  </a:extLst>
                </p:cNvPr>
                <p:cNvSpPr>
                  <a:spLocks noChangeArrowheads="1"/>
                </p:cNvSpPr>
                <p:nvPr/>
              </p:nvSpPr>
              <p:spPr bwMode="auto">
                <a:xfrm>
                  <a:off x="864" y="1929"/>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1" name="Rectangle 21">
                  <a:extLst>
                    <a:ext uri="{FF2B5EF4-FFF2-40B4-BE49-F238E27FC236}">
                      <a16:creationId xmlns="" xmlns:a16="http://schemas.microsoft.com/office/drawing/2014/main" id="{8CD4D676-3CA7-4FC9-B097-96E5223D11F1}"/>
                    </a:ext>
                  </a:extLst>
                </p:cNvPr>
                <p:cNvSpPr>
                  <a:spLocks noChangeArrowheads="1"/>
                </p:cNvSpPr>
                <p:nvPr/>
              </p:nvSpPr>
              <p:spPr bwMode="auto">
                <a:xfrm>
                  <a:off x="864" y="1776"/>
                  <a:ext cx="432" cy="153"/>
                </a:xfrm>
                <a:prstGeom prst="rect">
                  <a:avLst/>
                </a:prstGeom>
                <a:noFill/>
                <a:ln w="9525">
                  <a:noFill/>
                  <a:miter lim="800000"/>
                  <a:headEnd/>
                  <a:tailEnd/>
                </a:ln>
                <a:effectLst/>
              </p:spPr>
              <p:txBody>
                <a:bodyPr/>
                <a:lstStyle/>
                <a:p>
                  <a:pPr eaLnBrk="1" hangingPunct="1">
                    <a:spcBef>
                      <a:spcPct val="20000"/>
                    </a:spcBef>
                  </a:pPr>
                  <a:endParaRPr lang="en-US" sz="1000">
                    <a:latin typeface="Times New Roman" charset="0"/>
                  </a:endParaRPr>
                </a:p>
              </p:txBody>
            </p:sp>
            <p:sp>
              <p:nvSpPr>
                <p:cNvPr id="12" name="Line 27">
                  <a:extLst>
                    <a:ext uri="{FF2B5EF4-FFF2-40B4-BE49-F238E27FC236}">
                      <a16:creationId xmlns="" xmlns:a16="http://schemas.microsoft.com/office/drawing/2014/main" id="{7394E09A-C08F-4529-B574-1907C4E25C64}"/>
                    </a:ext>
                  </a:extLst>
                </p:cNvPr>
                <p:cNvSpPr>
                  <a:spLocks noChangeShapeType="1"/>
                </p:cNvSpPr>
                <p:nvPr/>
              </p:nvSpPr>
              <p:spPr bwMode="auto">
                <a:xfrm>
                  <a:off x="864" y="1776"/>
                  <a:ext cx="432" cy="0"/>
                </a:xfrm>
                <a:prstGeom prst="line">
                  <a:avLst/>
                </a:prstGeom>
                <a:noFill/>
                <a:ln w="28575" cap="sq">
                  <a:solidFill>
                    <a:schemeClr val="tx1"/>
                  </a:solidFill>
                  <a:round/>
                  <a:headEnd/>
                  <a:tailEnd/>
                </a:ln>
                <a:effectLst/>
              </p:spPr>
              <p:txBody>
                <a:bodyPr/>
                <a:lstStyle/>
                <a:p>
                  <a:endParaRPr lang="en-US"/>
                </a:p>
              </p:txBody>
            </p:sp>
            <p:sp>
              <p:nvSpPr>
                <p:cNvPr id="13" name="Line 28">
                  <a:extLst>
                    <a:ext uri="{FF2B5EF4-FFF2-40B4-BE49-F238E27FC236}">
                      <a16:creationId xmlns="" xmlns:a16="http://schemas.microsoft.com/office/drawing/2014/main" id="{3BC7DA1F-BE13-4550-8935-16CFD7D8F525}"/>
                    </a:ext>
                  </a:extLst>
                </p:cNvPr>
                <p:cNvSpPr>
                  <a:spLocks noChangeShapeType="1"/>
                </p:cNvSpPr>
                <p:nvPr/>
              </p:nvSpPr>
              <p:spPr bwMode="auto">
                <a:xfrm>
                  <a:off x="864" y="1929"/>
                  <a:ext cx="432" cy="0"/>
                </a:xfrm>
                <a:prstGeom prst="line">
                  <a:avLst/>
                </a:prstGeom>
                <a:noFill/>
                <a:ln w="12700">
                  <a:solidFill>
                    <a:schemeClr val="tx1"/>
                  </a:solidFill>
                  <a:round/>
                  <a:headEnd/>
                  <a:tailEnd/>
                </a:ln>
                <a:effectLst/>
              </p:spPr>
              <p:txBody>
                <a:bodyPr/>
                <a:lstStyle/>
                <a:p>
                  <a:endParaRPr lang="en-US"/>
                </a:p>
              </p:txBody>
            </p:sp>
            <p:sp>
              <p:nvSpPr>
                <p:cNvPr id="14" name="Line 29">
                  <a:extLst>
                    <a:ext uri="{FF2B5EF4-FFF2-40B4-BE49-F238E27FC236}">
                      <a16:creationId xmlns="" xmlns:a16="http://schemas.microsoft.com/office/drawing/2014/main" id="{2C5BDD0D-A2A1-4518-AECA-C5F9E81680FB}"/>
                    </a:ext>
                  </a:extLst>
                </p:cNvPr>
                <p:cNvSpPr>
                  <a:spLocks noChangeShapeType="1"/>
                </p:cNvSpPr>
                <p:nvPr/>
              </p:nvSpPr>
              <p:spPr bwMode="auto">
                <a:xfrm>
                  <a:off x="864" y="2072"/>
                  <a:ext cx="432" cy="0"/>
                </a:xfrm>
                <a:prstGeom prst="line">
                  <a:avLst/>
                </a:prstGeom>
                <a:noFill/>
                <a:ln w="12700">
                  <a:solidFill>
                    <a:schemeClr val="tx1"/>
                  </a:solidFill>
                  <a:round/>
                  <a:headEnd/>
                  <a:tailEnd/>
                </a:ln>
                <a:effectLst/>
              </p:spPr>
              <p:txBody>
                <a:bodyPr/>
                <a:lstStyle/>
                <a:p>
                  <a:endParaRPr lang="en-US"/>
                </a:p>
              </p:txBody>
            </p:sp>
            <p:sp>
              <p:nvSpPr>
                <p:cNvPr id="15" name="Line 30">
                  <a:extLst>
                    <a:ext uri="{FF2B5EF4-FFF2-40B4-BE49-F238E27FC236}">
                      <a16:creationId xmlns="" xmlns:a16="http://schemas.microsoft.com/office/drawing/2014/main" id="{2080B40E-3EEB-4407-96F5-60C3D294591A}"/>
                    </a:ext>
                  </a:extLst>
                </p:cNvPr>
                <p:cNvSpPr>
                  <a:spLocks noChangeShapeType="1"/>
                </p:cNvSpPr>
                <p:nvPr/>
              </p:nvSpPr>
              <p:spPr bwMode="auto">
                <a:xfrm>
                  <a:off x="864" y="2215"/>
                  <a:ext cx="432" cy="0"/>
                </a:xfrm>
                <a:prstGeom prst="line">
                  <a:avLst/>
                </a:prstGeom>
                <a:noFill/>
                <a:ln w="12700">
                  <a:solidFill>
                    <a:schemeClr val="tx1"/>
                  </a:solidFill>
                  <a:round/>
                  <a:headEnd/>
                  <a:tailEnd/>
                </a:ln>
                <a:effectLst/>
              </p:spPr>
              <p:txBody>
                <a:bodyPr/>
                <a:lstStyle/>
                <a:p>
                  <a:endParaRPr lang="en-US"/>
                </a:p>
              </p:txBody>
            </p:sp>
            <p:sp>
              <p:nvSpPr>
                <p:cNvPr id="16" name="Line 31">
                  <a:extLst>
                    <a:ext uri="{FF2B5EF4-FFF2-40B4-BE49-F238E27FC236}">
                      <a16:creationId xmlns="" xmlns:a16="http://schemas.microsoft.com/office/drawing/2014/main" id="{09C9363E-6A65-44D1-978D-CDC46165C400}"/>
                    </a:ext>
                  </a:extLst>
                </p:cNvPr>
                <p:cNvSpPr>
                  <a:spLocks noChangeShapeType="1"/>
                </p:cNvSpPr>
                <p:nvPr/>
              </p:nvSpPr>
              <p:spPr bwMode="auto">
                <a:xfrm>
                  <a:off x="864" y="2358"/>
                  <a:ext cx="432" cy="0"/>
                </a:xfrm>
                <a:prstGeom prst="line">
                  <a:avLst/>
                </a:prstGeom>
                <a:noFill/>
                <a:ln w="12700">
                  <a:solidFill>
                    <a:schemeClr val="tx1"/>
                  </a:solidFill>
                  <a:round/>
                  <a:headEnd/>
                  <a:tailEnd/>
                </a:ln>
                <a:effectLst/>
              </p:spPr>
              <p:txBody>
                <a:bodyPr/>
                <a:lstStyle/>
                <a:p>
                  <a:endParaRPr lang="en-US"/>
                </a:p>
              </p:txBody>
            </p:sp>
            <p:sp>
              <p:nvSpPr>
                <p:cNvPr id="17" name="Line 32">
                  <a:extLst>
                    <a:ext uri="{FF2B5EF4-FFF2-40B4-BE49-F238E27FC236}">
                      <a16:creationId xmlns="" xmlns:a16="http://schemas.microsoft.com/office/drawing/2014/main" id="{3D60CCF8-5CBA-4BD0-A14D-2F3EDD97744B}"/>
                    </a:ext>
                  </a:extLst>
                </p:cNvPr>
                <p:cNvSpPr>
                  <a:spLocks noChangeShapeType="1"/>
                </p:cNvSpPr>
                <p:nvPr/>
              </p:nvSpPr>
              <p:spPr bwMode="auto">
                <a:xfrm>
                  <a:off x="864" y="2501"/>
                  <a:ext cx="432" cy="0"/>
                </a:xfrm>
                <a:prstGeom prst="line">
                  <a:avLst/>
                </a:prstGeom>
                <a:noFill/>
                <a:ln w="12700">
                  <a:solidFill>
                    <a:schemeClr val="tx1"/>
                  </a:solidFill>
                  <a:round/>
                  <a:headEnd/>
                  <a:tailEnd/>
                </a:ln>
                <a:effectLst/>
              </p:spPr>
              <p:txBody>
                <a:bodyPr/>
                <a:lstStyle/>
                <a:p>
                  <a:endParaRPr lang="en-US"/>
                </a:p>
              </p:txBody>
            </p:sp>
            <p:sp>
              <p:nvSpPr>
                <p:cNvPr id="18" name="Line 33">
                  <a:extLst>
                    <a:ext uri="{FF2B5EF4-FFF2-40B4-BE49-F238E27FC236}">
                      <a16:creationId xmlns="" xmlns:a16="http://schemas.microsoft.com/office/drawing/2014/main" id="{ECE93874-0FA2-4F87-B947-D3659AB4C711}"/>
                    </a:ext>
                  </a:extLst>
                </p:cNvPr>
                <p:cNvSpPr>
                  <a:spLocks noChangeShapeType="1"/>
                </p:cNvSpPr>
                <p:nvPr/>
              </p:nvSpPr>
              <p:spPr bwMode="auto">
                <a:xfrm>
                  <a:off x="864" y="2644"/>
                  <a:ext cx="432" cy="0"/>
                </a:xfrm>
                <a:prstGeom prst="line">
                  <a:avLst/>
                </a:prstGeom>
                <a:noFill/>
                <a:ln w="28575" cap="sq">
                  <a:solidFill>
                    <a:schemeClr val="tx1"/>
                  </a:solidFill>
                  <a:round/>
                  <a:headEnd/>
                  <a:tailEnd/>
                </a:ln>
                <a:effectLst/>
              </p:spPr>
              <p:txBody>
                <a:bodyPr/>
                <a:lstStyle/>
                <a:p>
                  <a:endParaRPr lang="en-US"/>
                </a:p>
              </p:txBody>
            </p:sp>
            <p:sp>
              <p:nvSpPr>
                <p:cNvPr id="19" name="Line 34">
                  <a:extLst>
                    <a:ext uri="{FF2B5EF4-FFF2-40B4-BE49-F238E27FC236}">
                      <a16:creationId xmlns="" xmlns:a16="http://schemas.microsoft.com/office/drawing/2014/main" id="{84A36FA4-A0C3-4753-93BB-DFD805EA8EDF}"/>
                    </a:ext>
                  </a:extLst>
                </p:cNvPr>
                <p:cNvSpPr>
                  <a:spLocks noChangeShapeType="1"/>
                </p:cNvSpPr>
                <p:nvPr/>
              </p:nvSpPr>
              <p:spPr bwMode="auto">
                <a:xfrm>
                  <a:off x="864" y="1776"/>
                  <a:ext cx="0" cy="868"/>
                </a:xfrm>
                <a:prstGeom prst="line">
                  <a:avLst/>
                </a:prstGeom>
                <a:noFill/>
                <a:ln w="28575" cap="sq">
                  <a:solidFill>
                    <a:schemeClr val="tx1"/>
                  </a:solidFill>
                  <a:round/>
                  <a:headEnd/>
                  <a:tailEnd/>
                </a:ln>
                <a:effectLst/>
              </p:spPr>
              <p:txBody>
                <a:bodyPr/>
                <a:lstStyle/>
                <a:p>
                  <a:endParaRPr lang="en-US"/>
                </a:p>
              </p:txBody>
            </p:sp>
            <p:sp>
              <p:nvSpPr>
                <p:cNvPr id="20" name="Line 35">
                  <a:extLst>
                    <a:ext uri="{FF2B5EF4-FFF2-40B4-BE49-F238E27FC236}">
                      <a16:creationId xmlns="" xmlns:a16="http://schemas.microsoft.com/office/drawing/2014/main" id="{8F285AC8-E392-4AB1-9A00-DFB40043F74C}"/>
                    </a:ext>
                  </a:extLst>
                </p:cNvPr>
                <p:cNvSpPr>
                  <a:spLocks noChangeShapeType="1"/>
                </p:cNvSpPr>
                <p:nvPr/>
              </p:nvSpPr>
              <p:spPr bwMode="auto">
                <a:xfrm>
                  <a:off x="1296" y="1776"/>
                  <a:ext cx="0" cy="868"/>
                </a:xfrm>
                <a:prstGeom prst="line">
                  <a:avLst/>
                </a:prstGeom>
                <a:noFill/>
                <a:ln w="28575" cap="sq">
                  <a:solidFill>
                    <a:schemeClr val="tx1"/>
                  </a:solidFill>
                  <a:round/>
                  <a:headEnd/>
                  <a:tailEnd/>
                </a:ln>
                <a:effectLst/>
              </p:spPr>
              <p:txBody>
                <a:bodyPr/>
                <a:lstStyle/>
                <a:p>
                  <a:endParaRPr lang="en-US"/>
                </a:p>
              </p:txBody>
            </p:sp>
            <p:sp>
              <p:nvSpPr>
                <p:cNvPr id="21" name="Text Box 51">
                  <a:extLst>
                    <a:ext uri="{FF2B5EF4-FFF2-40B4-BE49-F238E27FC236}">
                      <a16:creationId xmlns="" xmlns:a16="http://schemas.microsoft.com/office/drawing/2014/main" id="{F9A763D7-55E1-4E23-9541-7F8211FEA3EB}"/>
                    </a:ext>
                  </a:extLst>
                </p:cNvPr>
                <p:cNvSpPr txBox="1">
                  <a:spLocks noChangeArrowheads="1"/>
                </p:cNvSpPr>
                <p:nvPr/>
              </p:nvSpPr>
              <p:spPr bwMode="auto">
                <a:xfrm>
                  <a:off x="624" y="1776"/>
                  <a:ext cx="250" cy="87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5</a:t>
                  </a:r>
                </a:p>
                <a:p>
                  <a:pPr eaLnBrk="1" hangingPunct="1">
                    <a:spcBef>
                      <a:spcPct val="50000"/>
                    </a:spcBef>
                  </a:pPr>
                  <a:r>
                    <a:rPr lang="en-US" sz="1000">
                      <a:latin typeface="Times New Roman" charset="0"/>
                    </a:rPr>
                    <a:t>4</a:t>
                  </a:r>
                </a:p>
                <a:p>
                  <a:pPr eaLnBrk="1" hangingPunct="1">
                    <a:spcBef>
                      <a:spcPct val="50000"/>
                    </a:spcBef>
                  </a:pPr>
                  <a:r>
                    <a:rPr lang="en-US" sz="1000">
                      <a:latin typeface="Times New Roman" charset="0"/>
                    </a:rPr>
                    <a:t>3</a:t>
                  </a:r>
                </a:p>
                <a:p>
                  <a:pPr eaLnBrk="1" hangingPunct="1">
                    <a:spcBef>
                      <a:spcPct val="50000"/>
                    </a:spcBef>
                  </a:pPr>
                  <a:r>
                    <a:rPr lang="en-US" sz="1000">
                      <a:latin typeface="Times New Roman" charset="0"/>
                    </a:rPr>
                    <a:t>2</a:t>
                  </a:r>
                </a:p>
                <a:p>
                  <a:pPr eaLnBrk="1" hangingPunct="1">
                    <a:spcBef>
                      <a:spcPct val="50000"/>
                    </a:spcBef>
                  </a:pPr>
                  <a:r>
                    <a:rPr lang="en-US" sz="1000">
                      <a:latin typeface="Times New Roman" charset="0"/>
                    </a:rPr>
                    <a:t>1</a:t>
                  </a:r>
                </a:p>
                <a:p>
                  <a:pPr eaLnBrk="1" hangingPunct="1">
                    <a:spcBef>
                      <a:spcPct val="50000"/>
                    </a:spcBef>
                  </a:pPr>
                  <a:r>
                    <a:rPr lang="en-US" sz="1000">
                      <a:latin typeface="Times New Roman" charset="0"/>
                    </a:rPr>
                    <a:t>0</a:t>
                  </a:r>
                </a:p>
              </p:txBody>
            </p:sp>
          </p:grpSp>
          <p:grpSp>
            <p:nvGrpSpPr>
              <p:cNvPr id="22" name="Group 247">
                <a:extLst>
                  <a:ext uri="{FF2B5EF4-FFF2-40B4-BE49-F238E27FC236}">
                    <a16:creationId xmlns="" xmlns:a16="http://schemas.microsoft.com/office/drawing/2014/main" id="{58050D5F-1B8D-47B0-B95A-315554AA1D32}"/>
                  </a:ext>
                </a:extLst>
              </p:cNvPr>
              <p:cNvGrpSpPr>
                <a:grpSpLocks/>
              </p:cNvGrpSpPr>
              <p:nvPr/>
            </p:nvGrpSpPr>
            <p:grpSpPr bwMode="auto">
              <a:xfrm>
                <a:off x="2169630" y="4183856"/>
                <a:ext cx="676275" cy="244475"/>
                <a:chOff x="390" y="2660"/>
                <a:chExt cx="426" cy="154"/>
              </a:xfrm>
            </p:grpSpPr>
            <p:sp>
              <p:nvSpPr>
                <p:cNvPr id="23" name="Line 239">
                  <a:extLst>
                    <a:ext uri="{FF2B5EF4-FFF2-40B4-BE49-F238E27FC236}">
                      <a16:creationId xmlns="" xmlns:a16="http://schemas.microsoft.com/office/drawing/2014/main" id="{25C75577-BD88-49D5-8DAB-A129FF321599}"/>
                    </a:ext>
                  </a:extLst>
                </p:cNvPr>
                <p:cNvSpPr>
                  <a:spLocks noChangeShapeType="1"/>
                </p:cNvSpPr>
                <p:nvPr/>
              </p:nvSpPr>
              <p:spPr bwMode="auto">
                <a:xfrm>
                  <a:off x="624" y="2736"/>
                  <a:ext cx="192" cy="0"/>
                </a:xfrm>
                <a:prstGeom prst="line">
                  <a:avLst/>
                </a:prstGeom>
                <a:noFill/>
                <a:ln w="9525">
                  <a:solidFill>
                    <a:schemeClr val="tx1"/>
                  </a:solidFill>
                  <a:round/>
                  <a:headEnd/>
                  <a:tailEnd type="triangle" w="med" len="med"/>
                </a:ln>
                <a:effectLst/>
              </p:spPr>
              <p:txBody>
                <a:bodyPr/>
                <a:lstStyle/>
                <a:p>
                  <a:endParaRPr lang="en-US"/>
                </a:p>
              </p:txBody>
            </p:sp>
            <p:sp>
              <p:nvSpPr>
                <p:cNvPr id="24" name="Text Box 240">
                  <a:extLst>
                    <a:ext uri="{FF2B5EF4-FFF2-40B4-BE49-F238E27FC236}">
                      <a16:creationId xmlns="" xmlns:a16="http://schemas.microsoft.com/office/drawing/2014/main" id="{C92C640F-A4B1-4E5E-8DC2-7781B7D4BD43}"/>
                    </a:ext>
                  </a:extLst>
                </p:cNvPr>
                <p:cNvSpPr txBox="1">
                  <a:spLocks noChangeArrowheads="1"/>
                </p:cNvSpPr>
                <p:nvPr/>
              </p:nvSpPr>
              <p:spPr bwMode="auto">
                <a:xfrm>
                  <a:off x="390" y="2660"/>
                  <a:ext cx="384"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a:t>
                  </a:r>
                </a:p>
              </p:txBody>
            </p:sp>
          </p:grpSp>
          <p:sp>
            <p:nvSpPr>
              <p:cNvPr id="25" name="Text Box 241">
                <a:extLst>
                  <a:ext uri="{FF2B5EF4-FFF2-40B4-BE49-F238E27FC236}">
                    <a16:creationId xmlns="" xmlns:a16="http://schemas.microsoft.com/office/drawing/2014/main" id="{B869B873-AD1C-4864-B695-E911D15629A0}"/>
                  </a:ext>
                </a:extLst>
              </p:cNvPr>
              <p:cNvSpPr txBox="1">
                <a:spLocks noChangeArrowheads="1"/>
              </p:cNvSpPr>
              <p:nvPr/>
            </p:nvSpPr>
            <p:spPr bwMode="auto">
              <a:xfrm>
                <a:off x="2922105" y="4185444"/>
                <a:ext cx="838200" cy="244475"/>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 = -1</a:t>
                </a:r>
              </a:p>
            </p:txBody>
          </p:sp>
          <p:grpSp>
            <p:nvGrpSpPr>
              <p:cNvPr id="27" name="Group 252">
                <a:extLst>
                  <a:ext uri="{FF2B5EF4-FFF2-40B4-BE49-F238E27FC236}">
                    <a16:creationId xmlns="" xmlns:a16="http://schemas.microsoft.com/office/drawing/2014/main" id="{2798C374-6782-4C35-AFD9-984E2056F61D}"/>
                  </a:ext>
                </a:extLst>
              </p:cNvPr>
              <p:cNvGrpSpPr>
                <a:grpSpLocks/>
              </p:cNvGrpSpPr>
              <p:nvPr/>
            </p:nvGrpSpPr>
            <p:grpSpPr bwMode="auto">
              <a:xfrm>
                <a:off x="3988906" y="3866363"/>
                <a:ext cx="1824038" cy="568326"/>
                <a:chOff x="1536" y="2496"/>
                <a:chExt cx="1149" cy="358"/>
              </a:xfrm>
            </p:grpSpPr>
            <p:sp>
              <p:nvSpPr>
                <p:cNvPr id="28" name="Text Box 245">
                  <a:extLst>
                    <a:ext uri="{FF2B5EF4-FFF2-40B4-BE49-F238E27FC236}">
                      <a16:creationId xmlns="" xmlns:a16="http://schemas.microsoft.com/office/drawing/2014/main" id="{13149A24-A585-483F-9886-25ECA4BE2E8E}"/>
                    </a:ext>
                  </a:extLst>
                </p:cNvPr>
                <p:cNvSpPr txBox="1">
                  <a:spLocks noChangeArrowheads="1"/>
                </p:cNvSpPr>
                <p:nvPr/>
              </p:nvSpPr>
              <p:spPr bwMode="auto">
                <a:xfrm>
                  <a:off x="2157" y="2700"/>
                  <a:ext cx="528" cy="154"/>
                </a:xfrm>
                <a:prstGeom prst="rect">
                  <a:avLst/>
                </a:prstGeom>
                <a:noFill/>
                <a:ln w="9525">
                  <a:noFill/>
                  <a:miter lim="800000"/>
                  <a:headEnd/>
                  <a:tailEnd/>
                </a:ln>
                <a:effectLst/>
              </p:spPr>
              <p:txBody>
                <a:bodyPr>
                  <a:spAutoFit/>
                </a:bodyPr>
                <a:lstStyle/>
                <a:p>
                  <a:pPr eaLnBrk="1" hangingPunct="1">
                    <a:spcBef>
                      <a:spcPct val="50000"/>
                    </a:spcBef>
                  </a:pPr>
                  <a:r>
                    <a:rPr lang="en-US" sz="1000" dirty="0">
                      <a:latin typeface="Times New Roman" charset="0"/>
                    </a:rPr>
                    <a:t>Top = 0</a:t>
                  </a:r>
                </a:p>
              </p:txBody>
            </p:sp>
            <p:grpSp>
              <p:nvGrpSpPr>
                <p:cNvPr id="29" name="Group 248">
                  <a:extLst>
                    <a:ext uri="{FF2B5EF4-FFF2-40B4-BE49-F238E27FC236}">
                      <a16:creationId xmlns="" xmlns:a16="http://schemas.microsoft.com/office/drawing/2014/main" id="{6CE39B09-B3B2-4ED7-B465-DFED7DADB25B}"/>
                    </a:ext>
                  </a:extLst>
                </p:cNvPr>
                <p:cNvGrpSpPr>
                  <a:grpSpLocks/>
                </p:cNvGrpSpPr>
                <p:nvPr/>
              </p:nvGrpSpPr>
              <p:grpSpPr bwMode="auto">
                <a:xfrm>
                  <a:off x="1536" y="2496"/>
                  <a:ext cx="426" cy="154"/>
                  <a:chOff x="390" y="2660"/>
                  <a:chExt cx="426" cy="154"/>
                </a:xfrm>
              </p:grpSpPr>
              <p:sp>
                <p:nvSpPr>
                  <p:cNvPr id="30" name="Line 249">
                    <a:extLst>
                      <a:ext uri="{FF2B5EF4-FFF2-40B4-BE49-F238E27FC236}">
                        <a16:creationId xmlns="" xmlns:a16="http://schemas.microsoft.com/office/drawing/2014/main" id="{EDDA365E-F6CE-429B-8589-13BB96888E13}"/>
                      </a:ext>
                    </a:extLst>
                  </p:cNvPr>
                  <p:cNvSpPr>
                    <a:spLocks noChangeShapeType="1"/>
                  </p:cNvSpPr>
                  <p:nvPr/>
                </p:nvSpPr>
                <p:spPr bwMode="auto">
                  <a:xfrm>
                    <a:off x="624" y="2736"/>
                    <a:ext cx="192" cy="0"/>
                  </a:xfrm>
                  <a:prstGeom prst="line">
                    <a:avLst/>
                  </a:prstGeom>
                  <a:noFill/>
                  <a:ln w="9525">
                    <a:solidFill>
                      <a:schemeClr val="tx1"/>
                    </a:solidFill>
                    <a:round/>
                    <a:headEnd/>
                    <a:tailEnd type="triangle" w="med" len="med"/>
                  </a:ln>
                  <a:effectLst/>
                </p:spPr>
                <p:txBody>
                  <a:bodyPr/>
                  <a:lstStyle/>
                  <a:p>
                    <a:endParaRPr lang="en-US"/>
                  </a:p>
                </p:txBody>
              </p:sp>
              <p:sp>
                <p:nvSpPr>
                  <p:cNvPr id="31" name="Text Box 250">
                    <a:extLst>
                      <a:ext uri="{FF2B5EF4-FFF2-40B4-BE49-F238E27FC236}">
                        <a16:creationId xmlns="" xmlns:a16="http://schemas.microsoft.com/office/drawing/2014/main" id="{D33277FC-28EB-4BE0-87D3-25CD05B3C602}"/>
                      </a:ext>
                    </a:extLst>
                  </p:cNvPr>
                  <p:cNvSpPr txBox="1">
                    <a:spLocks noChangeArrowheads="1"/>
                  </p:cNvSpPr>
                  <p:nvPr/>
                </p:nvSpPr>
                <p:spPr bwMode="auto">
                  <a:xfrm>
                    <a:off x="390" y="2660"/>
                    <a:ext cx="384"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a:t>
                    </a:r>
                  </a:p>
                </p:txBody>
              </p:sp>
            </p:grpSp>
          </p:grpSp>
          <p:grpSp>
            <p:nvGrpSpPr>
              <p:cNvPr id="32" name="Group 253">
                <a:extLst>
                  <a:ext uri="{FF2B5EF4-FFF2-40B4-BE49-F238E27FC236}">
                    <a16:creationId xmlns="" xmlns:a16="http://schemas.microsoft.com/office/drawing/2014/main" id="{EC96211B-9F68-490E-B1E1-73219171F563}"/>
                  </a:ext>
                </a:extLst>
              </p:cNvPr>
              <p:cNvGrpSpPr>
                <a:grpSpLocks/>
              </p:cNvGrpSpPr>
              <p:nvPr/>
            </p:nvGrpSpPr>
            <p:grpSpPr bwMode="auto">
              <a:xfrm>
                <a:off x="4598505" y="2737646"/>
                <a:ext cx="1066800" cy="1423988"/>
                <a:chOff x="1920" y="1776"/>
                <a:chExt cx="672" cy="897"/>
              </a:xfrm>
            </p:grpSpPr>
            <p:sp>
              <p:nvSpPr>
                <p:cNvPr id="33" name="Rectangle 138">
                  <a:extLst>
                    <a:ext uri="{FF2B5EF4-FFF2-40B4-BE49-F238E27FC236}">
                      <a16:creationId xmlns="" xmlns:a16="http://schemas.microsoft.com/office/drawing/2014/main" id="{C7E513D8-798F-46B2-9898-6E63710A9833}"/>
                    </a:ext>
                  </a:extLst>
                </p:cNvPr>
                <p:cNvSpPr>
                  <a:spLocks noChangeArrowheads="1"/>
                </p:cNvSpPr>
                <p:nvPr/>
              </p:nvSpPr>
              <p:spPr bwMode="auto">
                <a:xfrm>
                  <a:off x="2160" y="2501"/>
                  <a:ext cx="432" cy="172"/>
                </a:xfrm>
                <a:prstGeom prst="rect">
                  <a:avLst/>
                </a:prstGeom>
                <a:noFill/>
                <a:ln w="9525">
                  <a:noFill/>
                  <a:miter lim="800000"/>
                  <a:headEnd/>
                  <a:tailEnd/>
                </a:ln>
                <a:effectLst/>
              </p:spPr>
              <p:txBody>
                <a:bodyPr/>
                <a:lstStyle/>
                <a:p>
                  <a:pPr algn="ctr" eaLnBrk="1" hangingPunct="1">
                    <a:spcBef>
                      <a:spcPct val="20000"/>
                    </a:spcBef>
                  </a:pPr>
                  <a:endParaRPr lang="en-US" sz="1200">
                    <a:latin typeface="Times New Roman" charset="0"/>
                  </a:endParaRPr>
                </a:p>
              </p:txBody>
            </p:sp>
            <p:sp>
              <p:nvSpPr>
                <p:cNvPr id="34" name="Rectangle 139">
                  <a:extLst>
                    <a:ext uri="{FF2B5EF4-FFF2-40B4-BE49-F238E27FC236}">
                      <a16:creationId xmlns="" xmlns:a16="http://schemas.microsoft.com/office/drawing/2014/main" id="{A7913578-D33B-43B0-B9BC-4358A024D0A0}"/>
                    </a:ext>
                  </a:extLst>
                </p:cNvPr>
                <p:cNvSpPr>
                  <a:spLocks noChangeArrowheads="1"/>
                </p:cNvSpPr>
                <p:nvPr/>
              </p:nvSpPr>
              <p:spPr bwMode="auto">
                <a:xfrm>
                  <a:off x="2160" y="2358"/>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35" name="Rectangle 140">
                  <a:extLst>
                    <a:ext uri="{FF2B5EF4-FFF2-40B4-BE49-F238E27FC236}">
                      <a16:creationId xmlns="" xmlns:a16="http://schemas.microsoft.com/office/drawing/2014/main" id="{625794DC-4FF6-498F-9D04-184C8B0E2F7E}"/>
                    </a:ext>
                  </a:extLst>
                </p:cNvPr>
                <p:cNvSpPr>
                  <a:spLocks noChangeArrowheads="1"/>
                </p:cNvSpPr>
                <p:nvPr/>
              </p:nvSpPr>
              <p:spPr bwMode="auto">
                <a:xfrm>
                  <a:off x="2160" y="2215"/>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36" name="Rectangle 141">
                  <a:extLst>
                    <a:ext uri="{FF2B5EF4-FFF2-40B4-BE49-F238E27FC236}">
                      <a16:creationId xmlns="" xmlns:a16="http://schemas.microsoft.com/office/drawing/2014/main" id="{010246FC-28C7-44A6-BB86-74FE0573E0DE}"/>
                    </a:ext>
                  </a:extLst>
                </p:cNvPr>
                <p:cNvSpPr>
                  <a:spLocks noChangeArrowheads="1"/>
                </p:cNvSpPr>
                <p:nvPr/>
              </p:nvSpPr>
              <p:spPr bwMode="auto">
                <a:xfrm>
                  <a:off x="2160" y="2072"/>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37" name="Rectangle 142">
                  <a:extLst>
                    <a:ext uri="{FF2B5EF4-FFF2-40B4-BE49-F238E27FC236}">
                      <a16:creationId xmlns="" xmlns:a16="http://schemas.microsoft.com/office/drawing/2014/main" id="{FA252CAC-686D-48F8-A5AB-B1422CF013AF}"/>
                    </a:ext>
                  </a:extLst>
                </p:cNvPr>
                <p:cNvSpPr>
                  <a:spLocks noChangeArrowheads="1"/>
                </p:cNvSpPr>
                <p:nvPr/>
              </p:nvSpPr>
              <p:spPr bwMode="auto">
                <a:xfrm>
                  <a:off x="2160" y="1929"/>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38" name="Rectangle 143">
                  <a:extLst>
                    <a:ext uri="{FF2B5EF4-FFF2-40B4-BE49-F238E27FC236}">
                      <a16:creationId xmlns="" xmlns:a16="http://schemas.microsoft.com/office/drawing/2014/main" id="{EB01E104-5571-4267-95D3-C9A99F839577}"/>
                    </a:ext>
                  </a:extLst>
                </p:cNvPr>
                <p:cNvSpPr>
                  <a:spLocks noChangeArrowheads="1"/>
                </p:cNvSpPr>
                <p:nvPr/>
              </p:nvSpPr>
              <p:spPr bwMode="auto">
                <a:xfrm>
                  <a:off x="2160" y="1776"/>
                  <a:ext cx="432" cy="153"/>
                </a:xfrm>
                <a:prstGeom prst="rect">
                  <a:avLst/>
                </a:prstGeom>
                <a:noFill/>
                <a:ln w="9525">
                  <a:noFill/>
                  <a:miter lim="800000"/>
                  <a:headEnd/>
                  <a:tailEnd/>
                </a:ln>
                <a:effectLst/>
              </p:spPr>
              <p:txBody>
                <a:bodyPr/>
                <a:lstStyle/>
                <a:p>
                  <a:pPr eaLnBrk="1" hangingPunct="1">
                    <a:spcBef>
                      <a:spcPct val="20000"/>
                    </a:spcBef>
                  </a:pPr>
                  <a:endParaRPr lang="en-US" sz="1000">
                    <a:latin typeface="Times New Roman" charset="0"/>
                  </a:endParaRPr>
                </a:p>
              </p:txBody>
            </p:sp>
            <p:sp>
              <p:nvSpPr>
                <p:cNvPr id="39" name="Line 144">
                  <a:extLst>
                    <a:ext uri="{FF2B5EF4-FFF2-40B4-BE49-F238E27FC236}">
                      <a16:creationId xmlns="" xmlns:a16="http://schemas.microsoft.com/office/drawing/2014/main" id="{65BCD203-7BA4-487F-B930-25B78B90F789}"/>
                    </a:ext>
                  </a:extLst>
                </p:cNvPr>
                <p:cNvSpPr>
                  <a:spLocks noChangeShapeType="1"/>
                </p:cNvSpPr>
                <p:nvPr/>
              </p:nvSpPr>
              <p:spPr bwMode="auto">
                <a:xfrm>
                  <a:off x="2160" y="1776"/>
                  <a:ext cx="432" cy="0"/>
                </a:xfrm>
                <a:prstGeom prst="line">
                  <a:avLst/>
                </a:prstGeom>
                <a:noFill/>
                <a:ln w="28575" cap="sq">
                  <a:solidFill>
                    <a:schemeClr val="tx1"/>
                  </a:solidFill>
                  <a:round/>
                  <a:headEnd/>
                  <a:tailEnd/>
                </a:ln>
                <a:effectLst/>
              </p:spPr>
              <p:txBody>
                <a:bodyPr/>
                <a:lstStyle/>
                <a:p>
                  <a:endParaRPr lang="en-US"/>
                </a:p>
              </p:txBody>
            </p:sp>
            <p:sp>
              <p:nvSpPr>
                <p:cNvPr id="40" name="Line 145">
                  <a:extLst>
                    <a:ext uri="{FF2B5EF4-FFF2-40B4-BE49-F238E27FC236}">
                      <a16:creationId xmlns="" xmlns:a16="http://schemas.microsoft.com/office/drawing/2014/main" id="{D9483631-1E1D-4A1B-A21F-F0755CA7B822}"/>
                    </a:ext>
                  </a:extLst>
                </p:cNvPr>
                <p:cNvSpPr>
                  <a:spLocks noChangeShapeType="1"/>
                </p:cNvSpPr>
                <p:nvPr/>
              </p:nvSpPr>
              <p:spPr bwMode="auto">
                <a:xfrm>
                  <a:off x="2160" y="1929"/>
                  <a:ext cx="432" cy="0"/>
                </a:xfrm>
                <a:prstGeom prst="line">
                  <a:avLst/>
                </a:prstGeom>
                <a:noFill/>
                <a:ln w="12700">
                  <a:solidFill>
                    <a:schemeClr val="tx1"/>
                  </a:solidFill>
                  <a:round/>
                  <a:headEnd/>
                  <a:tailEnd/>
                </a:ln>
                <a:effectLst/>
              </p:spPr>
              <p:txBody>
                <a:bodyPr/>
                <a:lstStyle/>
                <a:p>
                  <a:endParaRPr lang="en-US"/>
                </a:p>
              </p:txBody>
            </p:sp>
            <p:sp>
              <p:nvSpPr>
                <p:cNvPr id="41" name="Line 146">
                  <a:extLst>
                    <a:ext uri="{FF2B5EF4-FFF2-40B4-BE49-F238E27FC236}">
                      <a16:creationId xmlns="" xmlns:a16="http://schemas.microsoft.com/office/drawing/2014/main" id="{02192B29-06EF-486F-AB6E-0746F6FC52BE}"/>
                    </a:ext>
                  </a:extLst>
                </p:cNvPr>
                <p:cNvSpPr>
                  <a:spLocks noChangeShapeType="1"/>
                </p:cNvSpPr>
                <p:nvPr/>
              </p:nvSpPr>
              <p:spPr bwMode="auto">
                <a:xfrm>
                  <a:off x="2160" y="2072"/>
                  <a:ext cx="432" cy="0"/>
                </a:xfrm>
                <a:prstGeom prst="line">
                  <a:avLst/>
                </a:prstGeom>
                <a:noFill/>
                <a:ln w="12700">
                  <a:solidFill>
                    <a:schemeClr val="tx1"/>
                  </a:solidFill>
                  <a:round/>
                  <a:headEnd/>
                  <a:tailEnd/>
                </a:ln>
                <a:effectLst/>
              </p:spPr>
              <p:txBody>
                <a:bodyPr/>
                <a:lstStyle/>
                <a:p>
                  <a:endParaRPr lang="en-US"/>
                </a:p>
              </p:txBody>
            </p:sp>
            <p:sp>
              <p:nvSpPr>
                <p:cNvPr id="42" name="Line 147">
                  <a:extLst>
                    <a:ext uri="{FF2B5EF4-FFF2-40B4-BE49-F238E27FC236}">
                      <a16:creationId xmlns="" xmlns:a16="http://schemas.microsoft.com/office/drawing/2014/main" id="{A3CF1B7D-6D75-42D1-BB50-1D50F1B46531}"/>
                    </a:ext>
                  </a:extLst>
                </p:cNvPr>
                <p:cNvSpPr>
                  <a:spLocks noChangeShapeType="1"/>
                </p:cNvSpPr>
                <p:nvPr/>
              </p:nvSpPr>
              <p:spPr bwMode="auto">
                <a:xfrm>
                  <a:off x="2160" y="2215"/>
                  <a:ext cx="432" cy="0"/>
                </a:xfrm>
                <a:prstGeom prst="line">
                  <a:avLst/>
                </a:prstGeom>
                <a:noFill/>
                <a:ln w="12700">
                  <a:solidFill>
                    <a:schemeClr val="tx1"/>
                  </a:solidFill>
                  <a:round/>
                  <a:headEnd/>
                  <a:tailEnd/>
                </a:ln>
                <a:effectLst/>
              </p:spPr>
              <p:txBody>
                <a:bodyPr/>
                <a:lstStyle/>
                <a:p>
                  <a:endParaRPr lang="en-US"/>
                </a:p>
              </p:txBody>
            </p:sp>
            <p:sp>
              <p:nvSpPr>
                <p:cNvPr id="43" name="Line 148">
                  <a:extLst>
                    <a:ext uri="{FF2B5EF4-FFF2-40B4-BE49-F238E27FC236}">
                      <a16:creationId xmlns="" xmlns:a16="http://schemas.microsoft.com/office/drawing/2014/main" id="{F392A25E-F24D-444B-82B7-85991F76B25D}"/>
                    </a:ext>
                  </a:extLst>
                </p:cNvPr>
                <p:cNvSpPr>
                  <a:spLocks noChangeShapeType="1"/>
                </p:cNvSpPr>
                <p:nvPr/>
              </p:nvSpPr>
              <p:spPr bwMode="auto">
                <a:xfrm>
                  <a:off x="2160" y="2358"/>
                  <a:ext cx="432" cy="0"/>
                </a:xfrm>
                <a:prstGeom prst="line">
                  <a:avLst/>
                </a:prstGeom>
                <a:noFill/>
                <a:ln w="12700">
                  <a:solidFill>
                    <a:schemeClr val="tx1"/>
                  </a:solidFill>
                  <a:round/>
                  <a:headEnd/>
                  <a:tailEnd/>
                </a:ln>
                <a:effectLst/>
              </p:spPr>
              <p:txBody>
                <a:bodyPr/>
                <a:lstStyle/>
                <a:p>
                  <a:endParaRPr lang="en-US"/>
                </a:p>
              </p:txBody>
            </p:sp>
            <p:sp>
              <p:nvSpPr>
                <p:cNvPr id="44" name="Line 149">
                  <a:extLst>
                    <a:ext uri="{FF2B5EF4-FFF2-40B4-BE49-F238E27FC236}">
                      <a16:creationId xmlns="" xmlns:a16="http://schemas.microsoft.com/office/drawing/2014/main" id="{9B6FAA40-6F98-493B-BDF4-32295F86691F}"/>
                    </a:ext>
                  </a:extLst>
                </p:cNvPr>
                <p:cNvSpPr>
                  <a:spLocks noChangeShapeType="1"/>
                </p:cNvSpPr>
                <p:nvPr/>
              </p:nvSpPr>
              <p:spPr bwMode="auto">
                <a:xfrm>
                  <a:off x="2160" y="2501"/>
                  <a:ext cx="432" cy="0"/>
                </a:xfrm>
                <a:prstGeom prst="line">
                  <a:avLst/>
                </a:prstGeom>
                <a:noFill/>
                <a:ln w="12700">
                  <a:solidFill>
                    <a:schemeClr val="tx1"/>
                  </a:solidFill>
                  <a:round/>
                  <a:headEnd/>
                  <a:tailEnd/>
                </a:ln>
                <a:effectLst/>
              </p:spPr>
              <p:txBody>
                <a:bodyPr/>
                <a:lstStyle/>
                <a:p>
                  <a:endParaRPr lang="en-US"/>
                </a:p>
              </p:txBody>
            </p:sp>
            <p:sp>
              <p:nvSpPr>
                <p:cNvPr id="45" name="Line 150">
                  <a:extLst>
                    <a:ext uri="{FF2B5EF4-FFF2-40B4-BE49-F238E27FC236}">
                      <a16:creationId xmlns="" xmlns:a16="http://schemas.microsoft.com/office/drawing/2014/main" id="{1C42C84D-134A-4913-A1BE-1A2917D83C57}"/>
                    </a:ext>
                  </a:extLst>
                </p:cNvPr>
                <p:cNvSpPr>
                  <a:spLocks noChangeShapeType="1"/>
                </p:cNvSpPr>
                <p:nvPr/>
              </p:nvSpPr>
              <p:spPr bwMode="auto">
                <a:xfrm>
                  <a:off x="2160" y="2673"/>
                  <a:ext cx="432" cy="0"/>
                </a:xfrm>
                <a:prstGeom prst="line">
                  <a:avLst/>
                </a:prstGeom>
                <a:noFill/>
                <a:ln w="28575" cap="sq">
                  <a:solidFill>
                    <a:schemeClr val="tx1"/>
                  </a:solidFill>
                  <a:round/>
                  <a:headEnd/>
                  <a:tailEnd/>
                </a:ln>
                <a:effectLst/>
              </p:spPr>
              <p:txBody>
                <a:bodyPr/>
                <a:lstStyle/>
                <a:p>
                  <a:endParaRPr lang="en-US"/>
                </a:p>
              </p:txBody>
            </p:sp>
            <p:sp>
              <p:nvSpPr>
                <p:cNvPr id="46" name="Line 151">
                  <a:extLst>
                    <a:ext uri="{FF2B5EF4-FFF2-40B4-BE49-F238E27FC236}">
                      <a16:creationId xmlns="" xmlns:a16="http://schemas.microsoft.com/office/drawing/2014/main" id="{279C39C1-64E9-478D-9512-628A0E3FBD47}"/>
                    </a:ext>
                  </a:extLst>
                </p:cNvPr>
                <p:cNvSpPr>
                  <a:spLocks noChangeShapeType="1"/>
                </p:cNvSpPr>
                <p:nvPr/>
              </p:nvSpPr>
              <p:spPr bwMode="auto">
                <a:xfrm>
                  <a:off x="2160" y="1776"/>
                  <a:ext cx="0" cy="897"/>
                </a:xfrm>
                <a:prstGeom prst="line">
                  <a:avLst/>
                </a:prstGeom>
                <a:noFill/>
                <a:ln w="28575" cap="sq">
                  <a:solidFill>
                    <a:schemeClr val="tx1"/>
                  </a:solidFill>
                  <a:round/>
                  <a:headEnd/>
                  <a:tailEnd/>
                </a:ln>
                <a:effectLst/>
              </p:spPr>
              <p:txBody>
                <a:bodyPr/>
                <a:lstStyle/>
                <a:p>
                  <a:endParaRPr lang="en-US"/>
                </a:p>
              </p:txBody>
            </p:sp>
            <p:sp>
              <p:nvSpPr>
                <p:cNvPr id="47" name="Line 152">
                  <a:extLst>
                    <a:ext uri="{FF2B5EF4-FFF2-40B4-BE49-F238E27FC236}">
                      <a16:creationId xmlns="" xmlns:a16="http://schemas.microsoft.com/office/drawing/2014/main" id="{E66C0053-A6E2-4804-820B-F41D426EAC7A}"/>
                    </a:ext>
                  </a:extLst>
                </p:cNvPr>
                <p:cNvSpPr>
                  <a:spLocks noChangeShapeType="1"/>
                </p:cNvSpPr>
                <p:nvPr/>
              </p:nvSpPr>
              <p:spPr bwMode="auto">
                <a:xfrm>
                  <a:off x="2592" y="1776"/>
                  <a:ext cx="0" cy="897"/>
                </a:xfrm>
                <a:prstGeom prst="line">
                  <a:avLst/>
                </a:prstGeom>
                <a:noFill/>
                <a:ln w="28575" cap="sq">
                  <a:solidFill>
                    <a:schemeClr val="tx1"/>
                  </a:solidFill>
                  <a:round/>
                  <a:headEnd/>
                  <a:tailEnd/>
                </a:ln>
                <a:effectLst/>
              </p:spPr>
              <p:txBody>
                <a:bodyPr/>
                <a:lstStyle/>
                <a:p>
                  <a:endParaRPr lang="en-US"/>
                </a:p>
              </p:txBody>
            </p:sp>
            <p:sp>
              <p:nvSpPr>
                <p:cNvPr id="48" name="Text Box 153">
                  <a:extLst>
                    <a:ext uri="{FF2B5EF4-FFF2-40B4-BE49-F238E27FC236}">
                      <a16:creationId xmlns="" xmlns:a16="http://schemas.microsoft.com/office/drawing/2014/main" id="{4FEA5494-4E25-4CC9-8FE0-E2926518EC6F}"/>
                    </a:ext>
                  </a:extLst>
                </p:cNvPr>
                <p:cNvSpPr txBox="1">
                  <a:spLocks noChangeArrowheads="1"/>
                </p:cNvSpPr>
                <p:nvPr/>
              </p:nvSpPr>
              <p:spPr bwMode="auto">
                <a:xfrm>
                  <a:off x="1920" y="1776"/>
                  <a:ext cx="250" cy="87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5</a:t>
                  </a:r>
                </a:p>
                <a:p>
                  <a:pPr eaLnBrk="1" hangingPunct="1">
                    <a:spcBef>
                      <a:spcPct val="50000"/>
                    </a:spcBef>
                  </a:pPr>
                  <a:r>
                    <a:rPr lang="en-US" sz="1000">
                      <a:latin typeface="Times New Roman" charset="0"/>
                    </a:rPr>
                    <a:t>4</a:t>
                  </a:r>
                </a:p>
                <a:p>
                  <a:pPr eaLnBrk="1" hangingPunct="1">
                    <a:spcBef>
                      <a:spcPct val="50000"/>
                    </a:spcBef>
                  </a:pPr>
                  <a:r>
                    <a:rPr lang="en-US" sz="1000">
                      <a:latin typeface="Times New Roman" charset="0"/>
                    </a:rPr>
                    <a:t>3</a:t>
                  </a:r>
                </a:p>
                <a:p>
                  <a:pPr eaLnBrk="1" hangingPunct="1">
                    <a:spcBef>
                      <a:spcPct val="50000"/>
                    </a:spcBef>
                  </a:pPr>
                  <a:r>
                    <a:rPr lang="en-US" sz="1000">
                      <a:latin typeface="Times New Roman" charset="0"/>
                    </a:rPr>
                    <a:t>2</a:t>
                  </a:r>
                </a:p>
                <a:p>
                  <a:pPr eaLnBrk="1" hangingPunct="1">
                    <a:spcBef>
                      <a:spcPct val="50000"/>
                    </a:spcBef>
                  </a:pPr>
                  <a:r>
                    <a:rPr lang="en-US" sz="1000">
                      <a:latin typeface="Times New Roman" charset="0"/>
                    </a:rPr>
                    <a:t>1</a:t>
                  </a:r>
                </a:p>
                <a:p>
                  <a:pPr eaLnBrk="1" hangingPunct="1">
                    <a:spcBef>
                      <a:spcPct val="50000"/>
                    </a:spcBef>
                  </a:pPr>
                  <a:r>
                    <a:rPr lang="en-US" sz="1000">
                      <a:latin typeface="Times New Roman" charset="0"/>
                    </a:rPr>
                    <a:t>0</a:t>
                  </a:r>
                </a:p>
              </p:txBody>
            </p:sp>
          </p:grpSp>
          <p:grpSp>
            <p:nvGrpSpPr>
              <p:cNvPr id="51" name="Group 281">
                <a:extLst>
                  <a:ext uri="{FF2B5EF4-FFF2-40B4-BE49-F238E27FC236}">
                    <a16:creationId xmlns="" xmlns:a16="http://schemas.microsoft.com/office/drawing/2014/main" id="{8CC2B9DB-1748-4EB1-81B0-DD0B4CA8AE1B}"/>
                  </a:ext>
                </a:extLst>
              </p:cNvPr>
              <p:cNvGrpSpPr>
                <a:grpSpLocks/>
              </p:cNvGrpSpPr>
              <p:nvPr/>
            </p:nvGrpSpPr>
            <p:grpSpPr bwMode="auto">
              <a:xfrm>
                <a:off x="6655905" y="2751931"/>
                <a:ext cx="1066800" cy="1423988"/>
                <a:chOff x="1920" y="1776"/>
                <a:chExt cx="672" cy="897"/>
              </a:xfrm>
            </p:grpSpPr>
            <p:sp>
              <p:nvSpPr>
                <p:cNvPr id="52" name="Rectangle 282">
                  <a:extLst>
                    <a:ext uri="{FF2B5EF4-FFF2-40B4-BE49-F238E27FC236}">
                      <a16:creationId xmlns="" xmlns:a16="http://schemas.microsoft.com/office/drawing/2014/main" id="{8814BDF5-72F1-4F0D-B0B2-14DA9315E488}"/>
                    </a:ext>
                  </a:extLst>
                </p:cNvPr>
                <p:cNvSpPr>
                  <a:spLocks noChangeArrowheads="1"/>
                </p:cNvSpPr>
                <p:nvPr/>
              </p:nvSpPr>
              <p:spPr bwMode="auto">
                <a:xfrm>
                  <a:off x="2160" y="2501"/>
                  <a:ext cx="432" cy="172"/>
                </a:xfrm>
                <a:prstGeom prst="rect">
                  <a:avLst/>
                </a:prstGeom>
                <a:noFill/>
                <a:ln w="9525">
                  <a:noFill/>
                  <a:miter lim="800000"/>
                  <a:headEnd/>
                  <a:tailEnd/>
                </a:ln>
                <a:effectLst/>
              </p:spPr>
              <p:txBody>
                <a:bodyPr/>
                <a:lstStyle/>
                <a:p>
                  <a:pPr algn="ctr" eaLnBrk="1" hangingPunct="1">
                    <a:spcBef>
                      <a:spcPct val="20000"/>
                    </a:spcBef>
                  </a:pPr>
                  <a:r>
                    <a:rPr lang="en-US" sz="1200" dirty="0">
                      <a:latin typeface="Times New Roman" charset="0"/>
                    </a:rPr>
                    <a:t>A</a:t>
                  </a:r>
                </a:p>
              </p:txBody>
            </p:sp>
            <p:sp>
              <p:nvSpPr>
                <p:cNvPr id="53" name="Rectangle 283">
                  <a:extLst>
                    <a:ext uri="{FF2B5EF4-FFF2-40B4-BE49-F238E27FC236}">
                      <a16:creationId xmlns="" xmlns:a16="http://schemas.microsoft.com/office/drawing/2014/main" id="{7B46BAF0-DE83-4FF6-9194-E67A720A6866}"/>
                    </a:ext>
                  </a:extLst>
                </p:cNvPr>
                <p:cNvSpPr>
                  <a:spLocks noChangeArrowheads="1"/>
                </p:cNvSpPr>
                <p:nvPr/>
              </p:nvSpPr>
              <p:spPr bwMode="auto">
                <a:xfrm>
                  <a:off x="2160" y="2358"/>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54" name="Rectangle 284">
                  <a:extLst>
                    <a:ext uri="{FF2B5EF4-FFF2-40B4-BE49-F238E27FC236}">
                      <a16:creationId xmlns="" xmlns:a16="http://schemas.microsoft.com/office/drawing/2014/main" id="{123EBFFC-44E7-4D3D-BC33-98DFCFE6B3E4}"/>
                    </a:ext>
                  </a:extLst>
                </p:cNvPr>
                <p:cNvSpPr>
                  <a:spLocks noChangeArrowheads="1"/>
                </p:cNvSpPr>
                <p:nvPr/>
              </p:nvSpPr>
              <p:spPr bwMode="auto">
                <a:xfrm>
                  <a:off x="2160" y="2215"/>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55" name="Rectangle 285">
                  <a:extLst>
                    <a:ext uri="{FF2B5EF4-FFF2-40B4-BE49-F238E27FC236}">
                      <a16:creationId xmlns="" xmlns:a16="http://schemas.microsoft.com/office/drawing/2014/main" id="{C8A6B75F-15C7-4330-9B1A-FC15056F1458}"/>
                    </a:ext>
                  </a:extLst>
                </p:cNvPr>
                <p:cNvSpPr>
                  <a:spLocks noChangeArrowheads="1"/>
                </p:cNvSpPr>
                <p:nvPr/>
              </p:nvSpPr>
              <p:spPr bwMode="auto">
                <a:xfrm>
                  <a:off x="2160" y="2072"/>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56" name="Rectangle 286">
                  <a:extLst>
                    <a:ext uri="{FF2B5EF4-FFF2-40B4-BE49-F238E27FC236}">
                      <a16:creationId xmlns="" xmlns:a16="http://schemas.microsoft.com/office/drawing/2014/main" id="{85E0FB16-1FE0-4F1C-BEDF-FC2A3102C729}"/>
                    </a:ext>
                  </a:extLst>
                </p:cNvPr>
                <p:cNvSpPr>
                  <a:spLocks noChangeArrowheads="1"/>
                </p:cNvSpPr>
                <p:nvPr/>
              </p:nvSpPr>
              <p:spPr bwMode="auto">
                <a:xfrm>
                  <a:off x="2160" y="1929"/>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57" name="Rectangle 287">
                  <a:extLst>
                    <a:ext uri="{FF2B5EF4-FFF2-40B4-BE49-F238E27FC236}">
                      <a16:creationId xmlns="" xmlns:a16="http://schemas.microsoft.com/office/drawing/2014/main" id="{D941E066-B674-475A-AEB0-ED0B685236B5}"/>
                    </a:ext>
                  </a:extLst>
                </p:cNvPr>
                <p:cNvSpPr>
                  <a:spLocks noChangeArrowheads="1"/>
                </p:cNvSpPr>
                <p:nvPr/>
              </p:nvSpPr>
              <p:spPr bwMode="auto">
                <a:xfrm>
                  <a:off x="2160" y="1776"/>
                  <a:ext cx="432" cy="153"/>
                </a:xfrm>
                <a:prstGeom prst="rect">
                  <a:avLst/>
                </a:prstGeom>
                <a:noFill/>
                <a:ln w="9525">
                  <a:noFill/>
                  <a:miter lim="800000"/>
                  <a:headEnd/>
                  <a:tailEnd/>
                </a:ln>
                <a:effectLst/>
              </p:spPr>
              <p:txBody>
                <a:bodyPr/>
                <a:lstStyle/>
                <a:p>
                  <a:pPr eaLnBrk="1" hangingPunct="1">
                    <a:spcBef>
                      <a:spcPct val="20000"/>
                    </a:spcBef>
                  </a:pPr>
                  <a:endParaRPr lang="en-US" sz="1000">
                    <a:latin typeface="Times New Roman" charset="0"/>
                  </a:endParaRPr>
                </a:p>
              </p:txBody>
            </p:sp>
            <p:sp>
              <p:nvSpPr>
                <p:cNvPr id="58" name="Line 288">
                  <a:extLst>
                    <a:ext uri="{FF2B5EF4-FFF2-40B4-BE49-F238E27FC236}">
                      <a16:creationId xmlns="" xmlns:a16="http://schemas.microsoft.com/office/drawing/2014/main" id="{B21DBDFF-08E1-44A1-884C-55B5F7A01694}"/>
                    </a:ext>
                  </a:extLst>
                </p:cNvPr>
                <p:cNvSpPr>
                  <a:spLocks noChangeShapeType="1"/>
                </p:cNvSpPr>
                <p:nvPr/>
              </p:nvSpPr>
              <p:spPr bwMode="auto">
                <a:xfrm>
                  <a:off x="2160" y="1776"/>
                  <a:ext cx="432" cy="0"/>
                </a:xfrm>
                <a:prstGeom prst="line">
                  <a:avLst/>
                </a:prstGeom>
                <a:noFill/>
                <a:ln w="28575" cap="sq">
                  <a:solidFill>
                    <a:schemeClr val="tx1"/>
                  </a:solidFill>
                  <a:round/>
                  <a:headEnd/>
                  <a:tailEnd/>
                </a:ln>
                <a:effectLst/>
              </p:spPr>
              <p:txBody>
                <a:bodyPr/>
                <a:lstStyle/>
                <a:p>
                  <a:endParaRPr lang="en-US"/>
                </a:p>
              </p:txBody>
            </p:sp>
            <p:sp>
              <p:nvSpPr>
                <p:cNvPr id="59" name="Line 289">
                  <a:extLst>
                    <a:ext uri="{FF2B5EF4-FFF2-40B4-BE49-F238E27FC236}">
                      <a16:creationId xmlns="" xmlns:a16="http://schemas.microsoft.com/office/drawing/2014/main" id="{43EE2F1E-7193-441B-9C17-69EB1CB8BA9B}"/>
                    </a:ext>
                  </a:extLst>
                </p:cNvPr>
                <p:cNvSpPr>
                  <a:spLocks noChangeShapeType="1"/>
                </p:cNvSpPr>
                <p:nvPr/>
              </p:nvSpPr>
              <p:spPr bwMode="auto">
                <a:xfrm>
                  <a:off x="2160" y="1929"/>
                  <a:ext cx="432" cy="0"/>
                </a:xfrm>
                <a:prstGeom prst="line">
                  <a:avLst/>
                </a:prstGeom>
                <a:noFill/>
                <a:ln w="12700">
                  <a:solidFill>
                    <a:schemeClr val="tx1"/>
                  </a:solidFill>
                  <a:round/>
                  <a:headEnd/>
                  <a:tailEnd/>
                </a:ln>
                <a:effectLst/>
              </p:spPr>
              <p:txBody>
                <a:bodyPr/>
                <a:lstStyle/>
                <a:p>
                  <a:endParaRPr lang="en-US"/>
                </a:p>
              </p:txBody>
            </p:sp>
            <p:sp>
              <p:nvSpPr>
                <p:cNvPr id="60" name="Line 290">
                  <a:extLst>
                    <a:ext uri="{FF2B5EF4-FFF2-40B4-BE49-F238E27FC236}">
                      <a16:creationId xmlns="" xmlns:a16="http://schemas.microsoft.com/office/drawing/2014/main" id="{5A6E72D2-DFD0-4AD8-A51C-496866C2D713}"/>
                    </a:ext>
                  </a:extLst>
                </p:cNvPr>
                <p:cNvSpPr>
                  <a:spLocks noChangeShapeType="1"/>
                </p:cNvSpPr>
                <p:nvPr/>
              </p:nvSpPr>
              <p:spPr bwMode="auto">
                <a:xfrm>
                  <a:off x="2160" y="2072"/>
                  <a:ext cx="432" cy="0"/>
                </a:xfrm>
                <a:prstGeom prst="line">
                  <a:avLst/>
                </a:prstGeom>
                <a:noFill/>
                <a:ln w="12700">
                  <a:solidFill>
                    <a:schemeClr val="tx1"/>
                  </a:solidFill>
                  <a:round/>
                  <a:headEnd/>
                  <a:tailEnd/>
                </a:ln>
                <a:effectLst/>
              </p:spPr>
              <p:txBody>
                <a:bodyPr/>
                <a:lstStyle/>
                <a:p>
                  <a:endParaRPr lang="en-US"/>
                </a:p>
              </p:txBody>
            </p:sp>
            <p:sp>
              <p:nvSpPr>
                <p:cNvPr id="61" name="Line 291">
                  <a:extLst>
                    <a:ext uri="{FF2B5EF4-FFF2-40B4-BE49-F238E27FC236}">
                      <a16:creationId xmlns="" xmlns:a16="http://schemas.microsoft.com/office/drawing/2014/main" id="{BB4A1A97-EA44-4DB1-B220-C5BF1EA740AB}"/>
                    </a:ext>
                  </a:extLst>
                </p:cNvPr>
                <p:cNvSpPr>
                  <a:spLocks noChangeShapeType="1"/>
                </p:cNvSpPr>
                <p:nvPr/>
              </p:nvSpPr>
              <p:spPr bwMode="auto">
                <a:xfrm>
                  <a:off x="2160" y="2215"/>
                  <a:ext cx="432" cy="0"/>
                </a:xfrm>
                <a:prstGeom prst="line">
                  <a:avLst/>
                </a:prstGeom>
                <a:noFill/>
                <a:ln w="12700">
                  <a:solidFill>
                    <a:schemeClr val="tx1"/>
                  </a:solidFill>
                  <a:round/>
                  <a:headEnd/>
                  <a:tailEnd/>
                </a:ln>
                <a:effectLst/>
              </p:spPr>
              <p:txBody>
                <a:bodyPr/>
                <a:lstStyle/>
                <a:p>
                  <a:endParaRPr lang="en-US"/>
                </a:p>
              </p:txBody>
            </p:sp>
            <p:sp>
              <p:nvSpPr>
                <p:cNvPr id="62" name="Line 292">
                  <a:extLst>
                    <a:ext uri="{FF2B5EF4-FFF2-40B4-BE49-F238E27FC236}">
                      <a16:creationId xmlns="" xmlns:a16="http://schemas.microsoft.com/office/drawing/2014/main" id="{904BB733-62DE-47DA-9AB3-D5D3E19710B4}"/>
                    </a:ext>
                  </a:extLst>
                </p:cNvPr>
                <p:cNvSpPr>
                  <a:spLocks noChangeShapeType="1"/>
                </p:cNvSpPr>
                <p:nvPr/>
              </p:nvSpPr>
              <p:spPr bwMode="auto">
                <a:xfrm>
                  <a:off x="2160" y="2358"/>
                  <a:ext cx="432" cy="0"/>
                </a:xfrm>
                <a:prstGeom prst="line">
                  <a:avLst/>
                </a:prstGeom>
                <a:noFill/>
                <a:ln w="12700">
                  <a:solidFill>
                    <a:schemeClr val="tx1"/>
                  </a:solidFill>
                  <a:round/>
                  <a:headEnd/>
                  <a:tailEnd/>
                </a:ln>
                <a:effectLst/>
              </p:spPr>
              <p:txBody>
                <a:bodyPr/>
                <a:lstStyle/>
                <a:p>
                  <a:endParaRPr lang="en-US"/>
                </a:p>
              </p:txBody>
            </p:sp>
            <p:sp>
              <p:nvSpPr>
                <p:cNvPr id="63" name="Line 293">
                  <a:extLst>
                    <a:ext uri="{FF2B5EF4-FFF2-40B4-BE49-F238E27FC236}">
                      <a16:creationId xmlns="" xmlns:a16="http://schemas.microsoft.com/office/drawing/2014/main" id="{9C8DAF9F-649B-41E7-A79C-54CE0B9466EC}"/>
                    </a:ext>
                  </a:extLst>
                </p:cNvPr>
                <p:cNvSpPr>
                  <a:spLocks noChangeShapeType="1"/>
                </p:cNvSpPr>
                <p:nvPr/>
              </p:nvSpPr>
              <p:spPr bwMode="auto">
                <a:xfrm>
                  <a:off x="2160" y="2501"/>
                  <a:ext cx="432" cy="0"/>
                </a:xfrm>
                <a:prstGeom prst="line">
                  <a:avLst/>
                </a:prstGeom>
                <a:noFill/>
                <a:ln w="12700">
                  <a:solidFill>
                    <a:schemeClr val="tx1"/>
                  </a:solidFill>
                  <a:round/>
                  <a:headEnd/>
                  <a:tailEnd/>
                </a:ln>
                <a:effectLst/>
              </p:spPr>
              <p:txBody>
                <a:bodyPr/>
                <a:lstStyle/>
                <a:p>
                  <a:endParaRPr lang="en-US"/>
                </a:p>
              </p:txBody>
            </p:sp>
            <p:sp>
              <p:nvSpPr>
                <p:cNvPr id="64" name="Line 294">
                  <a:extLst>
                    <a:ext uri="{FF2B5EF4-FFF2-40B4-BE49-F238E27FC236}">
                      <a16:creationId xmlns="" xmlns:a16="http://schemas.microsoft.com/office/drawing/2014/main" id="{BBEB4939-3894-42CF-94E1-B9C4AA1DDD62}"/>
                    </a:ext>
                  </a:extLst>
                </p:cNvPr>
                <p:cNvSpPr>
                  <a:spLocks noChangeShapeType="1"/>
                </p:cNvSpPr>
                <p:nvPr/>
              </p:nvSpPr>
              <p:spPr bwMode="auto">
                <a:xfrm>
                  <a:off x="2160" y="2673"/>
                  <a:ext cx="432" cy="0"/>
                </a:xfrm>
                <a:prstGeom prst="line">
                  <a:avLst/>
                </a:prstGeom>
                <a:noFill/>
                <a:ln w="28575" cap="sq">
                  <a:solidFill>
                    <a:schemeClr val="tx1"/>
                  </a:solidFill>
                  <a:round/>
                  <a:headEnd/>
                  <a:tailEnd/>
                </a:ln>
                <a:effectLst/>
              </p:spPr>
              <p:txBody>
                <a:bodyPr/>
                <a:lstStyle/>
                <a:p>
                  <a:endParaRPr lang="en-US"/>
                </a:p>
              </p:txBody>
            </p:sp>
            <p:sp>
              <p:nvSpPr>
                <p:cNvPr id="65" name="Line 295">
                  <a:extLst>
                    <a:ext uri="{FF2B5EF4-FFF2-40B4-BE49-F238E27FC236}">
                      <a16:creationId xmlns="" xmlns:a16="http://schemas.microsoft.com/office/drawing/2014/main" id="{88F87F1D-950F-4CBD-AC6A-9EA765FB995E}"/>
                    </a:ext>
                  </a:extLst>
                </p:cNvPr>
                <p:cNvSpPr>
                  <a:spLocks noChangeShapeType="1"/>
                </p:cNvSpPr>
                <p:nvPr/>
              </p:nvSpPr>
              <p:spPr bwMode="auto">
                <a:xfrm>
                  <a:off x="2160" y="1776"/>
                  <a:ext cx="0" cy="897"/>
                </a:xfrm>
                <a:prstGeom prst="line">
                  <a:avLst/>
                </a:prstGeom>
                <a:noFill/>
                <a:ln w="28575" cap="sq">
                  <a:solidFill>
                    <a:schemeClr val="tx1"/>
                  </a:solidFill>
                  <a:round/>
                  <a:headEnd/>
                  <a:tailEnd/>
                </a:ln>
                <a:effectLst/>
              </p:spPr>
              <p:txBody>
                <a:bodyPr/>
                <a:lstStyle/>
                <a:p>
                  <a:endParaRPr lang="en-US"/>
                </a:p>
              </p:txBody>
            </p:sp>
            <p:sp>
              <p:nvSpPr>
                <p:cNvPr id="66" name="Line 296">
                  <a:extLst>
                    <a:ext uri="{FF2B5EF4-FFF2-40B4-BE49-F238E27FC236}">
                      <a16:creationId xmlns="" xmlns:a16="http://schemas.microsoft.com/office/drawing/2014/main" id="{FAABE4C9-FDF7-4430-A082-E6FDB4CC931D}"/>
                    </a:ext>
                  </a:extLst>
                </p:cNvPr>
                <p:cNvSpPr>
                  <a:spLocks noChangeShapeType="1"/>
                </p:cNvSpPr>
                <p:nvPr/>
              </p:nvSpPr>
              <p:spPr bwMode="auto">
                <a:xfrm>
                  <a:off x="2592" y="1776"/>
                  <a:ext cx="0" cy="897"/>
                </a:xfrm>
                <a:prstGeom prst="line">
                  <a:avLst/>
                </a:prstGeom>
                <a:noFill/>
                <a:ln w="28575" cap="sq">
                  <a:solidFill>
                    <a:schemeClr val="tx1"/>
                  </a:solidFill>
                  <a:round/>
                  <a:headEnd/>
                  <a:tailEnd/>
                </a:ln>
                <a:effectLst/>
              </p:spPr>
              <p:txBody>
                <a:bodyPr/>
                <a:lstStyle/>
                <a:p>
                  <a:endParaRPr lang="en-US"/>
                </a:p>
              </p:txBody>
            </p:sp>
            <p:sp>
              <p:nvSpPr>
                <p:cNvPr id="67" name="Text Box 297">
                  <a:extLst>
                    <a:ext uri="{FF2B5EF4-FFF2-40B4-BE49-F238E27FC236}">
                      <a16:creationId xmlns="" xmlns:a16="http://schemas.microsoft.com/office/drawing/2014/main" id="{6E616AEB-0EA2-481C-B74D-7186300E8D96}"/>
                    </a:ext>
                  </a:extLst>
                </p:cNvPr>
                <p:cNvSpPr txBox="1">
                  <a:spLocks noChangeArrowheads="1"/>
                </p:cNvSpPr>
                <p:nvPr/>
              </p:nvSpPr>
              <p:spPr bwMode="auto">
                <a:xfrm>
                  <a:off x="1920" y="1776"/>
                  <a:ext cx="250" cy="87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5</a:t>
                  </a:r>
                </a:p>
                <a:p>
                  <a:pPr eaLnBrk="1" hangingPunct="1">
                    <a:spcBef>
                      <a:spcPct val="50000"/>
                    </a:spcBef>
                  </a:pPr>
                  <a:r>
                    <a:rPr lang="en-US" sz="1000">
                      <a:latin typeface="Times New Roman" charset="0"/>
                    </a:rPr>
                    <a:t>4</a:t>
                  </a:r>
                </a:p>
                <a:p>
                  <a:pPr eaLnBrk="1" hangingPunct="1">
                    <a:spcBef>
                      <a:spcPct val="50000"/>
                    </a:spcBef>
                  </a:pPr>
                  <a:r>
                    <a:rPr lang="en-US" sz="1000">
                      <a:latin typeface="Times New Roman" charset="0"/>
                    </a:rPr>
                    <a:t>3</a:t>
                  </a:r>
                </a:p>
                <a:p>
                  <a:pPr eaLnBrk="1" hangingPunct="1">
                    <a:spcBef>
                      <a:spcPct val="50000"/>
                    </a:spcBef>
                  </a:pPr>
                  <a:r>
                    <a:rPr lang="en-US" sz="1000">
                      <a:latin typeface="Times New Roman" charset="0"/>
                    </a:rPr>
                    <a:t>2</a:t>
                  </a:r>
                </a:p>
                <a:p>
                  <a:pPr eaLnBrk="1" hangingPunct="1">
                    <a:spcBef>
                      <a:spcPct val="50000"/>
                    </a:spcBef>
                  </a:pPr>
                  <a:r>
                    <a:rPr lang="en-US" sz="1000">
                      <a:latin typeface="Times New Roman" charset="0"/>
                    </a:rPr>
                    <a:t>1</a:t>
                  </a:r>
                </a:p>
                <a:p>
                  <a:pPr eaLnBrk="1" hangingPunct="1">
                    <a:spcBef>
                      <a:spcPct val="50000"/>
                    </a:spcBef>
                  </a:pPr>
                  <a:r>
                    <a:rPr lang="en-US" sz="1000">
                      <a:latin typeface="Times New Roman" charset="0"/>
                    </a:rPr>
                    <a:t>0</a:t>
                  </a:r>
                </a:p>
              </p:txBody>
            </p:sp>
          </p:grpSp>
          <p:sp>
            <p:nvSpPr>
              <p:cNvPr id="69" name="Text Box 300">
                <a:extLst>
                  <a:ext uri="{FF2B5EF4-FFF2-40B4-BE49-F238E27FC236}">
                    <a16:creationId xmlns="" xmlns:a16="http://schemas.microsoft.com/office/drawing/2014/main" id="{BC1589FC-CBC3-4B0F-BEA6-F5C1AD2F259C}"/>
                  </a:ext>
                </a:extLst>
              </p:cNvPr>
              <p:cNvSpPr txBox="1">
                <a:spLocks noChangeArrowheads="1"/>
              </p:cNvSpPr>
              <p:nvPr/>
            </p:nvSpPr>
            <p:spPr bwMode="auto">
              <a:xfrm>
                <a:off x="7051193" y="4175919"/>
                <a:ext cx="838200" cy="244475"/>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 = 1</a:t>
                </a:r>
              </a:p>
            </p:txBody>
          </p:sp>
          <p:grpSp>
            <p:nvGrpSpPr>
              <p:cNvPr id="70" name="Group 301">
                <a:extLst>
                  <a:ext uri="{FF2B5EF4-FFF2-40B4-BE49-F238E27FC236}">
                    <a16:creationId xmlns="" xmlns:a16="http://schemas.microsoft.com/office/drawing/2014/main" id="{58FEE321-DFB7-41E4-9E6F-ED52C3096ACF}"/>
                  </a:ext>
                </a:extLst>
              </p:cNvPr>
              <p:cNvGrpSpPr>
                <a:grpSpLocks/>
              </p:cNvGrpSpPr>
              <p:nvPr/>
            </p:nvGrpSpPr>
            <p:grpSpPr bwMode="auto">
              <a:xfrm>
                <a:off x="5970105" y="3642519"/>
                <a:ext cx="676275" cy="244475"/>
                <a:chOff x="390" y="2660"/>
                <a:chExt cx="426" cy="154"/>
              </a:xfrm>
            </p:grpSpPr>
            <p:sp>
              <p:nvSpPr>
                <p:cNvPr id="71" name="Line 302">
                  <a:extLst>
                    <a:ext uri="{FF2B5EF4-FFF2-40B4-BE49-F238E27FC236}">
                      <a16:creationId xmlns="" xmlns:a16="http://schemas.microsoft.com/office/drawing/2014/main" id="{D43070CD-463F-4164-8F46-CDC6CC1659EE}"/>
                    </a:ext>
                  </a:extLst>
                </p:cNvPr>
                <p:cNvSpPr>
                  <a:spLocks noChangeShapeType="1"/>
                </p:cNvSpPr>
                <p:nvPr/>
              </p:nvSpPr>
              <p:spPr bwMode="auto">
                <a:xfrm>
                  <a:off x="624" y="2736"/>
                  <a:ext cx="192" cy="0"/>
                </a:xfrm>
                <a:prstGeom prst="line">
                  <a:avLst/>
                </a:prstGeom>
                <a:noFill/>
                <a:ln w="9525">
                  <a:solidFill>
                    <a:schemeClr val="tx1"/>
                  </a:solidFill>
                  <a:round/>
                  <a:headEnd/>
                  <a:tailEnd type="triangle" w="med" len="med"/>
                </a:ln>
                <a:effectLst/>
              </p:spPr>
              <p:txBody>
                <a:bodyPr/>
                <a:lstStyle/>
                <a:p>
                  <a:endParaRPr lang="en-US"/>
                </a:p>
              </p:txBody>
            </p:sp>
            <p:sp>
              <p:nvSpPr>
                <p:cNvPr id="72" name="Text Box 303">
                  <a:extLst>
                    <a:ext uri="{FF2B5EF4-FFF2-40B4-BE49-F238E27FC236}">
                      <a16:creationId xmlns="" xmlns:a16="http://schemas.microsoft.com/office/drawing/2014/main" id="{072E4B41-B2CE-45BD-8A7D-569037CB28B0}"/>
                    </a:ext>
                  </a:extLst>
                </p:cNvPr>
                <p:cNvSpPr txBox="1">
                  <a:spLocks noChangeArrowheads="1"/>
                </p:cNvSpPr>
                <p:nvPr/>
              </p:nvSpPr>
              <p:spPr bwMode="auto">
                <a:xfrm>
                  <a:off x="390" y="2660"/>
                  <a:ext cx="384"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a:t>
                  </a:r>
                </a:p>
              </p:txBody>
            </p:sp>
          </p:grpSp>
          <p:grpSp>
            <p:nvGrpSpPr>
              <p:cNvPr id="75" name="Group 309">
                <a:extLst>
                  <a:ext uri="{FF2B5EF4-FFF2-40B4-BE49-F238E27FC236}">
                    <a16:creationId xmlns="" xmlns:a16="http://schemas.microsoft.com/office/drawing/2014/main" id="{8ECFA087-C83B-485A-AE19-C6160D08C222}"/>
                  </a:ext>
                </a:extLst>
              </p:cNvPr>
              <p:cNvGrpSpPr>
                <a:grpSpLocks/>
              </p:cNvGrpSpPr>
              <p:nvPr/>
            </p:nvGrpSpPr>
            <p:grpSpPr bwMode="auto">
              <a:xfrm>
                <a:off x="8651393" y="2751931"/>
                <a:ext cx="1066800" cy="1404938"/>
                <a:chOff x="4608" y="1776"/>
                <a:chExt cx="672" cy="885"/>
              </a:xfrm>
            </p:grpSpPr>
            <p:grpSp>
              <p:nvGrpSpPr>
                <p:cNvPr id="76" name="Group 306">
                  <a:extLst>
                    <a:ext uri="{FF2B5EF4-FFF2-40B4-BE49-F238E27FC236}">
                      <a16:creationId xmlns="" xmlns:a16="http://schemas.microsoft.com/office/drawing/2014/main" id="{23A50C94-B3C6-48EF-A919-21A4E924DF0B}"/>
                    </a:ext>
                  </a:extLst>
                </p:cNvPr>
                <p:cNvGrpSpPr>
                  <a:grpSpLocks/>
                </p:cNvGrpSpPr>
                <p:nvPr/>
              </p:nvGrpSpPr>
              <p:grpSpPr bwMode="auto">
                <a:xfrm>
                  <a:off x="4608" y="1776"/>
                  <a:ext cx="672" cy="874"/>
                  <a:chOff x="4800" y="1766"/>
                  <a:chExt cx="672" cy="874"/>
                </a:xfrm>
              </p:grpSpPr>
              <p:sp>
                <p:nvSpPr>
                  <p:cNvPr id="79" name="Rectangle 172">
                    <a:extLst>
                      <a:ext uri="{FF2B5EF4-FFF2-40B4-BE49-F238E27FC236}">
                        <a16:creationId xmlns="" xmlns:a16="http://schemas.microsoft.com/office/drawing/2014/main" id="{C2AB91A2-4234-4B24-AB4C-E2865C9F80CB}"/>
                      </a:ext>
                    </a:extLst>
                  </p:cNvPr>
                  <p:cNvSpPr>
                    <a:spLocks noChangeArrowheads="1"/>
                  </p:cNvSpPr>
                  <p:nvPr/>
                </p:nvSpPr>
                <p:spPr bwMode="auto">
                  <a:xfrm>
                    <a:off x="5040" y="2491"/>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80" name="Rectangle 173">
                    <a:extLst>
                      <a:ext uri="{FF2B5EF4-FFF2-40B4-BE49-F238E27FC236}">
                        <a16:creationId xmlns="" xmlns:a16="http://schemas.microsoft.com/office/drawing/2014/main" id="{C5BF3C0B-84E5-4A5C-A1C1-F2F64E89850D}"/>
                      </a:ext>
                    </a:extLst>
                  </p:cNvPr>
                  <p:cNvSpPr>
                    <a:spLocks noChangeArrowheads="1"/>
                  </p:cNvSpPr>
                  <p:nvPr/>
                </p:nvSpPr>
                <p:spPr bwMode="auto">
                  <a:xfrm>
                    <a:off x="5040" y="2348"/>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81" name="Rectangle 174">
                    <a:extLst>
                      <a:ext uri="{FF2B5EF4-FFF2-40B4-BE49-F238E27FC236}">
                        <a16:creationId xmlns="" xmlns:a16="http://schemas.microsoft.com/office/drawing/2014/main" id="{E29A021E-41BE-4C2B-94F0-465ACA8D0C9E}"/>
                      </a:ext>
                    </a:extLst>
                  </p:cNvPr>
                  <p:cNvSpPr>
                    <a:spLocks noChangeArrowheads="1"/>
                  </p:cNvSpPr>
                  <p:nvPr/>
                </p:nvSpPr>
                <p:spPr bwMode="auto">
                  <a:xfrm>
                    <a:off x="5040" y="2205"/>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82" name="Rectangle 175">
                    <a:extLst>
                      <a:ext uri="{FF2B5EF4-FFF2-40B4-BE49-F238E27FC236}">
                        <a16:creationId xmlns="" xmlns:a16="http://schemas.microsoft.com/office/drawing/2014/main" id="{A92DB460-5FA0-4BA3-9506-345A904E4606}"/>
                      </a:ext>
                    </a:extLst>
                  </p:cNvPr>
                  <p:cNvSpPr>
                    <a:spLocks noChangeArrowheads="1"/>
                  </p:cNvSpPr>
                  <p:nvPr/>
                </p:nvSpPr>
                <p:spPr bwMode="auto">
                  <a:xfrm>
                    <a:off x="5040" y="2062"/>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83" name="Rectangle 176">
                    <a:extLst>
                      <a:ext uri="{FF2B5EF4-FFF2-40B4-BE49-F238E27FC236}">
                        <a16:creationId xmlns="" xmlns:a16="http://schemas.microsoft.com/office/drawing/2014/main" id="{E387D0D6-C89D-4EDD-BD52-369835D7A03A}"/>
                      </a:ext>
                    </a:extLst>
                  </p:cNvPr>
                  <p:cNvSpPr>
                    <a:spLocks noChangeArrowheads="1"/>
                  </p:cNvSpPr>
                  <p:nvPr/>
                </p:nvSpPr>
                <p:spPr bwMode="auto">
                  <a:xfrm>
                    <a:off x="5040" y="1919"/>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84" name="Rectangle 177">
                    <a:extLst>
                      <a:ext uri="{FF2B5EF4-FFF2-40B4-BE49-F238E27FC236}">
                        <a16:creationId xmlns="" xmlns:a16="http://schemas.microsoft.com/office/drawing/2014/main" id="{9E9160E9-B43B-4C78-AF8A-228E4C56D1D0}"/>
                      </a:ext>
                    </a:extLst>
                  </p:cNvPr>
                  <p:cNvSpPr>
                    <a:spLocks noChangeArrowheads="1"/>
                  </p:cNvSpPr>
                  <p:nvPr/>
                </p:nvSpPr>
                <p:spPr bwMode="auto">
                  <a:xfrm>
                    <a:off x="5040" y="1766"/>
                    <a:ext cx="432" cy="153"/>
                  </a:xfrm>
                  <a:prstGeom prst="rect">
                    <a:avLst/>
                  </a:prstGeom>
                  <a:noFill/>
                  <a:ln w="9525">
                    <a:noFill/>
                    <a:miter lim="800000"/>
                    <a:headEnd/>
                    <a:tailEnd/>
                  </a:ln>
                  <a:effectLst/>
                </p:spPr>
                <p:txBody>
                  <a:bodyPr/>
                  <a:lstStyle/>
                  <a:p>
                    <a:pPr eaLnBrk="1" hangingPunct="1">
                      <a:spcBef>
                        <a:spcPct val="20000"/>
                      </a:spcBef>
                    </a:pPr>
                    <a:endParaRPr lang="en-US" sz="1000">
                      <a:latin typeface="Times New Roman" charset="0"/>
                    </a:endParaRPr>
                  </a:p>
                </p:txBody>
              </p:sp>
              <p:sp>
                <p:nvSpPr>
                  <p:cNvPr id="85" name="Line 178">
                    <a:extLst>
                      <a:ext uri="{FF2B5EF4-FFF2-40B4-BE49-F238E27FC236}">
                        <a16:creationId xmlns="" xmlns:a16="http://schemas.microsoft.com/office/drawing/2014/main" id="{A4ABBDD1-6701-4A82-B589-2A8BB046B942}"/>
                      </a:ext>
                    </a:extLst>
                  </p:cNvPr>
                  <p:cNvSpPr>
                    <a:spLocks noChangeShapeType="1"/>
                  </p:cNvSpPr>
                  <p:nvPr/>
                </p:nvSpPr>
                <p:spPr bwMode="auto">
                  <a:xfrm>
                    <a:off x="5040" y="1766"/>
                    <a:ext cx="432" cy="0"/>
                  </a:xfrm>
                  <a:prstGeom prst="line">
                    <a:avLst/>
                  </a:prstGeom>
                  <a:noFill/>
                  <a:ln w="28575" cap="sq">
                    <a:solidFill>
                      <a:schemeClr val="tx1"/>
                    </a:solidFill>
                    <a:round/>
                    <a:headEnd/>
                    <a:tailEnd/>
                  </a:ln>
                  <a:effectLst/>
                </p:spPr>
                <p:txBody>
                  <a:bodyPr/>
                  <a:lstStyle/>
                  <a:p>
                    <a:endParaRPr lang="en-US"/>
                  </a:p>
                </p:txBody>
              </p:sp>
              <p:sp>
                <p:nvSpPr>
                  <p:cNvPr id="86" name="Line 179">
                    <a:extLst>
                      <a:ext uri="{FF2B5EF4-FFF2-40B4-BE49-F238E27FC236}">
                        <a16:creationId xmlns="" xmlns:a16="http://schemas.microsoft.com/office/drawing/2014/main" id="{4C2A7D9B-028F-432A-9893-41996D4DB121}"/>
                      </a:ext>
                    </a:extLst>
                  </p:cNvPr>
                  <p:cNvSpPr>
                    <a:spLocks noChangeShapeType="1"/>
                  </p:cNvSpPr>
                  <p:nvPr/>
                </p:nvSpPr>
                <p:spPr bwMode="auto">
                  <a:xfrm>
                    <a:off x="5040" y="1919"/>
                    <a:ext cx="432" cy="0"/>
                  </a:xfrm>
                  <a:prstGeom prst="line">
                    <a:avLst/>
                  </a:prstGeom>
                  <a:noFill/>
                  <a:ln w="12700">
                    <a:solidFill>
                      <a:schemeClr val="tx1"/>
                    </a:solidFill>
                    <a:round/>
                    <a:headEnd/>
                    <a:tailEnd/>
                  </a:ln>
                  <a:effectLst/>
                </p:spPr>
                <p:txBody>
                  <a:bodyPr/>
                  <a:lstStyle/>
                  <a:p>
                    <a:endParaRPr lang="en-US"/>
                  </a:p>
                </p:txBody>
              </p:sp>
              <p:sp>
                <p:nvSpPr>
                  <p:cNvPr id="87" name="Line 180">
                    <a:extLst>
                      <a:ext uri="{FF2B5EF4-FFF2-40B4-BE49-F238E27FC236}">
                        <a16:creationId xmlns="" xmlns:a16="http://schemas.microsoft.com/office/drawing/2014/main" id="{E33F92C6-9858-428D-ABC2-57069AFD56F2}"/>
                      </a:ext>
                    </a:extLst>
                  </p:cNvPr>
                  <p:cNvSpPr>
                    <a:spLocks noChangeShapeType="1"/>
                  </p:cNvSpPr>
                  <p:nvPr/>
                </p:nvSpPr>
                <p:spPr bwMode="auto">
                  <a:xfrm>
                    <a:off x="5040" y="2062"/>
                    <a:ext cx="432" cy="0"/>
                  </a:xfrm>
                  <a:prstGeom prst="line">
                    <a:avLst/>
                  </a:prstGeom>
                  <a:noFill/>
                  <a:ln w="12700">
                    <a:solidFill>
                      <a:schemeClr val="tx1"/>
                    </a:solidFill>
                    <a:round/>
                    <a:headEnd/>
                    <a:tailEnd/>
                  </a:ln>
                  <a:effectLst/>
                </p:spPr>
                <p:txBody>
                  <a:bodyPr/>
                  <a:lstStyle/>
                  <a:p>
                    <a:endParaRPr lang="en-US"/>
                  </a:p>
                </p:txBody>
              </p:sp>
              <p:sp>
                <p:nvSpPr>
                  <p:cNvPr id="88" name="Line 181">
                    <a:extLst>
                      <a:ext uri="{FF2B5EF4-FFF2-40B4-BE49-F238E27FC236}">
                        <a16:creationId xmlns="" xmlns:a16="http://schemas.microsoft.com/office/drawing/2014/main" id="{AB2ED644-04A2-4D0E-AF83-C509C6545978}"/>
                      </a:ext>
                    </a:extLst>
                  </p:cNvPr>
                  <p:cNvSpPr>
                    <a:spLocks noChangeShapeType="1"/>
                  </p:cNvSpPr>
                  <p:nvPr/>
                </p:nvSpPr>
                <p:spPr bwMode="auto">
                  <a:xfrm>
                    <a:off x="5040" y="2205"/>
                    <a:ext cx="432" cy="0"/>
                  </a:xfrm>
                  <a:prstGeom prst="line">
                    <a:avLst/>
                  </a:prstGeom>
                  <a:noFill/>
                  <a:ln w="12700">
                    <a:solidFill>
                      <a:schemeClr val="tx1"/>
                    </a:solidFill>
                    <a:round/>
                    <a:headEnd/>
                    <a:tailEnd/>
                  </a:ln>
                  <a:effectLst/>
                </p:spPr>
                <p:txBody>
                  <a:bodyPr/>
                  <a:lstStyle/>
                  <a:p>
                    <a:endParaRPr lang="en-US"/>
                  </a:p>
                </p:txBody>
              </p:sp>
              <p:sp>
                <p:nvSpPr>
                  <p:cNvPr id="89" name="Line 182">
                    <a:extLst>
                      <a:ext uri="{FF2B5EF4-FFF2-40B4-BE49-F238E27FC236}">
                        <a16:creationId xmlns="" xmlns:a16="http://schemas.microsoft.com/office/drawing/2014/main" id="{67F36B4F-CF7E-4E0C-8FEB-FAB30975B592}"/>
                      </a:ext>
                    </a:extLst>
                  </p:cNvPr>
                  <p:cNvSpPr>
                    <a:spLocks noChangeShapeType="1"/>
                  </p:cNvSpPr>
                  <p:nvPr/>
                </p:nvSpPr>
                <p:spPr bwMode="auto">
                  <a:xfrm>
                    <a:off x="5040" y="2348"/>
                    <a:ext cx="432" cy="0"/>
                  </a:xfrm>
                  <a:prstGeom prst="line">
                    <a:avLst/>
                  </a:prstGeom>
                  <a:noFill/>
                  <a:ln w="12700">
                    <a:solidFill>
                      <a:schemeClr val="tx1"/>
                    </a:solidFill>
                    <a:round/>
                    <a:headEnd/>
                    <a:tailEnd/>
                  </a:ln>
                  <a:effectLst/>
                </p:spPr>
                <p:txBody>
                  <a:bodyPr/>
                  <a:lstStyle/>
                  <a:p>
                    <a:endParaRPr lang="en-US"/>
                  </a:p>
                </p:txBody>
              </p:sp>
              <p:sp>
                <p:nvSpPr>
                  <p:cNvPr id="90" name="Line 183">
                    <a:extLst>
                      <a:ext uri="{FF2B5EF4-FFF2-40B4-BE49-F238E27FC236}">
                        <a16:creationId xmlns="" xmlns:a16="http://schemas.microsoft.com/office/drawing/2014/main" id="{B7603677-8F10-4CA2-BC5E-A979935DE4A8}"/>
                      </a:ext>
                    </a:extLst>
                  </p:cNvPr>
                  <p:cNvSpPr>
                    <a:spLocks noChangeShapeType="1"/>
                  </p:cNvSpPr>
                  <p:nvPr/>
                </p:nvSpPr>
                <p:spPr bwMode="auto">
                  <a:xfrm>
                    <a:off x="5040" y="2491"/>
                    <a:ext cx="432" cy="0"/>
                  </a:xfrm>
                  <a:prstGeom prst="line">
                    <a:avLst/>
                  </a:prstGeom>
                  <a:noFill/>
                  <a:ln w="12700">
                    <a:solidFill>
                      <a:schemeClr val="tx1"/>
                    </a:solidFill>
                    <a:round/>
                    <a:headEnd/>
                    <a:tailEnd/>
                  </a:ln>
                  <a:effectLst/>
                </p:spPr>
                <p:txBody>
                  <a:bodyPr/>
                  <a:lstStyle/>
                  <a:p>
                    <a:endParaRPr lang="en-US"/>
                  </a:p>
                </p:txBody>
              </p:sp>
              <p:sp>
                <p:nvSpPr>
                  <p:cNvPr id="91" name="Line 184">
                    <a:extLst>
                      <a:ext uri="{FF2B5EF4-FFF2-40B4-BE49-F238E27FC236}">
                        <a16:creationId xmlns="" xmlns:a16="http://schemas.microsoft.com/office/drawing/2014/main" id="{3F69B1C4-6F3F-4317-A6DB-8567379B3098}"/>
                      </a:ext>
                    </a:extLst>
                  </p:cNvPr>
                  <p:cNvSpPr>
                    <a:spLocks noChangeShapeType="1"/>
                  </p:cNvSpPr>
                  <p:nvPr/>
                </p:nvSpPr>
                <p:spPr bwMode="auto">
                  <a:xfrm>
                    <a:off x="5040" y="2634"/>
                    <a:ext cx="432" cy="0"/>
                  </a:xfrm>
                  <a:prstGeom prst="line">
                    <a:avLst/>
                  </a:prstGeom>
                  <a:noFill/>
                  <a:ln w="28575" cap="sq">
                    <a:solidFill>
                      <a:schemeClr val="tx1"/>
                    </a:solidFill>
                    <a:round/>
                    <a:headEnd/>
                    <a:tailEnd/>
                  </a:ln>
                  <a:effectLst/>
                </p:spPr>
                <p:txBody>
                  <a:bodyPr/>
                  <a:lstStyle/>
                  <a:p>
                    <a:endParaRPr lang="en-US"/>
                  </a:p>
                </p:txBody>
              </p:sp>
              <p:sp>
                <p:nvSpPr>
                  <p:cNvPr id="92" name="Line 185">
                    <a:extLst>
                      <a:ext uri="{FF2B5EF4-FFF2-40B4-BE49-F238E27FC236}">
                        <a16:creationId xmlns="" xmlns:a16="http://schemas.microsoft.com/office/drawing/2014/main" id="{7BCC097B-4BCF-4682-B03A-57802B18CB3A}"/>
                      </a:ext>
                    </a:extLst>
                  </p:cNvPr>
                  <p:cNvSpPr>
                    <a:spLocks noChangeShapeType="1"/>
                  </p:cNvSpPr>
                  <p:nvPr/>
                </p:nvSpPr>
                <p:spPr bwMode="auto">
                  <a:xfrm>
                    <a:off x="5040" y="1766"/>
                    <a:ext cx="0" cy="868"/>
                  </a:xfrm>
                  <a:prstGeom prst="line">
                    <a:avLst/>
                  </a:prstGeom>
                  <a:noFill/>
                  <a:ln w="28575" cap="sq">
                    <a:solidFill>
                      <a:schemeClr val="tx1"/>
                    </a:solidFill>
                    <a:round/>
                    <a:headEnd/>
                    <a:tailEnd/>
                  </a:ln>
                  <a:effectLst/>
                </p:spPr>
                <p:txBody>
                  <a:bodyPr/>
                  <a:lstStyle/>
                  <a:p>
                    <a:endParaRPr lang="en-US"/>
                  </a:p>
                </p:txBody>
              </p:sp>
              <p:sp>
                <p:nvSpPr>
                  <p:cNvPr id="93" name="Line 186">
                    <a:extLst>
                      <a:ext uri="{FF2B5EF4-FFF2-40B4-BE49-F238E27FC236}">
                        <a16:creationId xmlns="" xmlns:a16="http://schemas.microsoft.com/office/drawing/2014/main" id="{2D9ECB2A-D8A4-4141-B229-441D9C547ED0}"/>
                      </a:ext>
                    </a:extLst>
                  </p:cNvPr>
                  <p:cNvSpPr>
                    <a:spLocks noChangeShapeType="1"/>
                  </p:cNvSpPr>
                  <p:nvPr/>
                </p:nvSpPr>
                <p:spPr bwMode="auto">
                  <a:xfrm>
                    <a:off x="5472" y="1766"/>
                    <a:ext cx="0" cy="868"/>
                  </a:xfrm>
                  <a:prstGeom prst="line">
                    <a:avLst/>
                  </a:prstGeom>
                  <a:noFill/>
                  <a:ln w="28575" cap="sq">
                    <a:solidFill>
                      <a:schemeClr val="tx1"/>
                    </a:solidFill>
                    <a:round/>
                    <a:headEnd/>
                    <a:tailEnd/>
                  </a:ln>
                  <a:effectLst/>
                </p:spPr>
                <p:txBody>
                  <a:bodyPr/>
                  <a:lstStyle/>
                  <a:p>
                    <a:endParaRPr lang="en-US"/>
                  </a:p>
                </p:txBody>
              </p:sp>
              <p:sp>
                <p:nvSpPr>
                  <p:cNvPr id="94" name="Text Box 187">
                    <a:extLst>
                      <a:ext uri="{FF2B5EF4-FFF2-40B4-BE49-F238E27FC236}">
                        <a16:creationId xmlns="" xmlns:a16="http://schemas.microsoft.com/office/drawing/2014/main" id="{1287705E-0425-4D75-BCE6-40E55E673F28}"/>
                      </a:ext>
                    </a:extLst>
                  </p:cNvPr>
                  <p:cNvSpPr txBox="1">
                    <a:spLocks noChangeArrowheads="1"/>
                  </p:cNvSpPr>
                  <p:nvPr/>
                </p:nvSpPr>
                <p:spPr bwMode="auto">
                  <a:xfrm>
                    <a:off x="4800" y="1766"/>
                    <a:ext cx="250" cy="87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5</a:t>
                    </a:r>
                  </a:p>
                  <a:p>
                    <a:pPr eaLnBrk="1" hangingPunct="1">
                      <a:spcBef>
                        <a:spcPct val="50000"/>
                      </a:spcBef>
                    </a:pPr>
                    <a:r>
                      <a:rPr lang="en-US" sz="1000">
                        <a:latin typeface="Times New Roman" charset="0"/>
                      </a:rPr>
                      <a:t>4</a:t>
                    </a:r>
                  </a:p>
                  <a:p>
                    <a:pPr eaLnBrk="1" hangingPunct="1">
                      <a:spcBef>
                        <a:spcPct val="50000"/>
                      </a:spcBef>
                    </a:pPr>
                    <a:r>
                      <a:rPr lang="en-US" sz="1000">
                        <a:latin typeface="Times New Roman" charset="0"/>
                      </a:rPr>
                      <a:t>3</a:t>
                    </a:r>
                  </a:p>
                  <a:p>
                    <a:pPr eaLnBrk="1" hangingPunct="1">
                      <a:spcBef>
                        <a:spcPct val="50000"/>
                      </a:spcBef>
                    </a:pPr>
                    <a:r>
                      <a:rPr lang="en-US" sz="1000">
                        <a:latin typeface="Times New Roman" charset="0"/>
                      </a:rPr>
                      <a:t>2</a:t>
                    </a:r>
                  </a:p>
                  <a:p>
                    <a:pPr eaLnBrk="1" hangingPunct="1">
                      <a:spcBef>
                        <a:spcPct val="50000"/>
                      </a:spcBef>
                    </a:pPr>
                    <a:r>
                      <a:rPr lang="en-US" sz="1000">
                        <a:latin typeface="Times New Roman" charset="0"/>
                      </a:rPr>
                      <a:t>1</a:t>
                    </a:r>
                  </a:p>
                  <a:p>
                    <a:pPr eaLnBrk="1" hangingPunct="1">
                      <a:spcBef>
                        <a:spcPct val="50000"/>
                      </a:spcBef>
                    </a:pPr>
                    <a:r>
                      <a:rPr lang="en-US" sz="1000">
                        <a:latin typeface="Times New Roman" charset="0"/>
                      </a:rPr>
                      <a:t>0</a:t>
                    </a:r>
                  </a:p>
                </p:txBody>
              </p:sp>
            </p:grpSp>
            <p:sp>
              <p:nvSpPr>
                <p:cNvPr id="77" name="Text Box 307">
                  <a:extLst>
                    <a:ext uri="{FF2B5EF4-FFF2-40B4-BE49-F238E27FC236}">
                      <a16:creationId xmlns="" xmlns:a16="http://schemas.microsoft.com/office/drawing/2014/main" id="{5BC3229B-4DBA-42B8-89F8-3D28B4689E7D}"/>
                    </a:ext>
                  </a:extLst>
                </p:cNvPr>
                <p:cNvSpPr txBox="1">
                  <a:spLocks noChangeArrowheads="1"/>
                </p:cNvSpPr>
                <p:nvPr/>
              </p:nvSpPr>
              <p:spPr bwMode="auto">
                <a:xfrm>
                  <a:off x="4971" y="2488"/>
                  <a:ext cx="185" cy="173"/>
                </a:xfrm>
                <a:prstGeom prst="rect">
                  <a:avLst/>
                </a:prstGeom>
                <a:noFill/>
                <a:ln w="9525">
                  <a:noFill/>
                  <a:miter lim="800000"/>
                  <a:headEnd/>
                  <a:tailEnd/>
                </a:ln>
                <a:effectLst/>
              </p:spPr>
              <p:txBody>
                <a:bodyPr wrap="none">
                  <a:spAutoFit/>
                </a:bodyPr>
                <a:lstStyle/>
                <a:p>
                  <a:pPr eaLnBrk="1" hangingPunct="1"/>
                  <a:r>
                    <a:rPr lang="en-US" sz="1200" dirty="0">
                      <a:latin typeface="Times New Roman" charset="0"/>
                    </a:rPr>
                    <a:t>A</a:t>
                  </a:r>
                </a:p>
              </p:txBody>
            </p:sp>
            <p:sp>
              <p:nvSpPr>
                <p:cNvPr id="78" name="Text Box 308">
                  <a:extLst>
                    <a:ext uri="{FF2B5EF4-FFF2-40B4-BE49-F238E27FC236}">
                      <a16:creationId xmlns="" xmlns:a16="http://schemas.microsoft.com/office/drawing/2014/main" id="{AF8425E1-45FB-49EC-B979-831AA69A4FC9}"/>
                    </a:ext>
                  </a:extLst>
                </p:cNvPr>
                <p:cNvSpPr txBox="1">
                  <a:spLocks noChangeArrowheads="1"/>
                </p:cNvSpPr>
                <p:nvPr/>
              </p:nvSpPr>
              <p:spPr bwMode="auto">
                <a:xfrm>
                  <a:off x="4971" y="2352"/>
                  <a:ext cx="180"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B</a:t>
                  </a:r>
                </a:p>
              </p:txBody>
            </p:sp>
          </p:grpSp>
          <p:grpSp>
            <p:nvGrpSpPr>
              <p:cNvPr id="95" name="Group 311">
                <a:extLst>
                  <a:ext uri="{FF2B5EF4-FFF2-40B4-BE49-F238E27FC236}">
                    <a16:creationId xmlns="" xmlns:a16="http://schemas.microsoft.com/office/drawing/2014/main" id="{5EED932C-F9A8-4DF1-AC26-B4C36FB5F614}"/>
                  </a:ext>
                </a:extLst>
              </p:cNvPr>
              <p:cNvGrpSpPr>
                <a:grpSpLocks/>
              </p:cNvGrpSpPr>
              <p:nvPr/>
            </p:nvGrpSpPr>
            <p:grpSpPr bwMode="auto">
              <a:xfrm>
                <a:off x="7951305" y="3399631"/>
                <a:ext cx="676275" cy="244475"/>
                <a:chOff x="390" y="2660"/>
                <a:chExt cx="426" cy="154"/>
              </a:xfrm>
            </p:grpSpPr>
            <p:sp>
              <p:nvSpPr>
                <p:cNvPr id="96" name="Line 312">
                  <a:extLst>
                    <a:ext uri="{FF2B5EF4-FFF2-40B4-BE49-F238E27FC236}">
                      <a16:creationId xmlns="" xmlns:a16="http://schemas.microsoft.com/office/drawing/2014/main" id="{4D9CD981-431D-401F-B547-1E240D588FAE}"/>
                    </a:ext>
                  </a:extLst>
                </p:cNvPr>
                <p:cNvSpPr>
                  <a:spLocks noChangeShapeType="1"/>
                </p:cNvSpPr>
                <p:nvPr/>
              </p:nvSpPr>
              <p:spPr bwMode="auto">
                <a:xfrm>
                  <a:off x="624" y="2736"/>
                  <a:ext cx="192" cy="0"/>
                </a:xfrm>
                <a:prstGeom prst="line">
                  <a:avLst/>
                </a:prstGeom>
                <a:noFill/>
                <a:ln w="9525">
                  <a:solidFill>
                    <a:schemeClr val="tx1"/>
                  </a:solidFill>
                  <a:round/>
                  <a:headEnd/>
                  <a:tailEnd type="triangle" w="med" len="med"/>
                </a:ln>
                <a:effectLst/>
              </p:spPr>
              <p:txBody>
                <a:bodyPr/>
                <a:lstStyle/>
                <a:p>
                  <a:endParaRPr lang="en-US"/>
                </a:p>
              </p:txBody>
            </p:sp>
            <p:sp>
              <p:nvSpPr>
                <p:cNvPr id="97" name="Text Box 313">
                  <a:extLst>
                    <a:ext uri="{FF2B5EF4-FFF2-40B4-BE49-F238E27FC236}">
                      <a16:creationId xmlns="" xmlns:a16="http://schemas.microsoft.com/office/drawing/2014/main" id="{CE519BFE-37BA-441F-BFDD-4A3BB05D33BF}"/>
                    </a:ext>
                  </a:extLst>
                </p:cNvPr>
                <p:cNvSpPr txBox="1">
                  <a:spLocks noChangeArrowheads="1"/>
                </p:cNvSpPr>
                <p:nvPr/>
              </p:nvSpPr>
              <p:spPr bwMode="auto">
                <a:xfrm>
                  <a:off x="390" y="2660"/>
                  <a:ext cx="384"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a:t>
                  </a:r>
                </a:p>
              </p:txBody>
            </p:sp>
          </p:grpSp>
          <p:sp>
            <p:nvSpPr>
              <p:cNvPr id="126" name="Text Box 394">
                <a:extLst>
                  <a:ext uri="{FF2B5EF4-FFF2-40B4-BE49-F238E27FC236}">
                    <a16:creationId xmlns="" xmlns:a16="http://schemas.microsoft.com/office/drawing/2014/main" id="{4F01B87E-EB52-4870-A4C3-C1B751E3F4BF}"/>
                  </a:ext>
                </a:extLst>
              </p:cNvPr>
              <p:cNvSpPr txBox="1">
                <a:spLocks noChangeArrowheads="1"/>
              </p:cNvSpPr>
              <p:nvPr/>
            </p:nvSpPr>
            <p:spPr bwMode="auto">
              <a:xfrm>
                <a:off x="9032393" y="4128294"/>
                <a:ext cx="838200" cy="244475"/>
              </a:xfrm>
              <a:prstGeom prst="rect">
                <a:avLst/>
              </a:prstGeom>
              <a:noFill/>
              <a:ln w="9525">
                <a:noFill/>
                <a:miter lim="800000"/>
                <a:headEnd/>
                <a:tailEnd/>
              </a:ln>
              <a:effectLst/>
            </p:spPr>
            <p:txBody>
              <a:bodyPr>
                <a:spAutoFit/>
              </a:bodyPr>
              <a:lstStyle/>
              <a:p>
                <a:pPr eaLnBrk="1" hangingPunct="1">
                  <a:spcBef>
                    <a:spcPct val="50000"/>
                  </a:spcBef>
                </a:pPr>
                <a:r>
                  <a:rPr lang="en-US" sz="1000" dirty="0">
                    <a:latin typeface="Times New Roman" charset="0"/>
                  </a:rPr>
                  <a:t>Top = 2</a:t>
                </a:r>
              </a:p>
            </p:txBody>
          </p:sp>
        </p:grpSp>
        <p:sp>
          <p:nvSpPr>
            <p:cNvPr id="127" name="Text Box 396">
              <a:extLst>
                <a:ext uri="{FF2B5EF4-FFF2-40B4-BE49-F238E27FC236}">
                  <a16:creationId xmlns="" xmlns:a16="http://schemas.microsoft.com/office/drawing/2014/main" id="{900EC112-D83E-4ED8-A160-093E77FB0DC3}"/>
                </a:ext>
              </a:extLst>
            </p:cNvPr>
            <p:cNvSpPr txBox="1">
              <a:spLocks noChangeArrowheads="1"/>
            </p:cNvSpPr>
            <p:nvPr/>
          </p:nvSpPr>
          <p:spPr bwMode="auto">
            <a:xfrm>
              <a:off x="9018105" y="2516981"/>
              <a:ext cx="930275" cy="244475"/>
            </a:xfrm>
            <a:prstGeom prst="rect">
              <a:avLst/>
            </a:prstGeom>
            <a:noFill/>
            <a:ln w="9525">
              <a:noFill/>
              <a:miter lim="800000"/>
              <a:headEnd/>
              <a:tailEnd/>
            </a:ln>
            <a:effectLst/>
          </p:spPr>
          <p:txBody>
            <a:bodyPr>
              <a:spAutoFit/>
            </a:bodyPr>
            <a:lstStyle/>
            <a:p>
              <a:pPr eaLnBrk="1" hangingPunct="1"/>
              <a:r>
                <a:rPr lang="en-US" sz="1000">
                  <a:latin typeface="Times New Roman" charset="0"/>
                </a:rPr>
                <a:t>PUSH(C)</a:t>
              </a:r>
            </a:p>
          </p:txBody>
        </p:sp>
      </p:grpSp>
      <p:grpSp>
        <p:nvGrpSpPr>
          <p:cNvPr id="205" name="Group 204">
            <a:extLst>
              <a:ext uri="{FF2B5EF4-FFF2-40B4-BE49-F238E27FC236}">
                <a16:creationId xmlns="" xmlns:a16="http://schemas.microsoft.com/office/drawing/2014/main" id="{E9E0F47B-92B2-4088-8208-65F5F3E0D48C}"/>
              </a:ext>
            </a:extLst>
          </p:cNvPr>
          <p:cNvGrpSpPr/>
          <p:nvPr/>
        </p:nvGrpSpPr>
        <p:grpSpPr>
          <a:xfrm>
            <a:off x="2169908" y="4249805"/>
            <a:ext cx="7924800" cy="1936750"/>
            <a:chOff x="2007705" y="4755356"/>
            <a:chExt cx="7924800" cy="1936750"/>
          </a:xfrm>
        </p:grpSpPr>
        <p:grpSp>
          <p:nvGrpSpPr>
            <p:cNvPr id="99" name="Group 360">
              <a:extLst>
                <a:ext uri="{FF2B5EF4-FFF2-40B4-BE49-F238E27FC236}">
                  <a16:creationId xmlns="" xmlns:a16="http://schemas.microsoft.com/office/drawing/2014/main" id="{92191151-BB68-46FE-B85B-FFC761E39B7F}"/>
                </a:ext>
              </a:extLst>
            </p:cNvPr>
            <p:cNvGrpSpPr>
              <a:grpSpLocks/>
            </p:cNvGrpSpPr>
            <p:nvPr/>
          </p:nvGrpSpPr>
          <p:grpSpPr bwMode="auto">
            <a:xfrm>
              <a:off x="2007705" y="4831556"/>
              <a:ext cx="1981200" cy="1860550"/>
              <a:chOff x="288" y="3014"/>
              <a:chExt cx="1248" cy="1172"/>
            </a:xfrm>
          </p:grpSpPr>
          <p:grpSp>
            <p:nvGrpSpPr>
              <p:cNvPr id="100" name="Group 317">
                <a:extLst>
                  <a:ext uri="{FF2B5EF4-FFF2-40B4-BE49-F238E27FC236}">
                    <a16:creationId xmlns="" xmlns:a16="http://schemas.microsoft.com/office/drawing/2014/main" id="{9062AEF0-7410-4C95-B890-3E94949D4E6D}"/>
                  </a:ext>
                </a:extLst>
              </p:cNvPr>
              <p:cNvGrpSpPr>
                <a:grpSpLocks/>
              </p:cNvGrpSpPr>
              <p:nvPr/>
            </p:nvGrpSpPr>
            <p:grpSpPr bwMode="auto">
              <a:xfrm>
                <a:off x="720" y="3168"/>
                <a:ext cx="672" cy="874"/>
                <a:chOff x="720" y="3168"/>
                <a:chExt cx="672" cy="874"/>
              </a:xfrm>
            </p:grpSpPr>
            <p:sp>
              <p:nvSpPr>
                <p:cNvPr id="110" name="Rectangle 223">
                  <a:extLst>
                    <a:ext uri="{FF2B5EF4-FFF2-40B4-BE49-F238E27FC236}">
                      <a16:creationId xmlns="" xmlns:a16="http://schemas.microsoft.com/office/drawing/2014/main" id="{B246E604-1D5E-4F54-90B3-19C04B2F3ED8}"/>
                    </a:ext>
                  </a:extLst>
                </p:cNvPr>
                <p:cNvSpPr>
                  <a:spLocks noChangeArrowheads="1"/>
                </p:cNvSpPr>
                <p:nvPr/>
              </p:nvSpPr>
              <p:spPr bwMode="auto">
                <a:xfrm>
                  <a:off x="960" y="3893"/>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11" name="Rectangle 224">
                  <a:extLst>
                    <a:ext uri="{FF2B5EF4-FFF2-40B4-BE49-F238E27FC236}">
                      <a16:creationId xmlns="" xmlns:a16="http://schemas.microsoft.com/office/drawing/2014/main" id="{943D6579-A505-453F-9575-A6FE13DE4FE4}"/>
                    </a:ext>
                  </a:extLst>
                </p:cNvPr>
                <p:cNvSpPr>
                  <a:spLocks noChangeArrowheads="1"/>
                </p:cNvSpPr>
                <p:nvPr/>
              </p:nvSpPr>
              <p:spPr bwMode="auto">
                <a:xfrm>
                  <a:off x="960" y="3750"/>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12" name="Rectangle 225">
                  <a:extLst>
                    <a:ext uri="{FF2B5EF4-FFF2-40B4-BE49-F238E27FC236}">
                      <a16:creationId xmlns="" xmlns:a16="http://schemas.microsoft.com/office/drawing/2014/main" id="{43A0578C-AFDF-4A17-97E5-3740BAE26D1B}"/>
                    </a:ext>
                  </a:extLst>
                </p:cNvPr>
                <p:cNvSpPr>
                  <a:spLocks noChangeArrowheads="1"/>
                </p:cNvSpPr>
                <p:nvPr/>
              </p:nvSpPr>
              <p:spPr bwMode="auto">
                <a:xfrm>
                  <a:off x="960" y="3607"/>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13" name="Rectangle 226">
                  <a:extLst>
                    <a:ext uri="{FF2B5EF4-FFF2-40B4-BE49-F238E27FC236}">
                      <a16:creationId xmlns="" xmlns:a16="http://schemas.microsoft.com/office/drawing/2014/main" id="{CF75C341-91A7-40FA-9E70-F8AA7701F1F4}"/>
                    </a:ext>
                  </a:extLst>
                </p:cNvPr>
                <p:cNvSpPr>
                  <a:spLocks noChangeArrowheads="1"/>
                </p:cNvSpPr>
                <p:nvPr/>
              </p:nvSpPr>
              <p:spPr bwMode="auto">
                <a:xfrm>
                  <a:off x="960" y="3464"/>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14" name="Rectangle 227">
                  <a:extLst>
                    <a:ext uri="{FF2B5EF4-FFF2-40B4-BE49-F238E27FC236}">
                      <a16:creationId xmlns="" xmlns:a16="http://schemas.microsoft.com/office/drawing/2014/main" id="{D5B30FF4-9598-4ECC-A601-9E74CE47321A}"/>
                    </a:ext>
                  </a:extLst>
                </p:cNvPr>
                <p:cNvSpPr>
                  <a:spLocks noChangeArrowheads="1"/>
                </p:cNvSpPr>
                <p:nvPr/>
              </p:nvSpPr>
              <p:spPr bwMode="auto">
                <a:xfrm>
                  <a:off x="960" y="3321"/>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15" name="Rectangle 228">
                  <a:extLst>
                    <a:ext uri="{FF2B5EF4-FFF2-40B4-BE49-F238E27FC236}">
                      <a16:creationId xmlns="" xmlns:a16="http://schemas.microsoft.com/office/drawing/2014/main" id="{589B2772-EC07-499C-8AAD-EE1ABD68D804}"/>
                    </a:ext>
                  </a:extLst>
                </p:cNvPr>
                <p:cNvSpPr>
                  <a:spLocks noChangeArrowheads="1"/>
                </p:cNvSpPr>
                <p:nvPr/>
              </p:nvSpPr>
              <p:spPr bwMode="auto">
                <a:xfrm>
                  <a:off x="960" y="3168"/>
                  <a:ext cx="432" cy="153"/>
                </a:xfrm>
                <a:prstGeom prst="rect">
                  <a:avLst/>
                </a:prstGeom>
                <a:noFill/>
                <a:ln w="9525">
                  <a:noFill/>
                  <a:miter lim="800000"/>
                  <a:headEnd/>
                  <a:tailEnd/>
                </a:ln>
                <a:effectLst/>
              </p:spPr>
              <p:txBody>
                <a:bodyPr/>
                <a:lstStyle/>
                <a:p>
                  <a:pPr eaLnBrk="1" hangingPunct="1">
                    <a:spcBef>
                      <a:spcPct val="20000"/>
                    </a:spcBef>
                  </a:pPr>
                  <a:endParaRPr lang="en-US" sz="1000">
                    <a:latin typeface="Times New Roman" charset="0"/>
                  </a:endParaRPr>
                </a:p>
              </p:txBody>
            </p:sp>
            <p:sp>
              <p:nvSpPr>
                <p:cNvPr id="116" name="Line 229">
                  <a:extLst>
                    <a:ext uri="{FF2B5EF4-FFF2-40B4-BE49-F238E27FC236}">
                      <a16:creationId xmlns="" xmlns:a16="http://schemas.microsoft.com/office/drawing/2014/main" id="{DD724088-DAF4-4F2D-A2F5-7DDF5D86C955}"/>
                    </a:ext>
                  </a:extLst>
                </p:cNvPr>
                <p:cNvSpPr>
                  <a:spLocks noChangeShapeType="1"/>
                </p:cNvSpPr>
                <p:nvPr/>
              </p:nvSpPr>
              <p:spPr bwMode="auto">
                <a:xfrm>
                  <a:off x="960" y="3168"/>
                  <a:ext cx="432" cy="0"/>
                </a:xfrm>
                <a:prstGeom prst="line">
                  <a:avLst/>
                </a:prstGeom>
                <a:noFill/>
                <a:ln w="28575" cap="sq">
                  <a:solidFill>
                    <a:schemeClr val="tx1"/>
                  </a:solidFill>
                  <a:round/>
                  <a:headEnd/>
                  <a:tailEnd/>
                </a:ln>
                <a:effectLst/>
              </p:spPr>
              <p:txBody>
                <a:bodyPr/>
                <a:lstStyle/>
                <a:p>
                  <a:endParaRPr lang="en-US"/>
                </a:p>
              </p:txBody>
            </p:sp>
            <p:sp>
              <p:nvSpPr>
                <p:cNvPr id="117" name="Line 230">
                  <a:extLst>
                    <a:ext uri="{FF2B5EF4-FFF2-40B4-BE49-F238E27FC236}">
                      <a16:creationId xmlns="" xmlns:a16="http://schemas.microsoft.com/office/drawing/2014/main" id="{EDBC312D-5242-483A-886A-E19BE8455DF7}"/>
                    </a:ext>
                  </a:extLst>
                </p:cNvPr>
                <p:cNvSpPr>
                  <a:spLocks noChangeShapeType="1"/>
                </p:cNvSpPr>
                <p:nvPr/>
              </p:nvSpPr>
              <p:spPr bwMode="auto">
                <a:xfrm>
                  <a:off x="960" y="3321"/>
                  <a:ext cx="432" cy="0"/>
                </a:xfrm>
                <a:prstGeom prst="line">
                  <a:avLst/>
                </a:prstGeom>
                <a:noFill/>
                <a:ln w="12700">
                  <a:solidFill>
                    <a:schemeClr val="tx1"/>
                  </a:solidFill>
                  <a:round/>
                  <a:headEnd/>
                  <a:tailEnd/>
                </a:ln>
                <a:effectLst/>
              </p:spPr>
              <p:txBody>
                <a:bodyPr/>
                <a:lstStyle/>
                <a:p>
                  <a:endParaRPr lang="en-US"/>
                </a:p>
              </p:txBody>
            </p:sp>
            <p:sp>
              <p:nvSpPr>
                <p:cNvPr id="118" name="Line 231">
                  <a:extLst>
                    <a:ext uri="{FF2B5EF4-FFF2-40B4-BE49-F238E27FC236}">
                      <a16:creationId xmlns="" xmlns:a16="http://schemas.microsoft.com/office/drawing/2014/main" id="{8274C794-3F49-4EFF-A32E-AF058AC84ABE}"/>
                    </a:ext>
                  </a:extLst>
                </p:cNvPr>
                <p:cNvSpPr>
                  <a:spLocks noChangeShapeType="1"/>
                </p:cNvSpPr>
                <p:nvPr/>
              </p:nvSpPr>
              <p:spPr bwMode="auto">
                <a:xfrm>
                  <a:off x="960" y="3464"/>
                  <a:ext cx="432" cy="0"/>
                </a:xfrm>
                <a:prstGeom prst="line">
                  <a:avLst/>
                </a:prstGeom>
                <a:noFill/>
                <a:ln w="12700">
                  <a:solidFill>
                    <a:schemeClr val="tx1"/>
                  </a:solidFill>
                  <a:round/>
                  <a:headEnd/>
                  <a:tailEnd/>
                </a:ln>
                <a:effectLst/>
              </p:spPr>
              <p:txBody>
                <a:bodyPr/>
                <a:lstStyle/>
                <a:p>
                  <a:endParaRPr lang="en-US"/>
                </a:p>
              </p:txBody>
            </p:sp>
            <p:sp>
              <p:nvSpPr>
                <p:cNvPr id="119" name="Line 232">
                  <a:extLst>
                    <a:ext uri="{FF2B5EF4-FFF2-40B4-BE49-F238E27FC236}">
                      <a16:creationId xmlns="" xmlns:a16="http://schemas.microsoft.com/office/drawing/2014/main" id="{91763F24-7D7F-4D81-BE88-FC7923F17F22}"/>
                    </a:ext>
                  </a:extLst>
                </p:cNvPr>
                <p:cNvSpPr>
                  <a:spLocks noChangeShapeType="1"/>
                </p:cNvSpPr>
                <p:nvPr/>
              </p:nvSpPr>
              <p:spPr bwMode="auto">
                <a:xfrm>
                  <a:off x="960" y="3607"/>
                  <a:ext cx="432" cy="0"/>
                </a:xfrm>
                <a:prstGeom prst="line">
                  <a:avLst/>
                </a:prstGeom>
                <a:noFill/>
                <a:ln w="12700">
                  <a:solidFill>
                    <a:schemeClr val="tx1"/>
                  </a:solidFill>
                  <a:round/>
                  <a:headEnd/>
                  <a:tailEnd/>
                </a:ln>
                <a:effectLst/>
              </p:spPr>
              <p:txBody>
                <a:bodyPr/>
                <a:lstStyle/>
                <a:p>
                  <a:endParaRPr lang="en-US"/>
                </a:p>
              </p:txBody>
            </p:sp>
            <p:sp>
              <p:nvSpPr>
                <p:cNvPr id="120" name="Line 233">
                  <a:extLst>
                    <a:ext uri="{FF2B5EF4-FFF2-40B4-BE49-F238E27FC236}">
                      <a16:creationId xmlns="" xmlns:a16="http://schemas.microsoft.com/office/drawing/2014/main" id="{D012FB26-634F-4C24-B7C3-B2519D45C31D}"/>
                    </a:ext>
                  </a:extLst>
                </p:cNvPr>
                <p:cNvSpPr>
                  <a:spLocks noChangeShapeType="1"/>
                </p:cNvSpPr>
                <p:nvPr/>
              </p:nvSpPr>
              <p:spPr bwMode="auto">
                <a:xfrm>
                  <a:off x="960" y="3750"/>
                  <a:ext cx="432" cy="0"/>
                </a:xfrm>
                <a:prstGeom prst="line">
                  <a:avLst/>
                </a:prstGeom>
                <a:noFill/>
                <a:ln w="12700">
                  <a:solidFill>
                    <a:schemeClr val="tx1"/>
                  </a:solidFill>
                  <a:round/>
                  <a:headEnd/>
                  <a:tailEnd/>
                </a:ln>
                <a:effectLst/>
              </p:spPr>
              <p:txBody>
                <a:bodyPr/>
                <a:lstStyle/>
                <a:p>
                  <a:endParaRPr lang="en-US"/>
                </a:p>
              </p:txBody>
            </p:sp>
            <p:sp>
              <p:nvSpPr>
                <p:cNvPr id="121" name="Line 234">
                  <a:extLst>
                    <a:ext uri="{FF2B5EF4-FFF2-40B4-BE49-F238E27FC236}">
                      <a16:creationId xmlns="" xmlns:a16="http://schemas.microsoft.com/office/drawing/2014/main" id="{7EEA7806-386E-472B-8B0B-5E09DD1565D8}"/>
                    </a:ext>
                  </a:extLst>
                </p:cNvPr>
                <p:cNvSpPr>
                  <a:spLocks noChangeShapeType="1"/>
                </p:cNvSpPr>
                <p:nvPr/>
              </p:nvSpPr>
              <p:spPr bwMode="auto">
                <a:xfrm>
                  <a:off x="960" y="3893"/>
                  <a:ext cx="432" cy="0"/>
                </a:xfrm>
                <a:prstGeom prst="line">
                  <a:avLst/>
                </a:prstGeom>
                <a:noFill/>
                <a:ln w="12700">
                  <a:solidFill>
                    <a:schemeClr val="tx1"/>
                  </a:solidFill>
                  <a:round/>
                  <a:headEnd/>
                  <a:tailEnd/>
                </a:ln>
                <a:effectLst/>
              </p:spPr>
              <p:txBody>
                <a:bodyPr/>
                <a:lstStyle/>
                <a:p>
                  <a:endParaRPr lang="en-US"/>
                </a:p>
              </p:txBody>
            </p:sp>
            <p:sp>
              <p:nvSpPr>
                <p:cNvPr id="122" name="Line 235">
                  <a:extLst>
                    <a:ext uri="{FF2B5EF4-FFF2-40B4-BE49-F238E27FC236}">
                      <a16:creationId xmlns="" xmlns:a16="http://schemas.microsoft.com/office/drawing/2014/main" id="{3ABAA8D6-6D04-4BEC-A0AA-22070633DFEA}"/>
                    </a:ext>
                  </a:extLst>
                </p:cNvPr>
                <p:cNvSpPr>
                  <a:spLocks noChangeShapeType="1"/>
                </p:cNvSpPr>
                <p:nvPr/>
              </p:nvSpPr>
              <p:spPr bwMode="auto">
                <a:xfrm>
                  <a:off x="960" y="4036"/>
                  <a:ext cx="432" cy="0"/>
                </a:xfrm>
                <a:prstGeom prst="line">
                  <a:avLst/>
                </a:prstGeom>
                <a:noFill/>
                <a:ln w="28575" cap="sq">
                  <a:solidFill>
                    <a:schemeClr val="tx1"/>
                  </a:solidFill>
                  <a:round/>
                  <a:headEnd/>
                  <a:tailEnd/>
                </a:ln>
                <a:effectLst/>
              </p:spPr>
              <p:txBody>
                <a:bodyPr/>
                <a:lstStyle/>
                <a:p>
                  <a:endParaRPr lang="en-US"/>
                </a:p>
              </p:txBody>
            </p:sp>
            <p:sp>
              <p:nvSpPr>
                <p:cNvPr id="123" name="Line 236">
                  <a:extLst>
                    <a:ext uri="{FF2B5EF4-FFF2-40B4-BE49-F238E27FC236}">
                      <a16:creationId xmlns="" xmlns:a16="http://schemas.microsoft.com/office/drawing/2014/main" id="{54DCDAAF-3658-4B46-865D-6CB1BEAB913A}"/>
                    </a:ext>
                  </a:extLst>
                </p:cNvPr>
                <p:cNvSpPr>
                  <a:spLocks noChangeShapeType="1"/>
                </p:cNvSpPr>
                <p:nvPr/>
              </p:nvSpPr>
              <p:spPr bwMode="auto">
                <a:xfrm>
                  <a:off x="960" y="3168"/>
                  <a:ext cx="0" cy="868"/>
                </a:xfrm>
                <a:prstGeom prst="line">
                  <a:avLst/>
                </a:prstGeom>
                <a:noFill/>
                <a:ln w="28575" cap="sq">
                  <a:solidFill>
                    <a:schemeClr val="tx1"/>
                  </a:solidFill>
                  <a:round/>
                  <a:headEnd/>
                  <a:tailEnd/>
                </a:ln>
                <a:effectLst/>
              </p:spPr>
              <p:txBody>
                <a:bodyPr/>
                <a:lstStyle/>
                <a:p>
                  <a:endParaRPr lang="en-US"/>
                </a:p>
              </p:txBody>
            </p:sp>
            <p:sp>
              <p:nvSpPr>
                <p:cNvPr id="124" name="Line 237">
                  <a:extLst>
                    <a:ext uri="{FF2B5EF4-FFF2-40B4-BE49-F238E27FC236}">
                      <a16:creationId xmlns="" xmlns:a16="http://schemas.microsoft.com/office/drawing/2014/main" id="{99EB714A-5A0A-418E-A836-5751678D0C91}"/>
                    </a:ext>
                  </a:extLst>
                </p:cNvPr>
                <p:cNvSpPr>
                  <a:spLocks noChangeShapeType="1"/>
                </p:cNvSpPr>
                <p:nvPr/>
              </p:nvSpPr>
              <p:spPr bwMode="auto">
                <a:xfrm>
                  <a:off x="1392" y="3168"/>
                  <a:ext cx="0" cy="868"/>
                </a:xfrm>
                <a:prstGeom prst="line">
                  <a:avLst/>
                </a:prstGeom>
                <a:noFill/>
                <a:ln w="28575" cap="sq">
                  <a:solidFill>
                    <a:schemeClr val="tx1"/>
                  </a:solidFill>
                  <a:round/>
                  <a:headEnd/>
                  <a:tailEnd/>
                </a:ln>
                <a:effectLst/>
              </p:spPr>
              <p:txBody>
                <a:bodyPr/>
                <a:lstStyle/>
                <a:p>
                  <a:endParaRPr lang="en-US"/>
                </a:p>
              </p:txBody>
            </p:sp>
            <p:sp>
              <p:nvSpPr>
                <p:cNvPr id="125" name="Text Box 238">
                  <a:extLst>
                    <a:ext uri="{FF2B5EF4-FFF2-40B4-BE49-F238E27FC236}">
                      <a16:creationId xmlns="" xmlns:a16="http://schemas.microsoft.com/office/drawing/2014/main" id="{0F5D91FE-CB5B-413C-A320-CDD6C45E2220}"/>
                    </a:ext>
                  </a:extLst>
                </p:cNvPr>
                <p:cNvSpPr txBox="1">
                  <a:spLocks noChangeArrowheads="1"/>
                </p:cNvSpPr>
                <p:nvPr/>
              </p:nvSpPr>
              <p:spPr bwMode="auto">
                <a:xfrm>
                  <a:off x="720" y="3168"/>
                  <a:ext cx="250" cy="87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5</a:t>
                  </a:r>
                </a:p>
                <a:p>
                  <a:pPr eaLnBrk="1" hangingPunct="1">
                    <a:spcBef>
                      <a:spcPct val="50000"/>
                    </a:spcBef>
                  </a:pPr>
                  <a:r>
                    <a:rPr lang="en-US" sz="1000">
                      <a:latin typeface="Times New Roman" charset="0"/>
                    </a:rPr>
                    <a:t>4</a:t>
                  </a:r>
                </a:p>
                <a:p>
                  <a:pPr eaLnBrk="1" hangingPunct="1">
                    <a:spcBef>
                      <a:spcPct val="50000"/>
                    </a:spcBef>
                  </a:pPr>
                  <a:r>
                    <a:rPr lang="en-US" sz="1000">
                      <a:latin typeface="Times New Roman" charset="0"/>
                    </a:rPr>
                    <a:t>3</a:t>
                  </a:r>
                </a:p>
                <a:p>
                  <a:pPr eaLnBrk="1" hangingPunct="1">
                    <a:spcBef>
                      <a:spcPct val="50000"/>
                    </a:spcBef>
                  </a:pPr>
                  <a:r>
                    <a:rPr lang="en-US" sz="1000">
                      <a:latin typeface="Times New Roman" charset="0"/>
                    </a:rPr>
                    <a:t>2</a:t>
                  </a:r>
                </a:p>
                <a:p>
                  <a:pPr eaLnBrk="1" hangingPunct="1">
                    <a:spcBef>
                      <a:spcPct val="50000"/>
                    </a:spcBef>
                  </a:pPr>
                  <a:r>
                    <a:rPr lang="en-US" sz="1000">
                      <a:latin typeface="Times New Roman" charset="0"/>
                    </a:rPr>
                    <a:t>1</a:t>
                  </a:r>
                </a:p>
                <a:p>
                  <a:pPr eaLnBrk="1" hangingPunct="1">
                    <a:spcBef>
                      <a:spcPct val="50000"/>
                    </a:spcBef>
                  </a:pPr>
                  <a:r>
                    <a:rPr lang="en-US" sz="1000">
                      <a:latin typeface="Times New Roman" charset="0"/>
                    </a:rPr>
                    <a:t>0</a:t>
                  </a:r>
                </a:p>
              </p:txBody>
            </p:sp>
          </p:grpSp>
          <p:sp>
            <p:nvSpPr>
              <p:cNvPr id="101" name="Text Box 310">
                <a:extLst>
                  <a:ext uri="{FF2B5EF4-FFF2-40B4-BE49-F238E27FC236}">
                    <a16:creationId xmlns="" xmlns:a16="http://schemas.microsoft.com/office/drawing/2014/main" id="{9CD97AF8-E834-4EA3-B269-4641DF4203EA}"/>
                  </a:ext>
                </a:extLst>
              </p:cNvPr>
              <p:cNvSpPr txBox="1">
                <a:spLocks noChangeArrowheads="1"/>
              </p:cNvSpPr>
              <p:nvPr/>
            </p:nvSpPr>
            <p:spPr bwMode="auto">
              <a:xfrm>
                <a:off x="950" y="3014"/>
                <a:ext cx="586" cy="154"/>
              </a:xfrm>
              <a:prstGeom prst="rect">
                <a:avLst/>
              </a:prstGeom>
              <a:noFill/>
              <a:ln w="9525">
                <a:noFill/>
                <a:miter lim="800000"/>
                <a:headEnd/>
                <a:tailEnd/>
              </a:ln>
              <a:effectLst/>
            </p:spPr>
            <p:txBody>
              <a:bodyPr>
                <a:spAutoFit/>
              </a:bodyPr>
              <a:lstStyle/>
              <a:p>
                <a:pPr eaLnBrk="1" hangingPunct="1"/>
                <a:r>
                  <a:rPr lang="en-US" sz="1000">
                    <a:latin typeface="Times New Roman" charset="0"/>
                  </a:rPr>
                  <a:t>PUSH(D)</a:t>
                </a:r>
              </a:p>
            </p:txBody>
          </p:sp>
          <p:sp>
            <p:nvSpPr>
              <p:cNvPr id="102" name="Text Box 314">
                <a:extLst>
                  <a:ext uri="{FF2B5EF4-FFF2-40B4-BE49-F238E27FC236}">
                    <a16:creationId xmlns="" xmlns:a16="http://schemas.microsoft.com/office/drawing/2014/main" id="{17252BD6-9328-49E9-BFB8-66A0951F53F4}"/>
                  </a:ext>
                </a:extLst>
              </p:cNvPr>
              <p:cNvSpPr txBox="1">
                <a:spLocks noChangeArrowheads="1"/>
              </p:cNvSpPr>
              <p:nvPr/>
            </p:nvSpPr>
            <p:spPr bwMode="auto">
              <a:xfrm>
                <a:off x="960" y="4032"/>
                <a:ext cx="528"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 = 3</a:t>
                </a:r>
              </a:p>
            </p:txBody>
          </p:sp>
          <p:sp>
            <p:nvSpPr>
              <p:cNvPr id="103" name="Text Box 336">
                <a:extLst>
                  <a:ext uri="{FF2B5EF4-FFF2-40B4-BE49-F238E27FC236}">
                    <a16:creationId xmlns="" xmlns:a16="http://schemas.microsoft.com/office/drawing/2014/main" id="{7BD779C1-D941-4B72-9FCF-512C0F944042}"/>
                  </a:ext>
                </a:extLst>
              </p:cNvPr>
              <p:cNvSpPr txBox="1">
                <a:spLocks noChangeArrowheads="1"/>
              </p:cNvSpPr>
              <p:nvPr/>
            </p:nvSpPr>
            <p:spPr bwMode="auto">
              <a:xfrm>
                <a:off x="1056" y="3456"/>
                <a:ext cx="185"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D</a:t>
                </a:r>
              </a:p>
            </p:txBody>
          </p:sp>
          <p:sp>
            <p:nvSpPr>
              <p:cNvPr id="104" name="Text Box 337">
                <a:extLst>
                  <a:ext uri="{FF2B5EF4-FFF2-40B4-BE49-F238E27FC236}">
                    <a16:creationId xmlns="" xmlns:a16="http://schemas.microsoft.com/office/drawing/2014/main" id="{1EA8055D-9D70-4585-A54B-D05EBE3FDE94}"/>
                  </a:ext>
                </a:extLst>
              </p:cNvPr>
              <p:cNvSpPr txBox="1">
                <a:spLocks noChangeArrowheads="1"/>
              </p:cNvSpPr>
              <p:nvPr/>
            </p:nvSpPr>
            <p:spPr bwMode="auto">
              <a:xfrm>
                <a:off x="1056" y="3600"/>
                <a:ext cx="180"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C</a:t>
                </a:r>
              </a:p>
            </p:txBody>
          </p:sp>
          <p:sp>
            <p:nvSpPr>
              <p:cNvPr id="105" name="Text Box 338">
                <a:extLst>
                  <a:ext uri="{FF2B5EF4-FFF2-40B4-BE49-F238E27FC236}">
                    <a16:creationId xmlns="" xmlns:a16="http://schemas.microsoft.com/office/drawing/2014/main" id="{1873AFA0-2DC6-4D21-A1A0-FBDF673A5CF8}"/>
                  </a:ext>
                </a:extLst>
              </p:cNvPr>
              <p:cNvSpPr txBox="1">
                <a:spLocks noChangeArrowheads="1"/>
              </p:cNvSpPr>
              <p:nvPr/>
            </p:nvSpPr>
            <p:spPr bwMode="auto">
              <a:xfrm>
                <a:off x="1056" y="3744"/>
                <a:ext cx="180"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B</a:t>
                </a:r>
              </a:p>
            </p:txBody>
          </p:sp>
          <p:sp>
            <p:nvSpPr>
              <p:cNvPr id="106" name="Text Box 339">
                <a:extLst>
                  <a:ext uri="{FF2B5EF4-FFF2-40B4-BE49-F238E27FC236}">
                    <a16:creationId xmlns="" xmlns:a16="http://schemas.microsoft.com/office/drawing/2014/main" id="{0E52B728-29B5-413D-983A-712B8DA6651B}"/>
                  </a:ext>
                </a:extLst>
              </p:cNvPr>
              <p:cNvSpPr txBox="1">
                <a:spLocks noChangeArrowheads="1"/>
              </p:cNvSpPr>
              <p:nvPr/>
            </p:nvSpPr>
            <p:spPr bwMode="auto">
              <a:xfrm>
                <a:off x="1056" y="3888"/>
                <a:ext cx="185"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A</a:t>
                </a:r>
              </a:p>
            </p:txBody>
          </p:sp>
          <p:grpSp>
            <p:nvGrpSpPr>
              <p:cNvPr id="107" name="Group 340">
                <a:extLst>
                  <a:ext uri="{FF2B5EF4-FFF2-40B4-BE49-F238E27FC236}">
                    <a16:creationId xmlns="" xmlns:a16="http://schemas.microsoft.com/office/drawing/2014/main" id="{101D6573-8E1D-41DC-AE91-ADDC8DD0AE2C}"/>
                  </a:ext>
                </a:extLst>
              </p:cNvPr>
              <p:cNvGrpSpPr>
                <a:grpSpLocks/>
              </p:cNvGrpSpPr>
              <p:nvPr/>
            </p:nvGrpSpPr>
            <p:grpSpPr bwMode="auto">
              <a:xfrm>
                <a:off x="288" y="3456"/>
                <a:ext cx="426" cy="154"/>
                <a:chOff x="390" y="2660"/>
                <a:chExt cx="426" cy="154"/>
              </a:xfrm>
            </p:grpSpPr>
            <p:sp>
              <p:nvSpPr>
                <p:cNvPr id="108" name="Line 341">
                  <a:extLst>
                    <a:ext uri="{FF2B5EF4-FFF2-40B4-BE49-F238E27FC236}">
                      <a16:creationId xmlns="" xmlns:a16="http://schemas.microsoft.com/office/drawing/2014/main" id="{BD630EDE-7AD6-44E7-9179-0B2F96D38440}"/>
                    </a:ext>
                  </a:extLst>
                </p:cNvPr>
                <p:cNvSpPr>
                  <a:spLocks noChangeShapeType="1"/>
                </p:cNvSpPr>
                <p:nvPr/>
              </p:nvSpPr>
              <p:spPr bwMode="auto">
                <a:xfrm>
                  <a:off x="624" y="2736"/>
                  <a:ext cx="192" cy="0"/>
                </a:xfrm>
                <a:prstGeom prst="line">
                  <a:avLst/>
                </a:prstGeom>
                <a:noFill/>
                <a:ln w="9525">
                  <a:solidFill>
                    <a:schemeClr val="tx1"/>
                  </a:solidFill>
                  <a:round/>
                  <a:headEnd/>
                  <a:tailEnd type="triangle" w="med" len="med"/>
                </a:ln>
                <a:effectLst/>
              </p:spPr>
              <p:txBody>
                <a:bodyPr/>
                <a:lstStyle/>
                <a:p>
                  <a:endParaRPr lang="en-US"/>
                </a:p>
              </p:txBody>
            </p:sp>
            <p:sp>
              <p:nvSpPr>
                <p:cNvPr id="109" name="Text Box 342">
                  <a:extLst>
                    <a:ext uri="{FF2B5EF4-FFF2-40B4-BE49-F238E27FC236}">
                      <a16:creationId xmlns="" xmlns:a16="http://schemas.microsoft.com/office/drawing/2014/main" id="{DC71B9F8-F6EA-4551-B8D8-A439CFB630CB}"/>
                    </a:ext>
                  </a:extLst>
                </p:cNvPr>
                <p:cNvSpPr txBox="1">
                  <a:spLocks noChangeArrowheads="1"/>
                </p:cNvSpPr>
                <p:nvPr/>
              </p:nvSpPr>
              <p:spPr bwMode="auto">
                <a:xfrm>
                  <a:off x="390" y="2660"/>
                  <a:ext cx="384"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a:t>
                  </a:r>
                </a:p>
              </p:txBody>
            </p:sp>
          </p:grpSp>
        </p:grpSp>
        <p:grpSp>
          <p:nvGrpSpPr>
            <p:cNvPr id="128" name="Group 398">
              <a:extLst>
                <a:ext uri="{FF2B5EF4-FFF2-40B4-BE49-F238E27FC236}">
                  <a16:creationId xmlns="" xmlns:a16="http://schemas.microsoft.com/office/drawing/2014/main" id="{9858FCEF-4CF6-4EE0-B0E4-4467DAAFB5E3}"/>
                </a:ext>
              </a:extLst>
            </p:cNvPr>
            <p:cNvGrpSpPr>
              <a:grpSpLocks/>
            </p:cNvGrpSpPr>
            <p:nvPr/>
          </p:nvGrpSpPr>
          <p:grpSpPr bwMode="auto">
            <a:xfrm>
              <a:off x="4065105" y="4771231"/>
              <a:ext cx="1905000" cy="1860550"/>
              <a:chOff x="1584" y="3014"/>
              <a:chExt cx="1200" cy="1172"/>
            </a:xfrm>
          </p:grpSpPr>
          <p:grpSp>
            <p:nvGrpSpPr>
              <p:cNvPr id="129" name="Group 318">
                <a:extLst>
                  <a:ext uri="{FF2B5EF4-FFF2-40B4-BE49-F238E27FC236}">
                    <a16:creationId xmlns="" xmlns:a16="http://schemas.microsoft.com/office/drawing/2014/main" id="{F3D8BBA1-7C3F-46A2-AEEB-4660552FD77D}"/>
                  </a:ext>
                </a:extLst>
              </p:cNvPr>
              <p:cNvGrpSpPr>
                <a:grpSpLocks/>
              </p:cNvGrpSpPr>
              <p:nvPr/>
            </p:nvGrpSpPr>
            <p:grpSpPr bwMode="auto">
              <a:xfrm>
                <a:off x="1968" y="3168"/>
                <a:ext cx="672" cy="874"/>
                <a:chOff x="720" y="3168"/>
                <a:chExt cx="672" cy="874"/>
              </a:xfrm>
            </p:grpSpPr>
            <p:sp>
              <p:nvSpPr>
                <p:cNvPr id="138" name="Rectangle 319">
                  <a:extLst>
                    <a:ext uri="{FF2B5EF4-FFF2-40B4-BE49-F238E27FC236}">
                      <a16:creationId xmlns="" xmlns:a16="http://schemas.microsoft.com/office/drawing/2014/main" id="{F8342C01-15A1-409A-B128-1989E5494C21}"/>
                    </a:ext>
                  </a:extLst>
                </p:cNvPr>
                <p:cNvSpPr>
                  <a:spLocks noChangeArrowheads="1"/>
                </p:cNvSpPr>
                <p:nvPr/>
              </p:nvSpPr>
              <p:spPr bwMode="auto">
                <a:xfrm>
                  <a:off x="960" y="3893"/>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39" name="Rectangle 320">
                  <a:extLst>
                    <a:ext uri="{FF2B5EF4-FFF2-40B4-BE49-F238E27FC236}">
                      <a16:creationId xmlns="" xmlns:a16="http://schemas.microsoft.com/office/drawing/2014/main" id="{4BD4F4C6-8593-4A51-8797-76206DA4B849}"/>
                    </a:ext>
                  </a:extLst>
                </p:cNvPr>
                <p:cNvSpPr>
                  <a:spLocks noChangeArrowheads="1"/>
                </p:cNvSpPr>
                <p:nvPr/>
              </p:nvSpPr>
              <p:spPr bwMode="auto">
                <a:xfrm>
                  <a:off x="960" y="3750"/>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40" name="Rectangle 321">
                  <a:extLst>
                    <a:ext uri="{FF2B5EF4-FFF2-40B4-BE49-F238E27FC236}">
                      <a16:creationId xmlns="" xmlns:a16="http://schemas.microsoft.com/office/drawing/2014/main" id="{4890F79C-E26F-44ED-B299-F344C1704EEE}"/>
                    </a:ext>
                  </a:extLst>
                </p:cNvPr>
                <p:cNvSpPr>
                  <a:spLocks noChangeArrowheads="1"/>
                </p:cNvSpPr>
                <p:nvPr/>
              </p:nvSpPr>
              <p:spPr bwMode="auto">
                <a:xfrm>
                  <a:off x="960" y="3607"/>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41" name="Rectangle 322">
                  <a:extLst>
                    <a:ext uri="{FF2B5EF4-FFF2-40B4-BE49-F238E27FC236}">
                      <a16:creationId xmlns="" xmlns:a16="http://schemas.microsoft.com/office/drawing/2014/main" id="{7E69AED8-06CD-430C-B720-6E245DD349A8}"/>
                    </a:ext>
                  </a:extLst>
                </p:cNvPr>
                <p:cNvSpPr>
                  <a:spLocks noChangeArrowheads="1"/>
                </p:cNvSpPr>
                <p:nvPr/>
              </p:nvSpPr>
              <p:spPr bwMode="auto">
                <a:xfrm>
                  <a:off x="960" y="3464"/>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42" name="Rectangle 323">
                  <a:extLst>
                    <a:ext uri="{FF2B5EF4-FFF2-40B4-BE49-F238E27FC236}">
                      <a16:creationId xmlns="" xmlns:a16="http://schemas.microsoft.com/office/drawing/2014/main" id="{BF31379A-DE55-4951-8C1C-A53784D51ADB}"/>
                    </a:ext>
                  </a:extLst>
                </p:cNvPr>
                <p:cNvSpPr>
                  <a:spLocks noChangeArrowheads="1"/>
                </p:cNvSpPr>
                <p:nvPr/>
              </p:nvSpPr>
              <p:spPr bwMode="auto">
                <a:xfrm>
                  <a:off x="960" y="3321"/>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43" name="Rectangle 324">
                  <a:extLst>
                    <a:ext uri="{FF2B5EF4-FFF2-40B4-BE49-F238E27FC236}">
                      <a16:creationId xmlns="" xmlns:a16="http://schemas.microsoft.com/office/drawing/2014/main" id="{4D6C5785-E576-481B-B24A-A97E04CC6225}"/>
                    </a:ext>
                  </a:extLst>
                </p:cNvPr>
                <p:cNvSpPr>
                  <a:spLocks noChangeArrowheads="1"/>
                </p:cNvSpPr>
                <p:nvPr/>
              </p:nvSpPr>
              <p:spPr bwMode="auto">
                <a:xfrm>
                  <a:off x="960" y="3168"/>
                  <a:ext cx="432" cy="153"/>
                </a:xfrm>
                <a:prstGeom prst="rect">
                  <a:avLst/>
                </a:prstGeom>
                <a:noFill/>
                <a:ln w="9525">
                  <a:noFill/>
                  <a:miter lim="800000"/>
                  <a:headEnd/>
                  <a:tailEnd/>
                </a:ln>
                <a:effectLst/>
              </p:spPr>
              <p:txBody>
                <a:bodyPr/>
                <a:lstStyle/>
                <a:p>
                  <a:pPr eaLnBrk="1" hangingPunct="1">
                    <a:spcBef>
                      <a:spcPct val="20000"/>
                    </a:spcBef>
                  </a:pPr>
                  <a:endParaRPr lang="en-US" sz="1000">
                    <a:latin typeface="Times New Roman" charset="0"/>
                  </a:endParaRPr>
                </a:p>
              </p:txBody>
            </p:sp>
            <p:sp>
              <p:nvSpPr>
                <p:cNvPr id="144" name="Line 325">
                  <a:extLst>
                    <a:ext uri="{FF2B5EF4-FFF2-40B4-BE49-F238E27FC236}">
                      <a16:creationId xmlns="" xmlns:a16="http://schemas.microsoft.com/office/drawing/2014/main" id="{4078D4B4-FA26-4750-9DE4-2EFEE18BB3B1}"/>
                    </a:ext>
                  </a:extLst>
                </p:cNvPr>
                <p:cNvSpPr>
                  <a:spLocks noChangeShapeType="1"/>
                </p:cNvSpPr>
                <p:nvPr/>
              </p:nvSpPr>
              <p:spPr bwMode="auto">
                <a:xfrm>
                  <a:off x="960" y="3168"/>
                  <a:ext cx="432" cy="0"/>
                </a:xfrm>
                <a:prstGeom prst="line">
                  <a:avLst/>
                </a:prstGeom>
                <a:noFill/>
                <a:ln w="28575" cap="sq">
                  <a:solidFill>
                    <a:schemeClr val="tx1"/>
                  </a:solidFill>
                  <a:round/>
                  <a:headEnd/>
                  <a:tailEnd/>
                </a:ln>
                <a:effectLst/>
              </p:spPr>
              <p:txBody>
                <a:bodyPr/>
                <a:lstStyle/>
                <a:p>
                  <a:endParaRPr lang="en-US"/>
                </a:p>
              </p:txBody>
            </p:sp>
            <p:sp>
              <p:nvSpPr>
                <p:cNvPr id="145" name="Line 326">
                  <a:extLst>
                    <a:ext uri="{FF2B5EF4-FFF2-40B4-BE49-F238E27FC236}">
                      <a16:creationId xmlns="" xmlns:a16="http://schemas.microsoft.com/office/drawing/2014/main" id="{B5FE6E38-C26B-44F5-BB70-8544B7EAB138}"/>
                    </a:ext>
                  </a:extLst>
                </p:cNvPr>
                <p:cNvSpPr>
                  <a:spLocks noChangeShapeType="1"/>
                </p:cNvSpPr>
                <p:nvPr/>
              </p:nvSpPr>
              <p:spPr bwMode="auto">
                <a:xfrm>
                  <a:off x="960" y="3321"/>
                  <a:ext cx="432" cy="0"/>
                </a:xfrm>
                <a:prstGeom prst="line">
                  <a:avLst/>
                </a:prstGeom>
                <a:noFill/>
                <a:ln w="12700">
                  <a:solidFill>
                    <a:schemeClr val="tx1"/>
                  </a:solidFill>
                  <a:round/>
                  <a:headEnd/>
                  <a:tailEnd/>
                </a:ln>
                <a:effectLst/>
              </p:spPr>
              <p:txBody>
                <a:bodyPr/>
                <a:lstStyle/>
                <a:p>
                  <a:endParaRPr lang="en-US"/>
                </a:p>
              </p:txBody>
            </p:sp>
            <p:sp>
              <p:nvSpPr>
                <p:cNvPr id="146" name="Line 327">
                  <a:extLst>
                    <a:ext uri="{FF2B5EF4-FFF2-40B4-BE49-F238E27FC236}">
                      <a16:creationId xmlns="" xmlns:a16="http://schemas.microsoft.com/office/drawing/2014/main" id="{06CA60EF-CE3D-4E11-A3A4-D8D50EFDBCF7}"/>
                    </a:ext>
                  </a:extLst>
                </p:cNvPr>
                <p:cNvSpPr>
                  <a:spLocks noChangeShapeType="1"/>
                </p:cNvSpPr>
                <p:nvPr/>
              </p:nvSpPr>
              <p:spPr bwMode="auto">
                <a:xfrm>
                  <a:off x="960" y="3464"/>
                  <a:ext cx="432" cy="0"/>
                </a:xfrm>
                <a:prstGeom prst="line">
                  <a:avLst/>
                </a:prstGeom>
                <a:noFill/>
                <a:ln w="12700">
                  <a:solidFill>
                    <a:schemeClr val="tx1"/>
                  </a:solidFill>
                  <a:round/>
                  <a:headEnd/>
                  <a:tailEnd/>
                </a:ln>
                <a:effectLst/>
              </p:spPr>
              <p:txBody>
                <a:bodyPr/>
                <a:lstStyle/>
                <a:p>
                  <a:endParaRPr lang="en-US"/>
                </a:p>
              </p:txBody>
            </p:sp>
            <p:sp>
              <p:nvSpPr>
                <p:cNvPr id="147" name="Line 328">
                  <a:extLst>
                    <a:ext uri="{FF2B5EF4-FFF2-40B4-BE49-F238E27FC236}">
                      <a16:creationId xmlns="" xmlns:a16="http://schemas.microsoft.com/office/drawing/2014/main" id="{1B5B5FA6-18EF-4A25-8251-4BD2CF3D2CB4}"/>
                    </a:ext>
                  </a:extLst>
                </p:cNvPr>
                <p:cNvSpPr>
                  <a:spLocks noChangeShapeType="1"/>
                </p:cNvSpPr>
                <p:nvPr/>
              </p:nvSpPr>
              <p:spPr bwMode="auto">
                <a:xfrm>
                  <a:off x="960" y="3607"/>
                  <a:ext cx="432" cy="0"/>
                </a:xfrm>
                <a:prstGeom prst="line">
                  <a:avLst/>
                </a:prstGeom>
                <a:noFill/>
                <a:ln w="12700">
                  <a:solidFill>
                    <a:schemeClr val="tx1"/>
                  </a:solidFill>
                  <a:round/>
                  <a:headEnd/>
                  <a:tailEnd/>
                </a:ln>
                <a:effectLst/>
              </p:spPr>
              <p:txBody>
                <a:bodyPr/>
                <a:lstStyle/>
                <a:p>
                  <a:endParaRPr lang="en-US"/>
                </a:p>
              </p:txBody>
            </p:sp>
            <p:sp>
              <p:nvSpPr>
                <p:cNvPr id="148" name="Line 329">
                  <a:extLst>
                    <a:ext uri="{FF2B5EF4-FFF2-40B4-BE49-F238E27FC236}">
                      <a16:creationId xmlns="" xmlns:a16="http://schemas.microsoft.com/office/drawing/2014/main" id="{E796C1F8-4956-4C92-A6BC-44733E5FB2D7}"/>
                    </a:ext>
                  </a:extLst>
                </p:cNvPr>
                <p:cNvSpPr>
                  <a:spLocks noChangeShapeType="1"/>
                </p:cNvSpPr>
                <p:nvPr/>
              </p:nvSpPr>
              <p:spPr bwMode="auto">
                <a:xfrm>
                  <a:off x="960" y="3750"/>
                  <a:ext cx="432" cy="0"/>
                </a:xfrm>
                <a:prstGeom prst="line">
                  <a:avLst/>
                </a:prstGeom>
                <a:noFill/>
                <a:ln w="12700">
                  <a:solidFill>
                    <a:schemeClr val="tx1"/>
                  </a:solidFill>
                  <a:round/>
                  <a:headEnd/>
                  <a:tailEnd/>
                </a:ln>
                <a:effectLst/>
              </p:spPr>
              <p:txBody>
                <a:bodyPr/>
                <a:lstStyle/>
                <a:p>
                  <a:endParaRPr lang="en-US"/>
                </a:p>
              </p:txBody>
            </p:sp>
            <p:sp>
              <p:nvSpPr>
                <p:cNvPr id="149" name="Line 330">
                  <a:extLst>
                    <a:ext uri="{FF2B5EF4-FFF2-40B4-BE49-F238E27FC236}">
                      <a16:creationId xmlns="" xmlns:a16="http://schemas.microsoft.com/office/drawing/2014/main" id="{E412E21E-8A59-4FC7-BEE5-0BE1E0CB8967}"/>
                    </a:ext>
                  </a:extLst>
                </p:cNvPr>
                <p:cNvSpPr>
                  <a:spLocks noChangeShapeType="1"/>
                </p:cNvSpPr>
                <p:nvPr/>
              </p:nvSpPr>
              <p:spPr bwMode="auto">
                <a:xfrm>
                  <a:off x="960" y="3893"/>
                  <a:ext cx="432" cy="0"/>
                </a:xfrm>
                <a:prstGeom prst="line">
                  <a:avLst/>
                </a:prstGeom>
                <a:noFill/>
                <a:ln w="12700">
                  <a:solidFill>
                    <a:schemeClr val="tx1"/>
                  </a:solidFill>
                  <a:round/>
                  <a:headEnd/>
                  <a:tailEnd/>
                </a:ln>
                <a:effectLst/>
              </p:spPr>
              <p:txBody>
                <a:bodyPr/>
                <a:lstStyle/>
                <a:p>
                  <a:endParaRPr lang="en-US"/>
                </a:p>
              </p:txBody>
            </p:sp>
            <p:sp>
              <p:nvSpPr>
                <p:cNvPr id="150" name="Line 331">
                  <a:extLst>
                    <a:ext uri="{FF2B5EF4-FFF2-40B4-BE49-F238E27FC236}">
                      <a16:creationId xmlns="" xmlns:a16="http://schemas.microsoft.com/office/drawing/2014/main" id="{E091DADD-1009-4520-A028-61205BE6D6A5}"/>
                    </a:ext>
                  </a:extLst>
                </p:cNvPr>
                <p:cNvSpPr>
                  <a:spLocks noChangeShapeType="1"/>
                </p:cNvSpPr>
                <p:nvPr/>
              </p:nvSpPr>
              <p:spPr bwMode="auto">
                <a:xfrm>
                  <a:off x="960" y="4036"/>
                  <a:ext cx="432" cy="0"/>
                </a:xfrm>
                <a:prstGeom prst="line">
                  <a:avLst/>
                </a:prstGeom>
                <a:noFill/>
                <a:ln w="28575" cap="sq">
                  <a:solidFill>
                    <a:schemeClr val="tx1"/>
                  </a:solidFill>
                  <a:round/>
                  <a:headEnd/>
                  <a:tailEnd/>
                </a:ln>
                <a:effectLst/>
              </p:spPr>
              <p:txBody>
                <a:bodyPr/>
                <a:lstStyle/>
                <a:p>
                  <a:endParaRPr lang="en-US"/>
                </a:p>
              </p:txBody>
            </p:sp>
            <p:sp>
              <p:nvSpPr>
                <p:cNvPr id="151" name="Line 332">
                  <a:extLst>
                    <a:ext uri="{FF2B5EF4-FFF2-40B4-BE49-F238E27FC236}">
                      <a16:creationId xmlns="" xmlns:a16="http://schemas.microsoft.com/office/drawing/2014/main" id="{79696CBC-704D-4C70-A0A7-48E6AE88F7D3}"/>
                    </a:ext>
                  </a:extLst>
                </p:cNvPr>
                <p:cNvSpPr>
                  <a:spLocks noChangeShapeType="1"/>
                </p:cNvSpPr>
                <p:nvPr/>
              </p:nvSpPr>
              <p:spPr bwMode="auto">
                <a:xfrm>
                  <a:off x="960" y="3168"/>
                  <a:ext cx="0" cy="868"/>
                </a:xfrm>
                <a:prstGeom prst="line">
                  <a:avLst/>
                </a:prstGeom>
                <a:noFill/>
                <a:ln w="28575" cap="sq">
                  <a:solidFill>
                    <a:schemeClr val="tx1"/>
                  </a:solidFill>
                  <a:round/>
                  <a:headEnd/>
                  <a:tailEnd/>
                </a:ln>
                <a:effectLst/>
              </p:spPr>
              <p:txBody>
                <a:bodyPr/>
                <a:lstStyle/>
                <a:p>
                  <a:endParaRPr lang="en-US"/>
                </a:p>
              </p:txBody>
            </p:sp>
            <p:sp>
              <p:nvSpPr>
                <p:cNvPr id="152" name="Line 333">
                  <a:extLst>
                    <a:ext uri="{FF2B5EF4-FFF2-40B4-BE49-F238E27FC236}">
                      <a16:creationId xmlns="" xmlns:a16="http://schemas.microsoft.com/office/drawing/2014/main" id="{A3303D9C-032C-45EE-BF78-CE1F5F3918B6}"/>
                    </a:ext>
                  </a:extLst>
                </p:cNvPr>
                <p:cNvSpPr>
                  <a:spLocks noChangeShapeType="1"/>
                </p:cNvSpPr>
                <p:nvPr/>
              </p:nvSpPr>
              <p:spPr bwMode="auto">
                <a:xfrm>
                  <a:off x="1392" y="3168"/>
                  <a:ext cx="0" cy="868"/>
                </a:xfrm>
                <a:prstGeom prst="line">
                  <a:avLst/>
                </a:prstGeom>
                <a:noFill/>
                <a:ln w="28575" cap="sq">
                  <a:solidFill>
                    <a:schemeClr val="tx1"/>
                  </a:solidFill>
                  <a:round/>
                  <a:headEnd/>
                  <a:tailEnd/>
                </a:ln>
                <a:effectLst/>
              </p:spPr>
              <p:txBody>
                <a:bodyPr/>
                <a:lstStyle/>
                <a:p>
                  <a:endParaRPr lang="en-US"/>
                </a:p>
              </p:txBody>
            </p:sp>
            <p:sp>
              <p:nvSpPr>
                <p:cNvPr id="153" name="Text Box 334">
                  <a:extLst>
                    <a:ext uri="{FF2B5EF4-FFF2-40B4-BE49-F238E27FC236}">
                      <a16:creationId xmlns="" xmlns:a16="http://schemas.microsoft.com/office/drawing/2014/main" id="{5FBBCCAA-C1C0-4835-9C37-119E614202FD}"/>
                    </a:ext>
                  </a:extLst>
                </p:cNvPr>
                <p:cNvSpPr txBox="1">
                  <a:spLocks noChangeArrowheads="1"/>
                </p:cNvSpPr>
                <p:nvPr/>
              </p:nvSpPr>
              <p:spPr bwMode="auto">
                <a:xfrm>
                  <a:off x="720" y="3168"/>
                  <a:ext cx="250" cy="87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5</a:t>
                  </a:r>
                </a:p>
                <a:p>
                  <a:pPr eaLnBrk="1" hangingPunct="1">
                    <a:spcBef>
                      <a:spcPct val="50000"/>
                    </a:spcBef>
                  </a:pPr>
                  <a:r>
                    <a:rPr lang="en-US" sz="1000">
                      <a:latin typeface="Times New Roman" charset="0"/>
                    </a:rPr>
                    <a:t>4</a:t>
                  </a:r>
                </a:p>
                <a:p>
                  <a:pPr eaLnBrk="1" hangingPunct="1">
                    <a:spcBef>
                      <a:spcPct val="50000"/>
                    </a:spcBef>
                  </a:pPr>
                  <a:r>
                    <a:rPr lang="en-US" sz="1000">
                      <a:latin typeface="Times New Roman" charset="0"/>
                    </a:rPr>
                    <a:t>3</a:t>
                  </a:r>
                </a:p>
                <a:p>
                  <a:pPr eaLnBrk="1" hangingPunct="1">
                    <a:spcBef>
                      <a:spcPct val="50000"/>
                    </a:spcBef>
                  </a:pPr>
                  <a:r>
                    <a:rPr lang="en-US" sz="1000">
                      <a:latin typeface="Times New Roman" charset="0"/>
                    </a:rPr>
                    <a:t>2</a:t>
                  </a:r>
                </a:p>
                <a:p>
                  <a:pPr eaLnBrk="1" hangingPunct="1">
                    <a:spcBef>
                      <a:spcPct val="50000"/>
                    </a:spcBef>
                  </a:pPr>
                  <a:r>
                    <a:rPr lang="en-US" sz="1000">
                      <a:latin typeface="Times New Roman" charset="0"/>
                    </a:rPr>
                    <a:t>1</a:t>
                  </a:r>
                </a:p>
                <a:p>
                  <a:pPr eaLnBrk="1" hangingPunct="1">
                    <a:spcBef>
                      <a:spcPct val="50000"/>
                    </a:spcBef>
                  </a:pPr>
                  <a:r>
                    <a:rPr lang="en-US" sz="1000">
                      <a:latin typeface="Times New Roman" charset="0"/>
                    </a:rPr>
                    <a:t>0</a:t>
                  </a:r>
                </a:p>
              </p:txBody>
            </p:sp>
          </p:grpSp>
          <p:sp>
            <p:nvSpPr>
              <p:cNvPr id="130" name="Text Box 361">
                <a:extLst>
                  <a:ext uri="{FF2B5EF4-FFF2-40B4-BE49-F238E27FC236}">
                    <a16:creationId xmlns="" xmlns:a16="http://schemas.microsoft.com/office/drawing/2014/main" id="{52D5D849-959D-4BB0-94B7-40C79BA22135}"/>
                  </a:ext>
                </a:extLst>
              </p:cNvPr>
              <p:cNvSpPr txBox="1">
                <a:spLocks noChangeArrowheads="1"/>
              </p:cNvSpPr>
              <p:nvPr/>
            </p:nvSpPr>
            <p:spPr bwMode="auto">
              <a:xfrm>
                <a:off x="2304" y="3600"/>
                <a:ext cx="180"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C</a:t>
                </a:r>
              </a:p>
            </p:txBody>
          </p:sp>
          <p:sp>
            <p:nvSpPr>
              <p:cNvPr id="131" name="Text Box 362">
                <a:extLst>
                  <a:ext uri="{FF2B5EF4-FFF2-40B4-BE49-F238E27FC236}">
                    <a16:creationId xmlns="" xmlns:a16="http://schemas.microsoft.com/office/drawing/2014/main" id="{DDEFB9C4-CF8C-43E7-BF7E-586952672853}"/>
                  </a:ext>
                </a:extLst>
              </p:cNvPr>
              <p:cNvSpPr txBox="1">
                <a:spLocks noChangeArrowheads="1"/>
              </p:cNvSpPr>
              <p:nvPr/>
            </p:nvSpPr>
            <p:spPr bwMode="auto">
              <a:xfrm>
                <a:off x="2304" y="3888"/>
                <a:ext cx="185"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A</a:t>
                </a:r>
              </a:p>
            </p:txBody>
          </p:sp>
          <p:sp>
            <p:nvSpPr>
              <p:cNvPr id="132" name="Text Box 363">
                <a:extLst>
                  <a:ext uri="{FF2B5EF4-FFF2-40B4-BE49-F238E27FC236}">
                    <a16:creationId xmlns="" xmlns:a16="http://schemas.microsoft.com/office/drawing/2014/main" id="{8065C199-B04E-4B96-BB41-F0AADB084046}"/>
                  </a:ext>
                </a:extLst>
              </p:cNvPr>
              <p:cNvSpPr txBox="1">
                <a:spLocks noChangeArrowheads="1"/>
              </p:cNvSpPr>
              <p:nvPr/>
            </p:nvSpPr>
            <p:spPr bwMode="auto">
              <a:xfrm>
                <a:off x="2304" y="3744"/>
                <a:ext cx="180"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B</a:t>
                </a:r>
              </a:p>
            </p:txBody>
          </p:sp>
          <p:grpSp>
            <p:nvGrpSpPr>
              <p:cNvPr id="133" name="Group 391">
                <a:extLst>
                  <a:ext uri="{FF2B5EF4-FFF2-40B4-BE49-F238E27FC236}">
                    <a16:creationId xmlns="" xmlns:a16="http://schemas.microsoft.com/office/drawing/2014/main" id="{D9993B3B-617D-43DE-896C-477E61455FFB}"/>
                  </a:ext>
                </a:extLst>
              </p:cNvPr>
              <p:cNvGrpSpPr>
                <a:grpSpLocks/>
              </p:cNvGrpSpPr>
              <p:nvPr/>
            </p:nvGrpSpPr>
            <p:grpSpPr bwMode="auto">
              <a:xfrm>
                <a:off x="1584" y="3590"/>
                <a:ext cx="426" cy="154"/>
                <a:chOff x="390" y="2660"/>
                <a:chExt cx="426" cy="154"/>
              </a:xfrm>
            </p:grpSpPr>
            <p:sp>
              <p:nvSpPr>
                <p:cNvPr id="136" name="Line 392">
                  <a:extLst>
                    <a:ext uri="{FF2B5EF4-FFF2-40B4-BE49-F238E27FC236}">
                      <a16:creationId xmlns="" xmlns:a16="http://schemas.microsoft.com/office/drawing/2014/main" id="{00721363-EC11-494E-8EDA-FF435155CA19}"/>
                    </a:ext>
                  </a:extLst>
                </p:cNvPr>
                <p:cNvSpPr>
                  <a:spLocks noChangeShapeType="1"/>
                </p:cNvSpPr>
                <p:nvPr/>
              </p:nvSpPr>
              <p:spPr bwMode="auto">
                <a:xfrm>
                  <a:off x="624" y="2736"/>
                  <a:ext cx="192" cy="0"/>
                </a:xfrm>
                <a:prstGeom prst="line">
                  <a:avLst/>
                </a:prstGeom>
                <a:noFill/>
                <a:ln w="9525">
                  <a:solidFill>
                    <a:schemeClr val="tx1"/>
                  </a:solidFill>
                  <a:round/>
                  <a:headEnd/>
                  <a:tailEnd type="triangle" w="med" len="med"/>
                </a:ln>
                <a:effectLst/>
              </p:spPr>
              <p:txBody>
                <a:bodyPr/>
                <a:lstStyle/>
                <a:p>
                  <a:endParaRPr lang="en-US"/>
                </a:p>
              </p:txBody>
            </p:sp>
            <p:sp>
              <p:nvSpPr>
                <p:cNvPr id="137" name="Text Box 393">
                  <a:extLst>
                    <a:ext uri="{FF2B5EF4-FFF2-40B4-BE49-F238E27FC236}">
                      <a16:creationId xmlns="" xmlns:a16="http://schemas.microsoft.com/office/drawing/2014/main" id="{917C1A25-1576-42AA-AAFF-2BA68068CD15}"/>
                    </a:ext>
                  </a:extLst>
                </p:cNvPr>
                <p:cNvSpPr txBox="1">
                  <a:spLocks noChangeArrowheads="1"/>
                </p:cNvSpPr>
                <p:nvPr/>
              </p:nvSpPr>
              <p:spPr bwMode="auto">
                <a:xfrm>
                  <a:off x="390" y="2660"/>
                  <a:ext cx="384"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a:t>
                  </a:r>
                </a:p>
              </p:txBody>
            </p:sp>
          </p:grpSp>
          <p:sp>
            <p:nvSpPr>
              <p:cNvPr id="134" name="Text Box 395">
                <a:extLst>
                  <a:ext uri="{FF2B5EF4-FFF2-40B4-BE49-F238E27FC236}">
                    <a16:creationId xmlns="" xmlns:a16="http://schemas.microsoft.com/office/drawing/2014/main" id="{E757F974-553E-4B5F-AA24-FEA25826C822}"/>
                  </a:ext>
                </a:extLst>
              </p:cNvPr>
              <p:cNvSpPr txBox="1">
                <a:spLocks noChangeArrowheads="1"/>
              </p:cNvSpPr>
              <p:nvPr/>
            </p:nvSpPr>
            <p:spPr bwMode="auto">
              <a:xfrm>
                <a:off x="2208" y="4032"/>
                <a:ext cx="528"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 = 2</a:t>
                </a:r>
              </a:p>
            </p:txBody>
          </p:sp>
          <p:sp>
            <p:nvSpPr>
              <p:cNvPr id="135" name="Text Box 397">
                <a:extLst>
                  <a:ext uri="{FF2B5EF4-FFF2-40B4-BE49-F238E27FC236}">
                    <a16:creationId xmlns="" xmlns:a16="http://schemas.microsoft.com/office/drawing/2014/main" id="{F6F464AE-76FD-434C-961E-139EE51BE35F}"/>
                  </a:ext>
                </a:extLst>
              </p:cNvPr>
              <p:cNvSpPr txBox="1">
                <a:spLocks noChangeArrowheads="1"/>
              </p:cNvSpPr>
              <p:nvPr/>
            </p:nvSpPr>
            <p:spPr bwMode="auto">
              <a:xfrm>
                <a:off x="2198" y="3014"/>
                <a:ext cx="586" cy="154"/>
              </a:xfrm>
              <a:prstGeom prst="rect">
                <a:avLst/>
              </a:prstGeom>
              <a:noFill/>
              <a:ln w="9525">
                <a:noFill/>
                <a:miter lim="800000"/>
                <a:headEnd/>
                <a:tailEnd/>
              </a:ln>
              <a:effectLst/>
            </p:spPr>
            <p:txBody>
              <a:bodyPr>
                <a:spAutoFit/>
              </a:bodyPr>
              <a:lstStyle/>
              <a:p>
                <a:pPr eaLnBrk="1" hangingPunct="1"/>
                <a:r>
                  <a:rPr lang="en-US" sz="1000">
                    <a:latin typeface="Times New Roman" charset="0"/>
                  </a:rPr>
                  <a:t>   POP</a:t>
                </a:r>
              </a:p>
            </p:txBody>
          </p:sp>
        </p:grpSp>
        <p:grpSp>
          <p:nvGrpSpPr>
            <p:cNvPr id="154" name="Group 407">
              <a:extLst>
                <a:ext uri="{FF2B5EF4-FFF2-40B4-BE49-F238E27FC236}">
                  <a16:creationId xmlns="" xmlns:a16="http://schemas.microsoft.com/office/drawing/2014/main" id="{D29B69AE-072F-40F6-B7D9-7F909BF2BBC1}"/>
                </a:ext>
              </a:extLst>
            </p:cNvPr>
            <p:cNvGrpSpPr>
              <a:grpSpLocks/>
            </p:cNvGrpSpPr>
            <p:nvPr/>
          </p:nvGrpSpPr>
          <p:grpSpPr bwMode="auto">
            <a:xfrm>
              <a:off x="5970105" y="4755356"/>
              <a:ext cx="2073275" cy="1860550"/>
              <a:chOff x="2784" y="2966"/>
              <a:chExt cx="1306" cy="1172"/>
            </a:xfrm>
          </p:grpSpPr>
          <p:grpSp>
            <p:nvGrpSpPr>
              <p:cNvPr id="155" name="Group 343">
                <a:extLst>
                  <a:ext uri="{FF2B5EF4-FFF2-40B4-BE49-F238E27FC236}">
                    <a16:creationId xmlns="" xmlns:a16="http://schemas.microsoft.com/office/drawing/2014/main" id="{EE5E9D7C-A55F-4F37-94BB-889F16CD38CE}"/>
                  </a:ext>
                </a:extLst>
              </p:cNvPr>
              <p:cNvGrpSpPr>
                <a:grpSpLocks/>
              </p:cNvGrpSpPr>
              <p:nvPr/>
            </p:nvGrpSpPr>
            <p:grpSpPr bwMode="auto">
              <a:xfrm>
                <a:off x="3216" y="3120"/>
                <a:ext cx="672" cy="874"/>
                <a:chOff x="720" y="3168"/>
                <a:chExt cx="672" cy="874"/>
              </a:xfrm>
            </p:grpSpPr>
            <p:sp>
              <p:nvSpPr>
                <p:cNvPr id="163" name="Rectangle 344">
                  <a:extLst>
                    <a:ext uri="{FF2B5EF4-FFF2-40B4-BE49-F238E27FC236}">
                      <a16:creationId xmlns="" xmlns:a16="http://schemas.microsoft.com/office/drawing/2014/main" id="{84F427EB-4989-4387-B320-95907C773377}"/>
                    </a:ext>
                  </a:extLst>
                </p:cNvPr>
                <p:cNvSpPr>
                  <a:spLocks noChangeArrowheads="1"/>
                </p:cNvSpPr>
                <p:nvPr/>
              </p:nvSpPr>
              <p:spPr bwMode="auto">
                <a:xfrm>
                  <a:off x="960" y="3893"/>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64" name="Rectangle 345">
                  <a:extLst>
                    <a:ext uri="{FF2B5EF4-FFF2-40B4-BE49-F238E27FC236}">
                      <a16:creationId xmlns="" xmlns:a16="http://schemas.microsoft.com/office/drawing/2014/main" id="{F52737F9-3836-482F-8B72-02BE0C756640}"/>
                    </a:ext>
                  </a:extLst>
                </p:cNvPr>
                <p:cNvSpPr>
                  <a:spLocks noChangeArrowheads="1"/>
                </p:cNvSpPr>
                <p:nvPr/>
              </p:nvSpPr>
              <p:spPr bwMode="auto">
                <a:xfrm>
                  <a:off x="960" y="3750"/>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65" name="Rectangle 346">
                  <a:extLst>
                    <a:ext uri="{FF2B5EF4-FFF2-40B4-BE49-F238E27FC236}">
                      <a16:creationId xmlns="" xmlns:a16="http://schemas.microsoft.com/office/drawing/2014/main" id="{6A05A305-CA7F-47B8-83EB-6145CD5C6DFB}"/>
                    </a:ext>
                  </a:extLst>
                </p:cNvPr>
                <p:cNvSpPr>
                  <a:spLocks noChangeArrowheads="1"/>
                </p:cNvSpPr>
                <p:nvPr/>
              </p:nvSpPr>
              <p:spPr bwMode="auto">
                <a:xfrm>
                  <a:off x="960" y="3607"/>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66" name="Rectangle 347">
                  <a:extLst>
                    <a:ext uri="{FF2B5EF4-FFF2-40B4-BE49-F238E27FC236}">
                      <a16:creationId xmlns="" xmlns:a16="http://schemas.microsoft.com/office/drawing/2014/main" id="{F48C641F-4F7B-4752-8311-C32BD3E9789A}"/>
                    </a:ext>
                  </a:extLst>
                </p:cNvPr>
                <p:cNvSpPr>
                  <a:spLocks noChangeArrowheads="1"/>
                </p:cNvSpPr>
                <p:nvPr/>
              </p:nvSpPr>
              <p:spPr bwMode="auto">
                <a:xfrm>
                  <a:off x="960" y="3464"/>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67" name="Rectangle 348">
                  <a:extLst>
                    <a:ext uri="{FF2B5EF4-FFF2-40B4-BE49-F238E27FC236}">
                      <a16:creationId xmlns="" xmlns:a16="http://schemas.microsoft.com/office/drawing/2014/main" id="{5D227623-4D08-4C1B-BBF2-7B5783BD7C82}"/>
                    </a:ext>
                  </a:extLst>
                </p:cNvPr>
                <p:cNvSpPr>
                  <a:spLocks noChangeArrowheads="1"/>
                </p:cNvSpPr>
                <p:nvPr/>
              </p:nvSpPr>
              <p:spPr bwMode="auto">
                <a:xfrm>
                  <a:off x="960" y="3321"/>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68" name="Rectangle 349">
                  <a:extLst>
                    <a:ext uri="{FF2B5EF4-FFF2-40B4-BE49-F238E27FC236}">
                      <a16:creationId xmlns="" xmlns:a16="http://schemas.microsoft.com/office/drawing/2014/main" id="{7287EFA8-D181-49C8-B275-B061E0FDE56B}"/>
                    </a:ext>
                  </a:extLst>
                </p:cNvPr>
                <p:cNvSpPr>
                  <a:spLocks noChangeArrowheads="1"/>
                </p:cNvSpPr>
                <p:nvPr/>
              </p:nvSpPr>
              <p:spPr bwMode="auto">
                <a:xfrm>
                  <a:off x="960" y="3168"/>
                  <a:ext cx="432" cy="153"/>
                </a:xfrm>
                <a:prstGeom prst="rect">
                  <a:avLst/>
                </a:prstGeom>
                <a:noFill/>
                <a:ln w="9525">
                  <a:noFill/>
                  <a:miter lim="800000"/>
                  <a:headEnd/>
                  <a:tailEnd/>
                </a:ln>
                <a:effectLst/>
              </p:spPr>
              <p:txBody>
                <a:bodyPr/>
                <a:lstStyle/>
                <a:p>
                  <a:pPr eaLnBrk="1" hangingPunct="1">
                    <a:spcBef>
                      <a:spcPct val="20000"/>
                    </a:spcBef>
                  </a:pPr>
                  <a:endParaRPr lang="en-US" sz="1000">
                    <a:latin typeface="Times New Roman" charset="0"/>
                  </a:endParaRPr>
                </a:p>
              </p:txBody>
            </p:sp>
            <p:sp>
              <p:nvSpPr>
                <p:cNvPr id="169" name="Line 350">
                  <a:extLst>
                    <a:ext uri="{FF2B5EF4-FFF2-40B4-BE49-F238E27FC236}">
                      <a16:creationId xmlns="" xmlns:a16="http://schemas.microsoft.com/office/drawing/2014/main" id="{8C201B60-0F52-41FE-BC50-4F3FFF4422E4}"/>
                    </a:ext>
                  </a:extLst>
                </p:cNvPr>
                <p:cNvSpPr>
                  <a:spLocks noChangeShapeType="1"/>
                </p:cNvSpPr>
                <p:nvPr/>
              </p:nvSpPr>
              <p:spPr bwMode="auto">
                <a:xfrm>
                  <a:off x="960" y="3168"/>
                  <a:ext cx="432" cy="0"/>
                </a:xfrm>
                <a:prstGeom prst="line">
                  <a:avLst/>
                </a:prstGeom>
                <a:noFill/>
                <a:ln w="28575" cap="sq">
                  <a:solidFill>
                    <a:schemeClr val="tx1"/>
                  </a:solidFill>
                  <a:round/>
                  <a:headEnd/>
                  <a:tailEnd/>
                </a:ln>
                <a:effectLst/>
              </p:spPr>
              <p:txBody>
                <a:bodyPr/>
                <a:lstStyle/>
                <a:p>
                  <a:endParaRPr lang="en-US"/>
                </a:p>
              </p:txBody>
            </p:sp>
            <p:sp>
              <p:nvSpPr>
                <p:cNvPr id="170" name="Line 351">
                  <a:extLst>
                    <a:ext uri="{FF2B5EF4-FFF2-40B4-BE49-F238E27FC236}">
                      <a16:creationId xmlns="" xmlns:a16="http://schemas.microsoft.com/office/drawing/2014/main" id="{F7C32149-F764-436C-8692-2557716398A0}"/>
                    </a:ext>
                  </a:extLst>
                </p:cNvPr>
                <p:cNvSpPr>
                  <a:spLocks noChangeShapeType="1"/>
                </p:cNvSpPr>
                <p:nvPr/>
              </p:nvSpPr>
              <p:spPr bwMode="auto">
                <a:xfrm>
                  <a:off x="960" y="3321"/>
                  <a:ext cx="432" cy="0"/>
                </a:xfrm>
                <a:prstGeom prst="line">
                  <a:avLst/>
                </a:prstGeom>
                <a:noFill/>
                <a:ln w="12700">
                  <a:solidFill>
                    <a:schemeClr val="tx1"/>
                  </a:solidFill>
                  <a:round/>
                  <a:headEnd/>
                  <a:tailEnd/>
                </a:ln>
                <a:effectLst/>
              </p:spPr>
              <p:txBody>
                <a:bodyPr/>
                <a:lstStyle/>
                <a:p>
                  <a:endParaRPr lang="en-US"/>
                </a:p>
              </p:txBody>
            </p:sp>
            <p:sp>
              <p:nvSpPr>
                <p:cNvPr id="171" name="Line 352">
                  <a:extLst>
                    <a:ext uri="{FF2B5EF4-FFF2-40B4-BE49-F238E27FC236}">
                      <a16:creationId xmlns="" xmlns:a16="http://schemas.microsoft.com/office/drawing/2014/main" id="{D7B00859-0E01-4FD1-892A-2AC85B640975}"/>
                    </a:ext>
                  </a:extLst>
                </p:cNvPr>
                <p:cNvSpPr>
                  <a:spLocks noChangeShapeType="1"/>
                </p:cNvSpPr>
                <p:nvPr/>
              </p:nvSpPr>
              <p:spPr bwMode="auto">
                <a:xfrm>
                  <a:off x="960" y="3464"/>
                  <a:ext cx="432" cy="0"/>
                </a:xfrm>
                <a:prstGeom prst="line">
                  <a:avLst/>
                </a:prstGeom>
                <a:noFill/>
                <a:ln w="12700">
                  <a:solidFill>
                    <a:schemeClr val="tx1"/>
                  </a:solidFill>
                  <a:round/>
                  <a:headEnd/>
                  <a:tailEnd/>
                </a:ln>
                <a:effectLst/>
              </p:spPr>
              <p:txBody>
                <a:bodyPr/>
                <a:lstStyle/>
                <a:p>
                  <a:endParaRPr lang="en-US"/>
                </a:p>
              </p:txBody>
            </p:sp>
            <p:sp>
              <p:nvSpPr>
                <p:cNvPr id="172" name="Line 353">
                  <a:extLst>
                    <a:ext uri="{FF2B5EF4-FFF2-40B4-BE49-F238E27FC236}">
                      <a16:creationId xmlns="" xmlns:a16="http://schemas.microsoft.com/office/drawing/2014/main" id="{D1990857-9DD8-493A-AD9B-BB5E9C693C86}"/>
                    </a:ext>
                  </a:extLst>
                </p:cNvPr>
                <p:cNvSpPr>
                  <a:spLocks noChangeShapeType="1"/>
                </p:cNvSpPr>
                <p:nvPr/>
              </p:nvSpPr>
              <p:spPr bwMode="auto">
                <a:xfrm>
                  <a:off x="960" y="3607"/>
                  <a:ext cx="432" cy="0"/>
                </a:xfrm>
                <a:prstGeom prst="line">
                  <a:avLst/>
                </a:prstGeom>
                <a:noFill/>
                <a:ln w="12700">
                  <a:solidFill>
                    <a:schemeClr val="tx1"/>
                  </a:solidFill>
                  <a:round/>
                  <a:headEnd/>
                  <a:tailEnd/>
                </a:ln>
                <a:effectLst/>
              </p:spPr>
              <p:txBody>
                <a:bodyPr/>
                <a:lstStyle/>
                <a:p>
                  <a:endParaRPr lang="en-US"/>
                </a:p>
              </p:txBody>
            </p:sp>
            <p:sp>
              <p:nvSpPr>
                <p:cNvPr id="173" name="Line 354">
                  <a:extLst>
                    <a:ext uri="{FF2B5EF4-FFF2-40B4-BE49-F238E27FC236}">
                      <a16:creationId xmlns="" xmlns:a16="http://schemas.microsoft.com/office/drawing/2014/main" id="{00E1D064-C36E-4EAA-BB24-8C42B0FCE4FB}"/>
                    </a:ext>
                  </a:extLst>
                </p:cNvPr>
                <p:cNvSpPr>
                  <a:spLocks noChangeShapeType="1"/>
                </p:cNvSpPr>
                <p:nvPr/>
              </p:nvSpPr>
              <p:spPr bwMode="auto">
                <a:xfrm>
                  <a:off x="960" y="3750"/>
                  <a:ext cx="432" cy="0"/>
                </a:xfrm>
                <a:prstGeom prst="line">
                  <a:avLst/>
                </a:prstGeom>
                <a:noFill/>
                <a:ln w="12700">
                  <a:solidFill>
                    <a:schemeClr val="tx1"/>
                  </a:solidFill>
                  <a:round/>
                  <a:headEnd/>
                  <a:tailEnd/>
                </a:ln>
                <a:effectLst/>
              </p:spPr>
              <p:txBody>
                <a:bodyPr/>
                <a:lstStyle/>
                <a:p>
                  <a:endParaRPr lang="en-US"/>
                </a:p>
              </p:txBody>
            </p:sp>
            <p:sp>
              <p:nvSpPr>
                <p:cNvPr id="174" name="Line 355">
                  <a:extLst>
                    <a:ext uri="{FF2B5EF4-FFF2-40B4-BE49-F238E27FC236}">
                      <a16:creationId xmlns="" xmlns:a16="http://schemas.microsoft.com/office/drawing/2014/main" id="{C0A48185-2CA4-449C-9B99-9438B8CC4B79}"/>
                    </a:ext>
                  </a:extLst>
                </p:cNvPr>
                <p:cNvSpPr>
                  <a:spLocks noChangeShapeType="1"/>
                </p:cNvSpPr>
                <p:nvPr/>
              </p:nvSpPr>
              <p:spPr bwMode="auto">
                <a:xfrm>
                  <a:off x="960" y="3893"/>
                  <a:ext cx="432" cy="0"/>
                </a:xfrm>
                <a:prstGeom prst="line">
                  <a:avLst/>
                </a:prstGeom>
                <a:noFill/>
                <a:ln w="12700">
                  <a:solidFill>
                    <a:schemeClr val="tx1"/>
                  </a:solidFill>
                  <a:round/>
                  <a:headEnd/>
                  <a:tailEnd/>
                </a:ln>
                <a:effectLst/>
              </p:spPr>
              <p:txBody>
                <a:bodyPr/>
                <a:lstStyle/>
                <a:p>
                  <a:endParaRPr lang="en-US"/>
                </a:p>
              </p:txBody>
            </p:sp>
            <p:sp>
              <p:nvSpPr>
                <p:cNvPr id="175" name="Line 356">
                  <a:extLst>
                    <a:ext uri="{FF2B5EF4-FFF2-40B4-BE49-F238E27FC236}">
                      <a16:creationId xmlns="" xmlns:a16="http://schemas.microsoft.com/office/drawing/2014/main" id="{199BE2C9-FA82-412E-AF2E-B8D888E9A5F6}"/>
                    </a:ext>
                  </a:extLst>
                </p:cNvPr>
                <p:cNvSpPr>
                  <a:spLocks noChangeShapeType="1"/>
                </p:cNvSpPr>
                <p:nvPr/>
              </p:nvSpPr>
              <p:spPr bwMode="auto">
                <a:xfrm>
                  <a:off x="960" y="4036"/>
                  <a:ext cx="432" cy="0"/>
                </a:xfrm>
                <a:prstGeom prst="line">
                  <a:avLst/>
                </a:prstGeom>
                <a:noFill/>
                <a:ln w="28575" cap="sq">
                  <a:solidFill>
                    <a:schemeClr val="tx1"/>
                  </a:solidFill>
                  <a:round/>
                  <a:headEnd/>
                  <a:tailEnd/>
                </a:ln>
                <a:effectLst/>
              </p:spPr>
              <p:txBody>
                <a:bodyPr/>
                <a:lstStyle/>
                <a:p>
                  <a:endParaRPr lang="en-US"/>
                </a:p>
              </p:txBody>
            </p:sp>
            <p:sp>
              <p:nvSpPr>
                <p:cNvPr id="176" name="Line 357">
                  <a:extLst>
                    <a:ext uri="{FF2B5EF4-FFF2-40B4-BE49-F238E27FC236}">
                      <a16:creationId xmlns="" xmlns:a16="http://schemas.microsoft.com/office/drawing/2014/main" id="{88DC28F3-946C-498B-A90A-1825E65CABBD}"/>
                    </a:ext>
                  </a:extLst>
                </p:cNvPr>
                <p:cNvSpPr>
                  <a:spLocks noChangeShapeType="1"/>
                </p:cNvSpPr>
                <p:nvPr/>
              </p:nvSpPr>
              <p:spPr bwMode="auto">
                <a:xfrm>
                  <a:off x="960" y="3168"/>
                  <a:ext cx="0" cy="868"/>
                </a:xfrm>
                <a:prstGeom prst="line">
                  <a:avLst/>
                </a:prstGeom>
                <a:noFill/>
                <a:ln w="28575" cap="sq">
                  <a:solidFill>
                    <a:schemeClr val="tx1"/>
                  </a:solidFill>
                  <a:round/>
                  <a:headEnd/>
                  <a:tailEnd/>
                </a:ln>
                <a:effectLst/>
              </p:spPr>
              <p:txBody>
                <a:bodyPr/>
                <a:lstStyle/>
                <a:p>
                  <a:endParaRPr lang="en-US"/>
                </a:p>
              </p:txBody>
            </p:sp>
            <p:sp>
              <p:nvSpPr>
                <p:cNvPr id="177" name="Line 358">
                  <a:extLst>
                    <a:ext uri="{FF2B5EF4-FFF2-40B4-BE49-F238E27FC236}">
                      <a16:creationId xmlns="" xmlns:a16="http://schemas.microsoft.com/office/drawing/2014/main" id="{A906EA55-987E-4065-BCD3-8143CEC9C3B1}"/>
                    </a:ext>
                  </a:extLst>
                </p:cNvPr>
                <p:cNvSpPr>
                  <a:spLocks noChangeShapeType="1"/>
                </p:cNvSpPr>
                <p:nvPr/>
              </p:nvSpPr>
              <p:spPr bwMode="auto">
                <a:xfrm>
                  <a:off x="1392" y="3168"/>
                  <a:ext cx="0" cy="868"/>
                </a:xfrm>
                <a:prstGeom prst="line">
                  <a:avLst/>
                </a:prstGeom>
                <a:noFill/>
                <a:ln w="28575" cap="sq">
                  <a:solidFill>
                    <a:schemeClr val="tx1"/>
                  </a:solidFill>
                  <a:round/>
                  <a:headEnd/>
                  <a:tailEnd/>
                </a:ln>
                <a:effectLst/>
              </p:spPr>
              <p:txBody>
                <a:bodyPr/>
                <a:lstStyle/>
                <a:p>
                  <a:endParaRPr lang="en-US"/>
                </a:p>
              </p:txBody>
            </p:sp>
            <p:sp>
              <p:nvSpPr>
                <p:cNvPr id="178" name="Text Box 359">
                  <a:extLst>
                    <a:ext uri="{FF2B5EF4-FFF2-40B4-BE49-F238E27FC236}">
                      <a16:creationId xmlns="" xmlns:a16="http://schemas.microsoft.com/office/drawing/2014/main" id="{9DE0149E-97AF-491C-8045-6B95B37E1441}"/>
                    </a:ext>
                  </a:extLst>
                </p:cNvPr>
                <p:cNvSpPr txBox="1">
                  <a:spLocks noChangeArrowheads="1"/>
                </p:cNvSpPr>
                <p:nvPr/>
              </p:nvSpPr>
              <p:spPr bwMode="auto">
                <a:xfrm>
                  <a:off x="720" y="3168"/>
                  <a:ext cx="250" cy="87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5</a:t>
                  </a:r>
                </a:p>
                <a:p>
                  <a:pPr eaLnBrk="1" hangingPunct="1">
                    <a:spcBef>
                      <a:spcPct val="50000"/>
                    </a:spcBef>
                  </a:pPr>
                  <a:r>
                    <a:rPr lang="en-US" sz="1000">
                      <a:latin typeface="Times New Roman" charset="0"/>
                    </a:rPr>
                    <a:t>4</a:t>
                  </a:r>
                </a:p>
                <a:p>
                  <a:pPr eaLnBrk="1" hangingPunct="1">
                    <a:spcBef>
                      <a:spcPct val="50000"/>
                    </a:spcBef>
                  </a:pPr>
                  <a:r>
                    <a:rPr lang="en-US" sz="1000">
                      <a:latin typeface="Times New Roman" charset="0"/>
                    </a:rPr>
                    <a:t>3</a:t>
                  </a:r>
                </a:p>
                <a:p>
                  <a:pPr eaLnBrk="1" hangingPunct="1">
                    <a:spcBef>
                      <a:spcPct val="50000"/>
                    </a:spcBef>
                  </a:pPr>
                  <a:r>
                    <a:rPr lang="en-US" sz="1000">
                      <a:latin typeface="Times New Roman" charset="0"/>
                    </a:rPr>
                    <a:t>2</a:t>
                  </a:r>
                </a:p>
                <a:p>
                  <a:pPr eaLnBrk="1" hangingPunct="1">
                    <a:spcBef>
                      <a:spcPct val="50000"/>
                    </a:spcBef>
                  </a:pPr>
                  <a:r>
                    <a:rPr lang="en-US" sz="1000">
                      <a:latin typeface="Times New Roman" charset="0"/>
                    </a:rPr>
                    <a:t>1</a:t>
                  </a:r>
                </a:p>
                <a:p>
                  <a:pPr eaLnBrk="1" hangingPunct="1">
                    <a:spcBef>
                      <a:spcPct val="50000"/>
                    </a:spcBef>
                  </a:pPr>
                  <a:r>
                    <a:rPr lang="en-US" sz="1000">
                      <a:latin typeface="Times New Roman" charset="0"/>
                    </a:rPr>
                    <a:t>0</a:t>
                  </a:r>
                </a:p>
              </p:txBody>
            </p:sp>
          </p:grpSp>
          <p:grpSp>
            <p:nvGrpSpPr>
              <p:cNvPr id="156" name="Group 399">
                <a:extLst>
                  <a:ext uri="{FF2B5EF4-FFF2-40B4-BE49-F238E27FC236}">
                    <a16:creationId xmlns="" xmlns:a16="http://schemas.microsoft.com/office/drawing/2014/main" id="{3E233B16-B201-48D0-A75E-58BDFA9733B1}"/>
                  </a:ext>
                </a:extLst>
              </p:cNvPr>
              <p:cNvGrpSpPr>
                <a:grpSpLocks/>
              </p:cNvGrpSpPr>
              <p:nvPr/>
            </p:nvGrpSpPr>
            <p:grpSpPr bwMode="auto">
              <a:xfrm>
                <a:off x="2784" y="3686"/>
                <a:ext cx="426" cy="154"/>
                <a:chOff x="390" y="2660"/>
                <a:chExt cx="426" cy="154"/>
              </a:xfrm>
            </p:grpSpPr>
            <p:sp>
              <p:nvSpPr>
                <p:cNvPr id="161" name="Line 400">
                  <a:extLst>
                    <a:ext uri="{FF2B5EF4-FFF2-40B4-BE49-F238E27FC236}">
                      <a16:creationId xmlns="" xmlns:a16="http://schemas.microsoft.com/office/drawing/2014/main" id="{19B1364B-9384-4BAA-BF1F-E8FB94C1606A}"/>
                    </a:ext>
                  </a:extLst>
                </p:cNvPr>
                <p:cNvSpPr>
                  <a:spLocks noChangeShapeType="1"/>
                </p:cNvSpPr>
                <p:nvPr/>
              </p:nvSpPr>
              <p:spPr bwMode="auto">
                <a:xfrm>
                  <a:off x="624" y="2736"/>
                  <a:ext cx="192" cy="0"/>
                </a:xfrm>
                <a:prstGeom prst="line">
                  <a:avLst/>
                </a:prstGeom>
                <a:noFill/>
                <a:ln w="9525">
                  <a:solidFill>
                    <a:schemeClr val="tx1"/>
                  </a:solidFill>
                  <a:round/>
                  <a:headEnd/>
                  <a:tailEnd type="triangle" w="med" len="med"/>
                </a:ln>
                <a:effectLst/>
              </p:spPr>
              <p:txBody>
                <a:bodyPr/>
                <a:lstStyle/>
                <a:p>
                  <a:endParaRPr lang="en-US"/>
                </a:p>
              </p:txBody>
            </p:sp>
            <p:sp>
              <p:nvSpPr>
                <p:cNvPr id="162" name="Text Box 401">
                  <a:extLst>
                    <a:ext uri="{FF2B5EF4-FFF2-40B4-BE49-F238E27FC236}">
                      <a16:creationId xmlns="" xmlns:a16="http://schemas.microsoft.com/office/drawing/2014/main" id="{F4DE7E33-3B03-4A3B-9543-A1644ACD5B6C}"/>
                    </a:ext>
                  </a:extLst>
                </p:cNvPr>
                <p:cNvSpPr txBox="1">
                  <a:spLocks noChangeArrowheads="1"/>
                </p:cNvSpPr>
                <p:nvPr/>
              </p:nvSpPr>
              <p:spPr bwMode="auto">
                <a:xfrm>
                  <a:off x="390" y="2660"/>
                  <a:ext cx="384"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a:t>
                  </a:r>
                </a:p>
              </p:txBody>
            </p:sp>
          </p:grpSp>
          <p:sp>
            <p:nvSpPr>
              <p:cNvPr id="157" name="Text Box 402">
                <a:extLst>
                  <a:ext uri="{FF2B5EF4-FFF2-40B4-BE49-F238E27FC236}">
                    <a16:creationId xmlns="" xmlns:a16="http://schemas.microsoft.com/office/drawing/2014/main" id="{2FFDFD89-C803-47FE-BEEF-7DAC2F2E4DA0}"/>
                  </a:ext>
                </a:extLst>
              </p:cNvPr>
              <p:cNvSpPr txBox="1">
                <a:spLocks noChangeArrowheads="1"/>
              </p:cNvSpPr>
              <p:nvPr/>
            </p:nvSpPr>
            <p:spPr bwMode="auto">
              <a:xfrm>
                <a:off x="3465" y="3984"/>
                <a:ext cx="528"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 = 1</a:t>
                </a:r>
              </a:p>
            </p:txBody>
          </p:sp>
          <p:sp>
            <p:nvSpPr>
              <p:cNvPr id="158" name="Text Box 404">
                <a:extLst>
                  <a:ext uri="{FF2B5EF4-FFF2-40B4-BE49-F238E27FC236}">
                    <a16:creationId xmlns="" xmlns:a16="http://schemas.microsoft.com/office/drawing/2014/main" id="{A96C86E7-87B0-4C9B-937F-2EB103C7D21B}"/>
                  </a:ext>
                </a:extLst>
              </p:cNvPr>
              <p:cNvSpPr txBox="1">
                <a:spLocks noChangeArrowheads="1"/>
              </p:cNvSpPr>
              <p:nvPr/>
            </p:nvSpPr>
            <p:spPr bwMode="auto">
              <a:xfrm>
                <a:off x="3504" y="2966"/>
                <a:ext cx="586" cy="154"/>
              </a:xfrm>
              <a:prstGeom prst="rect">
                <a:avLst/>
              </a:prstGeom>
              <a:noFill/>
              <a:ln w="9525">
                <a:noFill/>
                <a:miter lim="800000"/>
                <a:headEnd/>
                <a:tailEnd/>
              </a:ln>
              <a:effectLst/>
            </p:spPr>
            <p:txBody>
              <a:bodyPr>
                <a:spAutoFit/>
              </a:bodyPr>
              <a:lstStyle/>
              <a:p>
                <a:pPr eaLnBrk="1" hangingPunct="1"/>
                <a:r>
                  <a:rPr lang="en-US" sz="1000">
                    <a:latin typeface="Times New Roman" charset="0"/>
                  </a:rPr>
                  <a:t>POP</a:t>
                </a:r>
              </a:p>
            </p:txBody>
          </p:sp>
          <p:sp>
            <p:nvSpPr>
              <p:cNvPr id="159" name="Text Box 405">
                <a:extLst>
                  <a:ext uri="{FF2B5EF4-FFF2-40B4-BE49-F238E27FC236}">
                    <a16:creationId xmlns="" xmlns:a16="http://schemas.microsoft.com/office/drawing/2014/main" id="{8EB04861-5239-49FE-B73E-47551CCAE219}"/>
                  </a:ext>
                </a:extLst>
              </p:cNvPr>
              <p:cNvSpPr txBox="1">
                <a:spLocks noChangeArrowheads="1"/>
              </p:cNvSpPr>
              <p:nvPr/>
            </p:nvSpPr>
            <p:spPr bwMode="auto">
              <a:xfrm>
                <a:off x="3561" y="3841"/>
                <a:ext cx="185"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A</a:t>
                </a:r>
              </a:p>
            </p:txBody>
          </p:sp>
          <p:sp>
            <p:nvSpPr>
              <p:cNvPr id="160" name="Text Box 406">
                <a:extLst>
                  <a:ext uri="{FF2B5EF4-FFF2-40B4-BE49-F238E27FC236}">
                    <a16:creationId xmlns="" xmlns:a16="http://schemas.microsoft.com/office/drawing/2014/main" id="{18E8BC4C-A150-4941-A519-618912FA6A71}"/>
                  </a:ext>
                </a:extLst>
              </p:cNvPr>
              <p:cNvSpPr txBox="1">
                <a:spLocks noChangeArrowheads="1"/>
              </p:cNvSpPr>
              <p:nvPr/>
            </p:nvSpPr>
            <p:spPr bwMode="auto">
              <a:xfrm>
                <a:off x="3561" y="3696"/>
                <a:ext cx="180"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B</a:t>
                </a:r>
              </a:p>
            </p:txBody>
          </p:sp>
        </p:grpSp>
        <p:grpSp>
          <p:nvGrpSpPr>
            <p:cNvPr id="179" name="Group 436">
              <a:extLst>
                <a:ext uri="{FF2B5EF4-FFF2-40B4-BE49-F238E27FC236}">
                  <a16:creationId xmlns="" xmlns:a16="http://schemas.microsoft.com/office/drawing/2014/main" id="{C68E7D47-D59A-4B03-9FF8-BE64F358701F}"/>
                </a:ext>
              </a:extLst>
            </p:cNvPr>
            <p:cNvGrpSpPr>
              <a:grpSpLocks/>
            </p:cNvGrpSpPr>
            <p:nvPr/>
          </p:nvGrpSpPr>
          <p:grpSpPr bwMode="auto">
            <a:xfrm>
              <a:off x="7951305" y="4771231"/>
              <a:ext cx="1981200" cy="1860550"/>
              <a:chOff x="4032" y="2976"/>
              <a:chExt cx="1248" cy="1172"/>
            </a:xfrm>
          </p:grpSpPr>
          <p:sp>
            <p:nvSpPr>
              <p:cNvPr id="180" name="Text Box 426">
                <a:extLst>
                  <a:ext uri="{FF2B5EF4-FFF2-40B4-BE49-F238E27FC236}">
                    <a16:creationId xmlns="" xmlns:a16="http://schemas.microsoft.com/office/drawing/2014/main" id="{11B28E33-7E88-4ADA-834B-F9FD4DE77B9D}"/>
                  </a:ext>
                </a:extLst>
              </p:cNvPr>
              <p:cNvSpPr txBox="1">
                <a:spLocks noChangeArrowheads="1"/>
              </p:cNvSpPr>
              <p:nvPr/>
            </p:nvSpPr>
            <p:spPr bwMode="auto">
              <a:xfrm>
                <a:off x="4694" y="2976"/>
                <a:ext cx="586" cy="154"/>
              </a:xfrm>
              <a:prstGeom prst="rect">
                <a:avLst/>
              </a:prstGeom>
              <a:noFill/>
              <a:ln w="9525">
                <a:noFill/>
                <a:miter lim="800000"/>
                <a:headEnd/>
                <a:tailEnd/>
              </a:ln>
              <a:effectLst/>
            </p:spPr>
            <p:txBody>
              <a:bodyPr>
                <a:spAutoFit/>
              </a:bodyPr>
              <a:lstStyle/>
              <a:p>
                <a:pPr eaLnBrk="1" hangingPunct="1"/>
                <a:r>
                  <a:rPr lang="en-US" sz="1000">
                    <a:latin typeface="Times New Roman" charset="0"/>
                  </a:rPr>
                  <a:t>PUSH(Z)</a:t>
                </a:r>
              </a:p>
            </p:txBody>
          </p:sp>
          <p:grpSp>
            <p:nvGrpSpPr>
              <p:cNvPr id="181" name="Group 435">
                <a:extLst>
                  <a:ext uri="{FF2B5EF4-FFF2-40B4-BE49-F238E27FC236}">
                    <a16:creationId xmlns="" xmlns:a16="http://schemas.microsoft.com/office/drawing/2014/main" id="{BF9F6F53-770E-4196-9570-64F707C92724}"/>
                  </a:ext>
                </a:extLst>
              </p:cNvPr>
              <p:cNvGrpSpPr>
                <a:grpSpLocks/>
              </p:cNvGrpSpPr>
              <p:nvPr/>
            </p:nvGrpSpPr>
            <p:grpSpPr bwMode="auto">
              <a:xfrm>
                <a:off x="4032" y="3130"/>
                <a:ext cx="1200" cy="1018"/>
                <a:chOff x="4032" y="3130"/>
                <a:chExt cx="1200" cy="1018"/>
              </a:xfrm>
            </p:grpSpPr>
            <p:sp>
              <p:nvSpPr>
                <p:cNvPr id="182" name="Rectangle 410">
                  <a:extLst>
                    <a:ext uri="{FF2B5EF4-FFF2-40B4-BE49-F238E27FC236}">
                      <a16:creationId xmlns="" xmlns:a16="http://schemas.microsoft.com/office/drawing/2014/main" id="{D4047425-24FD-4DCA-91DB-30B2B23C0C4A}"/>
                    </a:ext>
                  </a:extLst>
                </p:cNvPr>
                <p:cNvSpPr>
                  <a:spLocks noChangeArrowheads="1"/>
                </p:cNvSpPr>
                <p:nvPr/>
              </p:nvSpPr>
              <p:spPr bwMode="auto">
                <a:xfrm>
                  <a:off x="4704" y="3855"/>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83" name="Rectangle 411">
                  <a:extLst>
                    <a:ext uri="{FF2B5EF4-FFF2-40B4-BE49-F238E27FC236}">
                      <a16:creationId xmlns="" xmlns:a16="http://schemas.microsoft.com/office/drawing/2014/main" id="{00B40A52-01D6-4A1A-8D32-FA957A0620A9}"/>
                    </a:ext>
                  </a:extLst>
                </p:cNvPr>
                <p:cNvSpPr>
                  <a:spLocks noChangeArrowheads="1"/>
                </p:cNvSpPr>
                <p:nvPr/>
              </p:nvSpPr>
              <p:spPr bwMode="auto">
                <a:xfrm>
                  <a:off x="4704" y="3712"/>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84" name="Rectangle 414">
                  <a:extLst>
                    <a:ext uri="{FF2B5EF4-FFF2-40B4-BE49-F238E27FC236}">
                      <a16:creationId xmlns="" xmlns:a16="http://schemas.microsoft.com/office/drawing/2014/main" id="{38DE8948-D5A1-4EAE-8253-1F08112658B1}"/>
                    </a:ext>
                  </a:extLst>
                </p:cNvPr>
                <p:cNvSpPr>
                  <a:spLocks noChangeArrowheads="1"/>
                </p:cNvSpPr>
                <p:nvPr/>
              </p:nvSpPr>
              <p:spPr bwMode="auto">
                <a:xfrm>
                  <a:off x="4704" y="3283"/>
                  <a:ext cx="432" cy="143"/>
                </a:xfrm>
                <a:prstGeom prst="rect">
                  <a:avLst/>
                </a:prstGeom>
                <a:noFill/>
                <a:ln w="9525">
                  <a:noFill/>
                  <a:miter lim="800000"/>
                  <a:headEnd/>
                  <a:tailEnd/>
                </a:ln>
                <a:effectLst/>
              </p:spPr>
              <p:txBody>
                <a:bodyPr/>
                <a:lstStyle/>
                <a:p>
                  <a:pPr eaLnBrk="1" hangingPunct="1">
                    <a:spcBef>
                      <a:spcPct val="20000"/>
                    </a:spcBef>
                  </a:pPr>
                  <a:endParaRPr lang="en-US" sz="900">
                    <a:latin typeface="Times New Roman" charset="0"/>
                  </a:endParaRPr>
                </a:p>
              </p:txBody>
            </p:sp>
            <p:sp>
              <p:nvSpPr>
                <p:cNvPr id="185" name="Rectangle 415">
                  <a:extLst>
                    <a:ext uri="{FF2B5EF4-FFF2-40B4-BE49-F238E27FC236}">
                      <a16:creationId xmlns="" xmlns:a16="http://schemas.microsoft.com/office/drawing/2014/main" id="{FC993F81-8AE3-4387-8B34-73747A8F1F0F}"/>
                    </a:ext>
                  </a:extLst>
                </p:cNvPr>
                <p:cNvSpPr>
                  <a:spLocks noChangeArrowheads="1"/>
                </p:cNvSpPr>
                <p:nvPr/>
              </p:nvSpPr>
              <p:spPr bwMode="auto">
                <a:xfrm>
                  <a:off x="4704" y="3130"/>
                  <a:ext cx="432" cy="153"/>
                </a:xfrm>
                <a:prstGeom prst="rect">
                  <a:avLst/>
                </a:prstGeom>
                <a:noFill/>
                <a:ln w="9525">
                  <a:noFill/>
                  <a:miter lim="800000"/>
                  <a:headEnd/>
                  <a:tailEnd/>
                </a:ln>
                <a:effectLst/>
              </p:spPr>
              <p:txBody>
                <a:bodyPr/>
                <a:lstStyle/>
                <a:p>
                  <a:pPr eaLnBrk="1" hangingPunct="1">
                    <a:spcBef>
                      <a:spcPct val="20000"/>
                    </a:spcBef>
                  </a:pPr>
                  <a:endParaRPr lang="en-US" sz="1000">
                    <a:latin typeface="Times New Roman" charset="0"/>
                  </a:endParaRPr>
                </a:p>
              </p:txBody>
            </p:sp>
            <p:sp>
              <p:nvSpPr>
                <p:cNvPr id="186" name="Line 416">
                  <a:extLst>
                    <a:ext uri="{FF2B5EF4-FFF2-40B4-BE49-F238E27FC236}">
                      <a16:creationId xmlns="" xmlns:a16="http://schemas.microsoft.com/office/drawing/2014/main" id="{202D8580-CF7B-4B0D-BA37-B9227EDFD242}"/>
                    </a:ext>
                  </a:extLst>
                </p:cNvPr>
                <p:cNvSpPr>
                  <a:spLocks noChangeShapeType="1"/>
                </p:cNvSpPr>
                <p:nvPr/>
              </p:nvSpPr>
              <p:spPr bwMode="auto">
                <a:xfrm>
                  <a:off x="4704" y="3130"/>
                  <a:ext cx="432" cy="0"/>
                </a:xfrm>
                <a:prstGeom prst="line">
                  <a:avLst/>
                </a:prstGeom>
                <a:noFill/>
                <a:ln w="28575" cap="sq">
                  <a:solidFill>
                    <a:schemeClr val="tx1"/>
                  </a:solidFill>
                  <a:round/>
                  <a:headEnd/>
                  <a:tailEnd/>
                </a:ln>
                <a:effectLst/>
              </p:spPr>
              <p:txBody>
                <a:bodyPr/>
                <a:lstStyle/>
                <a:p>
                  <a:endParaRPr lang="en-US"/>
                </a:p>
              </p:txBody>
            </p:sp>
            <p:sp>
              <p:nvSpPr>
                <p:cNvPr id="187" name="Line 417">
                  <a:extLst>
                    <a:ext uri="{FF2B5EF4-FFF2-40B4-BE49-F238E27FC236}">
                      <a16:creationId xmlns="" xmlns:a16="http://schemas.microsoft.com/office/drawing/2014/main" id="{5010B55F-A331-4308-B499-8617FF3FAA8C}"/>
                    </a:ext>
                  </a:extLst>
                </p:cNvPr>
                <p:cNvSpPr>
                  <a:spLocks noChangeShapeType="1"/>
                </p:cNvSpPr>
                <p:nvPr/>
              </p:nvSpPr>
              <p:spPr bwMode="auto">
                <a:xfrm>
                  <a:off x="4704" y="3283"/>
                  <a:ext cx="432" cy="0"/>
                </a:xfrm>
                <a:prstGeom prst="line">
                  <a:avLst/>
                </a:prstGeom>
                <a:noFill/>
                <a:ln w="12700">
                  <a:solidFill>
                    <a:schemeClr val="tx1"/>
                  </a:solidFill>
                  <a:round/>
                  <a:headEnd/>
                  <a:tailEnd/>
                </a:ln>
                <a:effectLst/>
              </p:spPr>
              <p:txBody>
                <a:bodyPr/>
                <a:lstStyle/>
                <a:p>
                  <a:endParaRPr lang="en-US"/>
                </a:p>
              </p:txBody>
            </p:sp>
            <p:sp>
              <p:nvSpPr>
                <p:cNvPr id="188" name="Line 418">
                  <a:extLst>
                    <a:ext uri="{FF2B5EF4-FFF2-40B4-BE49-F238E27FC236}">
                      <a16:creationId xmlns="" xmlns:a16="http://schemas.microsoft.com/office/drawing/2014/main" id="{3A057E63-2BD1-4569-8BB5-5F8E496A9D79}"/>
                    </a:ext>
                  </a:extLst>
                </p:cNvPr>
                <p:cNvSpPr>
                  <a:spLocks noChangeShapeType="1"/>
                </p:cNvSpPr>
                <p:nvPr/>
              </p:nvSpPr>
              <p:spPr bwMode="auto">
                <a:xfrm>
                  <a:off x="4704" y="3426"/>
                  <a:ext cx="432" cy="0"/>
                </a:xfrm>
                <a:prstGeom prst="line">
                  <a:avLst/>
                </a:prstGeom>
                <a:noFill/>
                <a:ln w="12700">
                  <a:solidFill>
                    <a:schemeClr val="tx1"/>
                  </a:solidFill>
                  <a:round/>
                  <a:headEnd/>
                  <a:tailEnd/>
                </a:ln>
                <a:effectLst/>
              </p:spPr>
              <p:txBody>
                <a:bodyPr/>
                <a:lstStyle/>
                <a:p>
                  <a:endParaRPr lang="en-US"/>
                </a:p>
              </p:txBody>
            </p:sp>
            <p:sp>
              <p:nvSpPr>
                <p:cNvPr id="189" name="Line 419">
                  <a:extLst>
                    <a:ext uri="{FF2B5EF4-FFF2-40B4-BE49-F238E27FC236}">
                      <a16:creationId xmlns="" xmlns:a16="http://schemas.microsoft.com/office/drawing/2014/main" id="{2289DD0E-B55D-4B35-96C9-1D4E808AE5E8}"/>
                    </a:ext>
                  </a:extLst>
                </p:cNvPr>
                <p:cNvSpPr>
                  <a:spLocks noChangeShapeType="1"/>
                </p:cNvSpPr>
                <p:nvPr/>
              </p:nvSpPr>
              <p:spPr bwMode="auto">
                <a:xfrm>
                  <a:off x="4704" y="3569"/>
                  <a:ext cx="432" cy="0"/>
                </a:xfrm>
                <a:prstGeom prst="line">
                  <a:avLst/>
                </a:prstGeom>
                <a:noFill/>
                <a:ln w="12700">
                  <a:solidFill>
                    <a:schemeClr val="tx1"/>
                  </a:solidFill>
                  <a:round/>
                  <a:headEnd/>
                  <a:tailEnd/>
                </a:ln>
                <a:effectLst/>
              </p:spPr>
              <p:txBody>
                <a:bodyPr/>
                <a:lstStyle/>
                <a:p>
                  <a:endParaRPr lang="en-US"/>
                </a:p>
              </p:txBody>
            </p:sp>
            <p:sp>
              <p:nvSpPr>
                <p:cNvPr id="190" name="Line 420">
                  <a:extLst>
                    <a:ext uri="{FF2B5EF4-FFF2-40B4-BE49-F238E27FC236}">
                      <a16:creationId xmlns="" xmlns:a16="http://schemas.microsoft.com/office/drawing/2014/main" id="{5E6743B3-9DCB-4628-9A51-068F1C0A920D}"/>
                    </a:ext>
                  </a:extLst>
                </p:cNvPr>
                <p:cNvSpPr>
                  <a:spLocks noChangeShapeType="1"/>
                </p:cNvSpPr>
                <p:nvPr/>
              </p:nvSpPr>
              <p:spPr bwMode="auto">
                <a:xfrm>
                  <a:off x="4704" y="3712"/>
                  <a:ext cx="432" cy="0"/>
                </a:xfrm>
                <a:prstGeom prst="line">
                  <a:avLst/>
                </a:prstGeom>
                <a:noFill/>
                <a:ln w="12700">
                  <a:solidFill>
                    <a:schemeClr val="tx1"/>
                  </a:solidFill>
                  <a:round/>
                  <a:headEnd/>
                  <a:tailEnd/>
                </a:ln>
                <a:effectLst/>
              </p:spPr>
              <p:txBody>
                <a:bodyPr/>
                <a:lstStyle/>
                <a:p>
                  <a:endParaRPr lang="en-US"/>
                </a:p>
              </p:txBody>
            </p:sp>
            <p:sp>
              <p:nvSpPr>
                <p:cNvPr id="191" name="Line 421">
                  <a:extLst>
                    <a:ext uri="{FF2B5EF4-FFF2-40B4-BE49-F238E27FC236}">
                      <a16:creationId xmlns="" xmlns:a16="http://schemas.microsoft.com/office/drawing/2014/main" id="{981CEEF3-C382-4067-8550-8CBFAE2AD7A1}"/>
                    </a:ext>
                  </a:extLst>
                </p:cNvPr>
                <p:cNvSpPr>
                  <a:spLocks noChangeShapeType="1"/>
                </p:cNvSpPr>
                <p:nvPr/>
              </p:nvSpPr>
              <p:spPr bwMode="auto">
                <a:xfrm>
                  <a:off x="4704" y="3855"/>
                  <a:ext cx="432" cy="0"/>
                </a:xfrm>
                <a:prstGeom prst="line">
                  <a:avLst/>
                </a:prstGeom>
                <a:noFill/>
                <a:ln w="12700">
                  <a:solidFill>
                    <a:schemeClr val="tx1"/>
                  </a:solidFill>
                  <a:round/>
                  <a:headEnd/>
                  <a:tailEnd/>
                </a:ln>
                <a:effectLst/>
              </p:spPr>
              <p:txBody>
                <a:bodyPr/>
                <a:lstStyle/>
                <a:p>
                  <a:endParaRPr lang="en-US"/>
                </a:p>
              </p:txBody>
            </p:sp>
            <p:sp>
              <p:nvSpPr>
                <p:cNvPr id="192" name="Line 422">
                  <a:extLst>
                    <a:ext uri="{FF2B5EF4-FFF2-40B4-BE49-F238E27FC236}">
                      <a16:creationId xmlns="" xmlns:a16="http://schemas.microsoft.com/office/drawing/2014/main" id="{DE9DE8E4-3B9B-42E6-8DFF-7930C14BA4A4}"/>
                    </a:ext>
                  </a:extLst>
                </p:cNvPr>
                <p:cNvSpPr>
                  <a:spLocks noChangeShapeType="1"/>
                </p:cNvSpPr>
                <p:nvPr/>
              </p:nvSpPr>
              <p:spPr bwMode="auto">
                <a:xfrm>
                  <a:off x="4704" y="3998"/>
                  <a:ext cx="432" cy="0"/>
                </a:xfrm>
                <a:prstGeom prst="line">
                  <a:avLst/>
                </a:prstGeom>
                <a:noFill/>
                <a:ln w="28575" cap="sq">
                  <a:solidFill>
                    <a:schemeClr val="tx1"/>
                  </a:solidFill>
                  <a:round/>
                  <a:headEnd/>
                  <a:tailEnd/>
                </a:ln>
                <a:effectLst/>
              </p:spPr>
              <p:txBody>
                <a:bodyPr/>
                <a:lstStyle/>
                <a:p>
                  <a:endParaRPr lang="en-US"/>
                </a:p>
              </p:txBody>
            </p:sp>
            <p:sp>
              <p:nvSpPr>
                <p:cNvPr id="193" name="Line 423">
                  <a:extLst>
                    <a:ext uri="{FF2B5EF4-FFF2-40B4-BE49-F238E27FC236}">
                      <a16:creationId xmlns="" xmlns:a16="http://schemas.microsoft.com/office/drawing/2014/main" id="{ABBC8C34-3FF2-431F-B613-0B86EB3740D2}"/>
                    </a:ext>
                  </a:extLst>
                </p:cNvPr>
                <p:cNvSpPr>
                  <a:spLocks noChangeShapeType="1"/>
                </p:cNvSpPr>
                <p:nvPr/>
              </p:nvSpPr>
              <p:spPr bwMode="auto">
                <a:xfrm>
                  <a:off x="4704" y="3130"/>
                  <a:ext cx="0" cy="868"/>
                </a:xfrm>
                <a:prstGeom prst="line">
                  <a:avLst/>
                </a:prstGeom>
                <a:noFill/>
                <a:ln w="28575" cap="sq">
                  <a:solidFill>
                    <a:schemeClr val="tx1"/>
                  </a:solidFill>
                  <a:round/>
                  <a:headEnd/>
                  <a:tailEnd/>
                </a:ln>
                <a:effectLst/>
              </p:spPr>
              <p:txBody>
                <a:bodyPr/>
                <a:lstStyle/>
                <a:p>
                  <a:endParaRPr lang="en-US"/>
                </a:p>
              </p:txBody>
            </p:sp>
            <p:sp>
              <p:nvSpPr>
                <p:cNvPr id="194" name="Line 424">
                  <a:extLst>
                    <a:ext uri="{FF2B5EF4-FFF2-40B4-BE49-F238E27FC236}">
                      <a16:creationId xmlns="" xmlns:a16="http://schemas.microsoft.com/office/drawing/2014/main" id="{8B8A528D-4ECF-4816-9B20-C60CF09FADC1}"/>
                    </a:ext>
                  </a:extLst>
                </p:cNvPr>
                <p:cNvSpPr>
                  <a:spLocks noChangeShapeType="1"/>
                </p:cNvSpPr>
                <p:nvPr/>
              </p:nvSpPr>
              <p:spPr bwMode="auto">
                <a:xfrm>
                  <a:off x="5136" y="3130"/>
                  <a:ext cx="0" cy="868"/>
                </a:xfrm>
                <a:prstGeom prst="line">
                  <a:avLst/>
                </a:prstGeom>
                <a:noFill/>
                <a:ln w="28575" cap="sq">
                  <a:solidFill>
                    <a:schemeClr val="tx1"/>
                  </a:solidFill>
                  <a:round/>
                  <a:headEnd/>
                  <a:tailEnd/>
                </a:ln>
                <a:effectLst/>
              </p:spPr>
              <p:txBody>
                <a:bodyPr/>
                <a:lstStyle/>
                <a:p>
                  <a:endParaRPr lang="en-US"/>
                </a:p>
              </p:txBody>
            </p:sp>
            <p:sp>
              <p:nvSpPr>
                <p:cNvPr id="195" name="Text Box 425">
                  <a:extLst>
                    <a:ext uri="{FF2B5EF4-FFF2-40B4-BE49-F238E27FC236}">
                      <a16:creationId xmlns="" xmlns:a16="http://schemas.microsoft.com/office/drawing/2014/main" id="{19ACA7A1-9D81-4362-8D90-1DD7F328B3D0}"/>
                    </a:ext>
                  </a:extLst>
                </p:cNvPr>
                <p:cNvSpPr txBox="1">
                  <a:spLocks noChangeArrowheads="1"/>
                </p:cNvSpPr>
                <p:nvPr/>
              </p:nvSpPr>
              <p:spPr bwMode="auto">
                <a:xfrm>
                  <a:off x="4464" y="3130"/>
                  <a:ext cx="250" cy="87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5</a:t>
                  </a:r>
                </a:p>
                <a:p>
                  <a:pPr eaLnBrk="1" hangingPunct="1">
                    <a:spcBef>
                      <a:spcPct val="50000"/>
                    </a:spcBef>
                  </a:pPr>
                  <a:r>
                    <a:rPr lang="en-US" sz="1000">
                      <a:latin typeface="Times New Roman" charset="0"/>
                    </a:rPr>
                    <a:t>4</a:t>
                  </a:r>
                </a:p>
                <a:p>
                  <a:pPr eaLnBrk="1" hangingPunct="1">
                    <a:spcBef>
                      <a:spcPct val="50000"/>
                    </a:spcBef>
                  </a:pPr>
                  <a:r>
                    <a:rPr lang="en-US" sz="1000">
                      <a:latin typeface="Times New Roman" charset="0"/>
                    </a:rPr>
                    <a:t>3</a:t>
                  </a:r>
                </a:p>
                <a:p>
                  <a:pPr eaLnBrk="1" hangingPunct="1">
                    <a:spcBef>
                      <a:spcPct val="50000"/>
                    </a:spcBef>
                  </a:pPr>
                  <a:r>
                    <a:rPr lang="en-US" sz="1000">
                      <a:latin typeface="Times New Roman" charset="0"/>
                    </a:rPr>
                    <a:t>2</a:t>
                  </a:r>
                </a:p>
                <a:p>
                  <a:pPr eaLnBrk="1" hangingPunct="1">
                    <a:spcBef>
                      <a:spcPct val="50000"/>
                    </a:spcBef>
                  </a:pPr>
                  <a:r>
                    <a:rPr lang="en-US" sz="1000">
                      <a:latin typeface="Times New Roman" charset="0"/>
                    </a:rPr>
                    <a:t>1</a:t>
                  </a:r>
                </a:p>
                <a:p>
                  <a:pPr eaLnBrk="1" hangingPunct="1">
                    <a:spcBef>
                      <a:spcPct val="50000"/>
                    </a:spcBef>
                  </a:pPr>
                  <a:r>
                    <a:rPr lang="en-US" sz="1000">
                      <a:latin typeface="Times New Roman" charset="0"/>
                    </a:rPr>
                    <a:t>0</a:t>
                  </a:r>
                </a:p>
              </p:txBody>
            </p:sp>
            <p:sp>
              <p:nvSpPr>
                <p:cNvPr id="196" name="Text Box 427">
                  <a:extLst>
                    <a:ext uri="{FF2B5EF4-FFF2-40B4-BE49-F238E27FC236}">
                      <a16:creationId xmlns="" xmlns:a16="http://schemas.microsoft.com/office/drawing/2014/main" id="{80597A62-60C2-435E-8F56-3925D613D7E1}"/>
                    </a:ext>
                  </a:extLst>
                </p:cNvPr>
                <p:cNvSpPr txBox="1">
                  <a:spLocks noChangeArrowheads="1"/>
                </p:cNvSpPr>
                <p:nvPr/>
              </p:nvSpPr>
              <p:spPr bwMode="auto">
                <a:xfrm>
                  <a:off x="4704" y="3994"/>
                  <a:ext cx="528"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 = 2</a:t>
                  </a:r>
                </a:p>
              </p:txBody>
            </p:sp>
            <p:sp>
              <p:nvSpPr>
                <p:cNvPr id="197" name="Text Box 429">
                  <a:extLst>
                    <a:ext uri="{FF2B5EF4-FFF2-40B4-BE49-F238E27FC236}">
                      <a16:creationId xmlns="" xmlns:a16="http://schemas.microsoft.com/office/drawing/2014/main" id="{7153099B-04A3-4F51-BCDF-DA5696A388E3}"/>
                    </a:ext>
                  </a:extLst>
                </p:cNvPr>
                <p:cNvSpPr txBox="1">
                  <a:spLocks noChangeArrowheads="1"/>
                </p:cNvSpPr>
                <p:nvPr/>
              </p:nvSpPr>
              <p:spPr bwMode="auto">
                <a:xfrm>
                  <a:off x="4800" y="3562"/>
                  <a:ext cx="175"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Z</a:t>
                  </a:r>
                </a:p>
              </p:txBody>
            </p:sp>
            <p:sp>
              <p:nvSpPr>
                <p:cNvPr id="198" name="Text Box 430">
                  <a:extLst>
                    <a:ext uri="{FF2B5EF4-FFF2-40B4-BE49-F238E27FC236}">
                      <a16:creationId xmlns="" xmlns:a16="http://schemas.microsoft.com/office/drawing/2014/main" id="{F8DC817A-EE8C-4C65-8EDC-54140EF8CEC0}"/>
                    </a:ext>
                  </a:extLst>
                </p:cNvPr>
                <p:cNvSpPr txBox="1">
                  <a:spLocks noChangeArrowheads="1"/>
                </p:cNvSpPr>
                <p:nvPr/>
              </p:nvSpPr>
              <p:spPr bwMode="auto">
                <a:xfrm>
                  <a:off x="4800" y="3706"/>
                  <a:ext cx="180"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B</a:t>
                  </a:r>
                </a:p>
              </p:txBody>
            </p:sp>
            <p:sp>
              <p:nvSpPr>
                <p:cNvPr id="199" name="Text Box 431">
                  <a:extLst>
                    <a:ext uri="{FF2B5EF4-FFF2-40B4-BE49-F238E27FC236}">
                      <a16:creationId xmlns="" xmlns:a16="http://schemas.microsoft.com/office/drawing/2014/main" id="{28C8A0AC-3338-4020-B659-FE62EF65CA87}"/>
                    </a:ext>
                  </a:extLst>
                </p:cNvPr>
                <p:cNvSpPr txBox="1">
                  <a:spLocks noChangeArrowheads="1"/>
                </p:cNvSpPr>
                <p:nvPr/>
              </p:nvSpPr>
              <p:spPr bwMode="auto">
                <a:xfrm>
                  <a:off x="4800" y="3850"/>
                  <a:ext cx="185" cy="173"/>
                </a:xfrm>
                <a:prstGeom prst="rect">
                  <a:avLst/>
                </a:prstGeom>
                <a:noFill/>
                <a:ln w="9525">
                  <a:noFill/>
                  <a:miter lim="800000"/>
                  <a:headEnd/>
                  <a:tailEnd/>
                </a:ln>
                <a:effectLst/>
              </p:spPr>
              <p:txBody>
                <a:bodyPr wrap="none">
                  <a:spAutoFit/>
                </a:bodyPr>
                <a:lstStyle/>
                <a:p>
                  <a:pPr eaLnBrk="1" hangingPunct="1"/>
                  <a:r>
                    <a:rPr lang="en-US" sz="1200">
                      <a:latin typeface="Times New Roman" charset="0"/>
                    </a:rPr>
                    <a:t>A</a:t>
                  </a:r>
                </a:p>
              </p:txBody>
            </p:sp>
            <p:grpSp>
              <p:nvGrpSpPr>
                <p:cNvPr id="200" name="Group 432">
                  <a:extLst>
                    <a:ext uri="{FF2B5EF4-FFF2-40B4-BE49-F238E27FC236}">
                      <a16:creationId xmlns="" xmlns:a16="http://schemas.microsoft.com/office/drawing/2014/main" id="{FB702ABF-9C20-43AF-B3CC-59DC019DB4A0}"/>
                    </a:ext>
                  </a:extLst>
                </p:cNvPr>
                <p:cNvGrpSpPr>
                  <a:grpSpLocks/>
                </p:cNvGrpSpPr>
                <p:nvPr/>
              </p:nvGrpSpPr>
              <p:grpSpPr bwMode="auto">
                <a:xfrm>
                  <a:off x="4032" y="3552"/>
                  <a:ext cx="426" cy="154"/>
                  <a:chOff x="390" y="2660"/>
                  <a:chExt cx="426" cy="154"/>
                </a:xfrm>
              </p:grpSpPr>
              <p:sp>
                <p:nvSpPr>
                  <p:cNvPr id="201" name="Line 433">
                    <a:extLst>
                      <a:ext uri="{FF2B5EF4-FFF2-40B4-BE49-F238E27FC236}">
                        <a16:creationId xmlns="" xmlns:a16="http://schemas.microsoft.com/office/drawing/2014/main" id="{72A4C698-FB8B-41C2-8FCC-02FB40C7BACE}"/>
                      </a:ext>
                    </a:extLst>
                  </p:cNvPr>
                  <p:cNvSpPr>
                    <a:spLocks noChangeShapeType="1"/>
                  </p:cNvSpPr>
                  <p:nvPr/>
                </p:nvSpPr>
                <p:spPr bwMode="auto">
                  <a:xfrm>
                    <a:off x="624" y="2736"/>
                    <a:ext cx="192" cy="0"/>
                  </a:xfrm>
                  <a:prstGeom prst="line">
                    <a:avLst/>
                  </a:prstGeom>
                  <a:noFill/>
                  <a:ln w="9525">
                    <a:solidFill>
                      <a:schemeClr val="tx1"/>
                    </a:solidFill>
                    <a:round/>
                    <a:headEnd/>
                    <a:tailEnd type="triangle" w="med" len="med"/>
                  </a:ln>
                  <a:effectLst/>
                </p:spPr>
                <p:txBody>
                  <a:bodyPr/>
                  <a:lstStyle/>
                  <a:p>
                    <a:endParaRPr lang="en-US"/>
                  </a:p>
                </p:txBody>
              </p:sp>
              <p:sp>
                <p:nvSpPr>
                  <p:cNvPr id="202" name="Text Box 434">
                    <a:extLst>
                      <a:ext uri="{FF2B5EF4-FFF2-40B4-BE49-F238E27FC236}">
                        <a16:creationId xmlns="" xmlns:a16="http://schemas.microsoft.com/office/drawing/2014/main" id="{14C5CD12-7627-45E2-AC93-49FAF3D1E069}"/>
                      </a:ext>
                    </a:extLst>
                  </p:cNvPr>
                  <p:cNvSpPr txBox="1">
                    <a:spLocks noChangeArrowheads="1"/>
                  </p:cNvSpPr>
                  <p:nvPr/>
                </p:nvSpPr>
                <p:spPr bwMode="auto">
                  <a:xfrm>
                    <a:off x="390" y="2660"/>
                    <a:ext cx="384" cy="154"/>
                  </a:xfrm>
                  <a:prstGeom prst="rect">
                    <a:avLst/>
                  </a:prstGeom>
                  <a:noFill/>
                  <a:ln w="9525">
                    <a:noFill/>
                    <a:miter lim="800000"/>
                    <a:headEnd/>
                    <a:tailEnd/>
                  </a:ln>
                  <a:effectLst/>
                </p:spPr>
                <p:txBody>
                  <a:bodyPr>
                    <a:spAutoFit/>
                  </a:bodyPr>
                  <a:lstStyle/>
                  <a:p>
                    <a:pPr eaLnBrk="1" hangingPunct="1">
                      <a:spcBef>
                        <a:spcPct val="50000"/>
                      </a:spcBef>
                    </a:pPr>
                    <a:r>
                      <a:rPr lang="en-US" sz="1000">
                        <a:latin typeface="Times New Roman" charset="0"/>
                      </a:rPr>
                      <a:t>Top</a:t>
                    </a:r>
                  </a:p>
                </p:txBody>
              </p:sp>
            </p:grpSp>
          </p:grpSp>
        </p:grpSp>
      </p:grpSp>
    </p:spTree>
    <p:extLst>
      <p:ext uri="{BB962C8B-B14F-4D97-AF65-F5344CB8AC3E}">
        <p14:creationId xmlns:p14="http://schemas.microsoft.com/office/powerpoint/2010/main" val="382994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1448E9-9ECD-4509-A9F7-4CF3C1BE47E1}"/>
              </a:ext>
            </a:extLst>
          </p:cNvPr>
          <p:cNvSpPr>
            <a:spLocks noGrp="1"/>
          </p:cNvSpPr>
          <p:nvPr>
            <p:ph type="title"/>
          </p:nvPr>
        </p:nvSpPr>
        <p:spPr/>
        <p:txBody>
          <a:bodyPr/>
          <a:lstStyle/>
          <a:p>
            <a:r>
              <a:rPr lang="en-US" dirty="0"/>
              <a:t>Related terminology</a:t>
            </a:r>
          </a:p>
        </p:txBody>
      </p:sp>
      <p:sp>
        <p:nvSpPr>
          <p:cNvPr id="3" name="Content Placeholder 2">
            <a:extLst>
              <a:ext uri="{FF2B5EF4-FFF2-40B4-BE49-F238E27FC236}">
                <a16:creationId xmlns="" xmlns:a16="http://schemas.microsoft.com/office/drawing/2014/main" id="{9C118138-D6C1-4FFD-9A48-AB5F8E7F3628}"/>
              </a:ext>
            </a:extLst>
          </p:cNvPr>
          <p:cNvSpPr>
            <a:spLocks noGrp="1"/>
          </p:cNvSpPr>
          <p:nvPr>
            <p:ph idx="1"/>
          </p:nvPr>
        </p:nvSpPr>
        <p:spPr/>
        <p:txBody>
          <a:bodyPr/>
          <a:lstStyle/>
          <a:p>
            <a:pPr marL="0" indent="0">
              <a:buNone/>
            </a:pPr>
            <a:r>
              <a:rPr lang="en-US" altLang="ko-KR" dirty="0">
                <a:solidFill>
                  <a:srgbClr val="C00000"/>
                </a:solidFill>
                <a:ea typeface="굴림" pitchFamily="50" charset="-127"/>
              </a:rPr>
              <a:t>Top</a:t>
            </a:r>
          </a:p>
          <a:p>
            <a:pPr marL="457200" lvl="1" indent="0">
              <a:buNone/>
            </a:pPr>
            <a:r>
              <a:rPr lang="en-US" altLang="ko-KR" sz="2200" dirty="0">
                <a:ea typeface="굴림" pitchFamily="50" charset="-127"/>
              </a:rPr>
              <a:t>A pointer that points to the top element in the stack.</a:t>
            </a:r>
          </a:p>
          <a:p>
            <a:pPr marL="457200" lvl="1" indent="0">
              <a:buNone/>
            </a:pPr>
            <a:endParaRPr lang="en-US" altLang="ko-KR" sz="2200" dirty="0">
              <a:ea typeface="굴림" pitchFamily="50" charset="-127"/>
            </a:endParaRPr>
          </a:p>
          <a:p>
            <a:pPr marL="0" indent="0">
              <a:buNone/>
            </a:pPr>
            <a:r>
              <a:rPr lang="en-US" altLang="ko-KR" dirty="0">
                <a:solidFill>
                  <a:srgbClr val="C00000"/>
                </a:solidFill>
                <a:ea typeface="굴림" pitchFamily="50" charset="-127"/>
              </a:rPr>
              <a:t>Stack Underflow</a:t>
            </a:r>
          </a:p>
          <a:p>
            <a:pPr marL="457200" lvl="1" indent="0">
              <a:buNone/>
            </a:pPr>
            <a:r>
              <a:rPr lang="en-US" altLang="ko-KR" sz="2200" dirty="0">
                <a:ea typeface="굴림" pitchFamily="50" charset="-127"/>
              </a:rPr>
              <a:t>When there is no element in the stack, we cannot pop an element: </a:t>
            </a:r>
            <a:r>
              <a:rPr lang="en-US" altLang="ko-KR" sz="2200" i="1" dirty="0">
                <a:solidFill>
                  <a:srgbClr val="C00000"/>
                </a:solidFill>
                <a:ea typeface="굴림" pitchFamily="50" charset="-127"/>
              </a:rPr>
              <a:t>stack underflow</a:t>
            </a:r>
          </a:p>
          <a:p>
            <a:pPr marL="457200" lvl="1" indent="0">
              <a:buNone/>
            </a:pPr>
            <a:endParaRPr lang="en-US" altLang="ko-KR" sz="2200" dirty="0">
              <a:ea typeface="굴림" pitchFamily="50" charset="-127"/>
            </a:endParaRPr>
          </a:p>
          <a:p>
            <a:pPr marL="0" indent="0">
              <a:buNone/>
            </a:pPr>
            <a:r>
              <a:rPr lang="en-US" altLang="ko-KR" sz="2600" dirty="0">
                <a:solidFill>
                  <a:srgbClr val="C00000"/>
                </a:solidFill>
                <a:ea typeface="굴림" pitchFamily="50" charset="-127"/>
              </a:rPr>
              <a:t>Stack Overflow</a:t>
            </a:r>
          </a:p>
          <a:p>
            <a:pPr marL="457200" lvl="1" indent="0">
              <a:buNone/>
            </a:pPr>
            <a:r>
              <a:rPr lang="en-US" altLang="ko-KR" sz="2200" dirty="0">
                <a:ea typeface="굴림" pitchFamily="50" charset="-127"/>
              </a:rPr>
              <a:t>When the stack contains an equal number of elements as per its capacity and no more elements can be added: </a:t>
            </a:r>
            <a:r>
              <a:rPr lang="en-US" altLang="ko-KR" sz="2200" i="1" dirty="0">
                <a:solidFill>
                  <a:srgbClr val="C00000"/>
                </a:solidFill>
                <a:ea typeface="굴림" pitchFamily="50" charset="-127"/>
              </a:rPr>
              <a:t>stack overflow</a:t>
            </a:r>
          </a:p>
        </p:txBody>
      </p:sp>
    </p:spTree>
    <p:extLst>
      <p:ext uri="{BB962C8B-B14F-4D97-AF65-F5344CB8AC3E}">
        <p14:creationId xmlns:p14="http://schemas.microsoft.com/office/powerpoint/2010/main" val="415084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1412</TotalTime>
  <Words>2439</Words>
  <Application>Microsoft Office PowerPoint</Application>
  <PresentationFormat>Widescreen</PresentationFormat>
  <Paragraphs>1009</Paragraphs>
  <Slides>75</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6" baseType="lpstr">
      <vt:lpstr>맑은 고딕</vt:lpstr>
      <vt:lpstr>Arial</vt:lpstr>
      <vt:lpstr>Calibri</vt:lpstr>
      <vt:lpstr>Courier New</vt:lpstr>
      <vt:lpstr>굴림</vt:lpstr>
      <vt:lpstr>Monotype Sorts</vt:lpstr>
      <vt:lpstr>Symbol</vt:lpstr>
      <vt:lpstr>Times New Roman</vt:lpstr>
      <vt:lpstr>Wingdings</vt:lpstr>
      <vt:lpstr>Office Theme</vt:lpstr>
      <vt:lpstr>Picture</vt:lpstr>
      <vt:lpstr>Data Structure &amp; Algorithms – CSC 221</vt:lpstr>
      <vt:lpstr>Contents</vt:lpstr>
      <vt:lpstr>What is a stack?</vt:lpstr>
      <vt:lpstr>Insertion &amp; deletion on stack</vt:lpstr>
      <vt:lpstr>Examples of Stack</vt:lpstr>
      <vt:lpstr>Stack as an ADT </vt:lpstr>
      <vt:lpstr>Push and Pop</vt:lpstr>
      <vt:lpstr>Push &amp; Pop</vt:lpstr>
      <vt:lpstr>Related terminology</vt:lpstr>
      <vt:lpstr>Implementing the Stack</vt:lpstr>
      <vt:lpstr>Stack implementation</vt:lpstr>
      <vt:lpstr>Stack's Data Members</vt:lpstr>
      <vt:lpstr>Stack Operations</vt:lpstr>
      <vt:lpstr>Stack Operations</vt:lpstr>
      <vt:lpstr>Stack's Function Members</vt:lpstr>
      <vt:lpstr>Stack’s Declaration</vt:lpstr>
      <vt:lpstr>Empty Stack</vt:lpstr>
      <vt:lpstr>Push Elements in Stack</vt:lpstr>
      <vt:lpstr>Stack’s Top</vt:lpstr>
      <vt:lpstr>Pop Element from Stack</vt:lpstr>
      <vt:lpstr>The Stack Class (using Array)</vt:lpstr>
      <vt:lpstr>The Stack Class (using Pointer Array)</vt:lpstr>
      <vt:lpstr>The Stack Class</vt:lpstr>
      <vt:lpstr>The Stack Class</vt:lpstr>
      <vt:lpstr>Dynamic Memory Allocation – New/Delete</vt:lpstr>
      <vt:lpstr>Dynamic Memory Allocation – New/Delete</vt:lpstr>
      <vt:lpstr>Applications of Stacks</vt:lpstr>
      <vt:lpstr>1. Reversing a Sequence</vt:lpstr>
      <vt:lpstr> Reversing a Sequence</vt:lpstr>
      <vt:lpstr>Reversing a Sequence</vt:lpstr>
      <vt:lpstr>Reversing a Sequence</vt:lpstr>
      <vt:lpstr>Reversing a Sequence</vt:lpstr>
      <vt:lpstr>Reversing a Sequence</vt:lpstr>
      <vt:lpstr>Reversing a Sequence</vt:lpstr>
      <vt:lpstr>2. Stack and Function Calls</vt:lpstr>
      <vt:lpstr>Stack and Function Calls</vt:lpstr>
      <vt:lpstr>Stack and Function Calls</vt:lpstr>
      <vt:lpstr>3. Conversion from Decimal to Binary</vt:lpstr>
      <vt:lpstr>Conversion from Decimal to Binary</vt:lpstr>
      <vt:lpstr>4. Symbol Balancing/ Balanced Parenthesis Checking</vt:lpstr>
      <vt:lpstr>Symbol Balancing</vt:lpstr>
      <vt:lpstr>Stack Algorithm: (Symbol Balancing)</vt:lpstr>
      <vt:lpstr>Symbol Balancing</vt:lpstr>
      <vt:lpstr>Symbol Balancing</vt:lpstr>
      <vt:lpstr>Symbol Balancing</vt:lpstr>
      <vt:lpstr>Symbol Balancing</vt:lpstr>
      <vt:lpstr>Symbol Balancing</vt:lpstr>
      <vt:lpstr>Symbol Balancing</vt:lpstr>
      <vt:lpstr>Symbol Balancing</vt:lpstr>
      <vt:lpstr>Symbol Balancing</vt:lpstr>
      <vt:lpstr>Symbol Balancing</vt:lpstr>
      <vt:lpstr>Symbol Balancing</vt:lpstr>
      <vt:lpstr>Symbol Balancing</vt:lpstr>
      <vt:lpstr>Practice Exercises… Symbol Balancing</vt:lpstr>
      <vt:lpstr>Infix, Postfix and Prefix Notations</vt:lpstr>
      <vt:lpstr>Infix, Postfix and Prefix Notations</vt:lpstr>
      <vt:lpstr>Infix, Postfix and Prefix Notations</vt:lpstr>
      <vt:lpstr>Postfix Notations</vt:lpstr>
      <vt:lpstr>Prefix Notation</vt:lpstr>
      <vt:lpstr>5. Conversion from infix to postfix</vt:lpstr>
      <vt:lpstr>PowerPoint Presentation</vt:lpstr>
      <vt:lpstr>Postfix Conversion using a Stack</vt:lpstr>
      <vt:lpstr>Conversion from infix to postfix</vt:lpstr>
      <vt:lpstr>Conversion from infix to postfix</vt:lpstr>
      <vt:lpstr>Conversion from infix to postfix</vt:lpstr>
      <vt:lpstr>Infix VS. Postfix Notation….Practice Examples</vt:lpstr>
      <vt:lpstr>6. Evaluating RPN Expressions</vt:lpstr>
      <vt:lpstr>Stack Algorithm:     </vt:lpstr>
      <vt:lpstr>Stack Algorithm - Pseudocode</vt:lpstr>
      <vt:lpstr>Sample RPN Evaluation  </vt:lpstr>
      <vt:lpstr>Evaluating postfix expression</vt:lpstr>
      <vt:lpstr>Evaluating postfix expression</vt:lpstr>
      <vt:lpstr>Driver program</vt:lpstr>
      <vt:lpstr>Driver program</vt:lpstr>
      <vt:lpstr>Driver program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Asfand-e-Yar BUIC</dc:creator>
  <cp:lastModifiedBy>X1 CARBON</cp:lastModifiedBy>
  <cp:revision>244</cp:revision>
  <cp:lastPrinted>2024-09-24T07:58:15Z</cp:lastPrinted>
  <dcterms:created xsi:type="dcterms:W3CDTF">2017-07-03T05:45:14Z</dcterms:created>
  <dcterms:modified xsi:type="dcterms:W3CDTF">2025-09-08T06:18:27Z</dcterms:modified>
</cp:coreProperties>
</file>