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</p:sldMasterIdLst>
  <p:notesMasterIdLst>
    <p:notesMasterId r:id="rId25"/>
  </p:notesMasterIdLst>
  <p:sldIdLst>
    <p:sldId id="256" r:id="rId3"/>
    <p:sldId id="269" r:id="rId4"/>
    <p:sldId id="302" r:id="rId5"/>
    <p:sldId id="303" r:id="rId6"/>
    <p:sldId id="306" r:id="rId7"/>
    <p:sldId id="315" r:id="rId8"/>
    <p:sldId id="317" r:id="rId9"/>
    <p:sldId id="316" r:id="rId10"/>
    <p:sldId id="320" r:id="rId11"/>
    <p:sldId id="282" r:id="rId12"/>
    <p:sldId id="313" r:id="rId13"/>
    <p:sldId id="314" r:id="rId14"/>
    <p:sldId id="312" r:id="rId15"/>
    <p:sldId id="310" r:id="rId16"/>
    <p:sldId id="311" r:id="rId17"/>
    <p:sldId id="307" r:id="rId18"/>
    <p:sldId id="309" r:id="rId19"/>
    <p:sldId id="321" r:id="rId20"/>
    <p:sldId id="322" r:id="rId21"/>
    <p:sldId id="323" r:id="rId22"/>
    <p:sldId id="324" r:id="rId23"/>
    <p:sldId id="325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柏羽(Andy Chen)" initials="陳柏羽(Andy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193"/>
    <p:restoredTop sz="91401"/>
  </p:normalViewPr>
  <p:slideViewPr>
    <p:cSldViewPr showGuides="1">
      <p:cViewPr varScale="1">
        <p:scale>
          <a:sx n="115" d="100"/>
          <a:sy n="115" d="100"/>
        </p:scale>
        <p:origin x="32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2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64BB7-D0FA-BA4C-A193-11994DEA009D}" type="datetimeFigureOut">
              <a:rPr kumimoji="1" lang="zh-TW" altLang="en-US" smtClean="0"/>
              <a:t>2018/7/2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C4079-0EF4-B448-BEE2-3DF7E127337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225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C4079-0EF4-B448-BEE2-3DF7E1273377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571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C4079-0EF4-B448-BEE2-3DF7E1273377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5512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C4079-0EF4-B448-BEE2-3DF7E1273377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7542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C4079-0EF4-B448-BEE2-3DF7E1273377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07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492896"/>
            <a:ext cx="7772400" cy="117956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672458"/>
            <a:ext cx="6400800" cy="6949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8835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6252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D8B742-D1FD-4176-A332-764EC9EA98CF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31EF6A-4F10-4D8C-BA46-5A8E6BD63B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593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48488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1830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48488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0532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63888" y="197768"/>
            <a:ext cx="5544616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556248" y="6520259"/>
            <a:ext cx="425611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zh-TW" altLang="en-US" dirty="0" smtClean="0"/>
              <a:t>智慧財產權屬資拓宏宇國際</a:t>
            </a:r>
            <a:r>
              <a:rPr lang="en-US" altLang="zh-TW" dirty="0" smtClean="0"/>
              <a:t>(</a:t>
            </a:r>
            <a:r>
              <a:rPr lang="zh-TW" altLang="en-US" dirty="0" smtClean="0"/>
              <a:t>股</a:t>
            </a:r>
            <a:r>
              <a:rPr lang="en-US" altLang="zh-TW" dirty="0" smtClean="0"/>
              <a:t>)</a:t>
            </a:r>
            <a:r>
              <a:rPr lang="zh-TW" altLang="en-US" dirty="0" smtClean="0"/>
              <a:t>公司，複製或轉載必究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884368" y="6520259"/>
            <a:ext cx="1234566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0A3ED4C-0F91-44B7-BAA2-737FA7EA6A7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sz="half" idx="1"/>
          </p:nvPr>
        </p:nvSpPr>
        <p:spPr>
          <a:xfrm>
            <a:off x="82790" y="0"/>
            <a:ext cx="3430800" cy="68580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07962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3392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48488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8179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3392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>
              <a:defRPr/>
            </a:pPr>
            <a:r>
              <a:rPr lang="zh-TW" altLang="en-US" dirty="0" smtClean="0"/>
              <a:t>智慧財產權屬資拓宏宇國際</a:t>
            </a:r>
            <a:r>
              <a:rPr lang="en-US" altLang="zh-TW" dirty="0" smtClean="0"/>
              <a:t>(</a:t>
            </a:r>
            <a:r>
              <a:rPr lang="zh-TW" altLang="en-US" dirty="0" smtClean="0"/>
              <a:t>股</a:t>
            </a:r>
            <a:r>
              <a:rPr lang="en-US" altLang="zh-TW" dirty="0" smtClean="0"/>
              <a:t>)</a:t>
            </a:r>
            <a:r>
              <a:rPr lang="zh-TW" altLang="en-US" dirty="0" smtClean="0"/>
              <a:t>公司，複製或轉載必究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48488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1442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8529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314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67544" y="1390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-10622" y="0"/>
            <a:ext cx="10750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-10622" y="0"/>
            <a:ext cx="107504" cy="16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-25000" dirty="0"/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48488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12" name="圖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660" y="6315302"/>
            <a:ext cx="769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147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sz="2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–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sz="22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–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»"/>
        <a:defRPr sz="1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-01.ibm.com/support/docview.wss?uid=swg21902513" TargetMode="Externa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en-US" altLang="zh-TW" dirty="0" err="1"/>
              <a:t>TraceLog</a:t>
            </a:r>
            <a:r>
              <a:rPr kumimoji="1" lang="en-US" altLang="zh-TW" dirty="0"/>
              <a:t> monitor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75656" y="3717032"/>
            <a:ext cx="6400800" cy="694928"/>
          </a:xfrm>
        </p:spPr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342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轉</a:t>
            </a:r>
            <a:r>
              <a:rPr kumimoji="1" lang="en-US" altLang="zh-TW" dirty="0"/>
              <a:t>windows </a:t>
            </a:r>
            <a:r>
              <a:rPr kumimoji="1" lang="en-US" altLang="zh-TW" dirty="0" smtClean="0"/>
              <a:t>service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857403"/>
          </a:xfrm>
        </p:spPr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Yet </a:t>
            </a:r>
            <a:r>
              <a:rPr lang="en-US" altLang="zh-TW" dirty="0"/>
              <a:t>Another Java Service </a:t>
            </a:r>
            <a:r>
              <a:rPr lang="en-US" altLang="zh-TW" dirty="0" smtClean="0"/>
              <a:t>Wrapper</a:t>
            </a:r>
            <a:r>
              <a:rPr lang="zh-TW" altLang="en-US" dirty="0" smtClean="0"/>
              <a:t>將執行</a:t>
            </a:r>
            <a:r>
              <a:rPr lang="en-US" altLang="zh-TW" dirty="0" smtClean="0"/>
              <a:t>jar</a:t>
            </a:r>
            <a:r>
              <a:rPr lang="zh-TW" altLang="en-US" dirty="0" smtClean="0"/>
              <a:t>打包安裝成</a:t>
            </a:r>
            <a:r>
              <a:rPr lang="en-US" altLang="zh-TW" dirty="0" smtClean="0"/>
              <a:t>window service</a:t>
            </a:r>
          </a:p>
          <a:p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10</a:t>
            </a:fld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62"/>
          <a:stretch/>
        </p:blipFill>
        <p:spPr>
          <a:xfrm>
            <a:off x="179513" y="2715731"/>
            <a:ext cx="8712968" cy="98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7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smtClean="0"/>
              <a:t>How to install windows service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857403"/>
          </a:xfrm>
        </p:spPr>
        <p:txBody>
          <a:bodyPr/>
          <a:lstStyle/>
          <a:p>
            <a:r>
              <a:rPr lang="zh-TW" altLang="en-US" dirty="0" smtClean="0"/>
              <a:t>打包出來的</a:t>
            </a:r>
            <a:r>
              <a:rPr lang="en-US" altLang="zh-TW" dirty="0" smtClean="0"/>
              <a:t>zip</a:t>
            </a:r>
            <a:r>
              <a:rPr lang="zh-TW" altLang="en-US" dirty="0" smtClean="0"/>
              <a:t>中會含有兩個</a:t>
            </a:r>
            <a:r>
              <a:rPr lang="en-US" altLang="zh-TW" dirty="0"/>
              <a:t>folder: App and </a:t>
            </a:r>
            <a:r>
              <a:rPr lang="en-US" altLang="zh-TW" dirty="0" smtClean="0"/>
              <a:t>yajsw-stable-12.11</a:t>
            </a:r>
          </a:p>
          <a:p>
            <a:r>
              <a:rPr lang="zh-TW" altLang="en-US" dirty="0" smtClean="0"/>
              <a:t>修改</a:t>
            </a:r>
            <a:r>
              <a:rPr lang="en-US" altLang="zh-TW" dirty="0" err="1" smtClean="0"/>
              <a:t>wrapper.conf</a:t>
            </a:r>
            <a:r>
              <a:rPr lang="zh-TW" altLang="en-US" dirty="0" smtClean="0"/>
              <a:t>檔，將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wrapper.working.dir</a:t>
            </a:r>
            <a:r>
              <a:rPr lang="zh-TW" altLang="en-US" dirty="0" smtClean="0"/>
              <a:t>對應的值修改為上述</a:t>
            </a:r>
            <a:r>
              <a:rPr lang="en-US" altLang="zh-TW" dirty="0" smtClean="0"/>
              <a:t>App folder</a:t>
            </a:r>
            <a:r>
              <a:rPr lang="zh-TW" altLang="en-US" dirty="0" smtClean="0"/>
              <a:t>的絕對位置。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Ex: </a:t>
            </a:r>
            <a:r>
              <a:rPr lang="en-US" altLang="zh-TW" dirty="0" err="1" smtClean="0"/>
              <a:t>wrapper.working.dir</a:t>
            </a:r>
            <a:r>
              <a:rPr lang="en-US" altLang="zh-TW" dirty="0" smtClean="0"/>
              <a:t>=C</a:t>
            </a:r>
            <a:r>
              <a:rPr lang="en-US" altLang="zh-TW" dirty="0"/>
              <a:t>:\\\\IISI\\\\APP\\\\</a:t>
            </a:r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11</a:t>
            </a:fld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077072"/>
            <a:ext cx="4355976" cy="18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2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smtClean="0"/>
              <a:t>How to install windows service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857403"/>
          </a:xfrm>
        </p:spPr>
        <p:txBody>
          <a:bodyPr/>
          <a:lstStyle/>
          <a:p>
            <a:r>
              <a:rPr lang="zh-TW" altLang="en-US" dirty="0" smtClean="0"/>
              <a:t>執行</a:t>
            </a:r>
            <a:r>
              <a:rPr lang="en-US" altLang="zh-TW" dirty="0" smtClean="0"/>
              <a:t>yajsw-stable-12.11/bat/</a:t>
            </a:r>
            <a:r>
              <a:rPr lang="en-US" altLang="zh-TW" dirty="0" err="1" smtClean="0"/>
              <a:t>installService.bat</a:t>
            </a:r>
            <a:r>
              <a:rPr lang="zh-TW" altLang="en-US" dirty="0" smtClean="0"/>
              <a:t>，就會於該系統安裝</a:t>
            </a:r>
            <a:r>
              <a:rPr lang="en-US" altLang="zh-TW" dirty="0" smtClean="0"/>
              <a:t>service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後續要移除即執行上述資料夾中</a:t>
            </a:r>
            <a:r>
              <a:rPr lang="en-US" altLang="zh-TW" dirty="0" err="1" smtClean="0"/>
              <a:t>uninstallService.bat</a:t>
            </a:r>
            <a:r>
              <a:rPr lang="zh-TW" altLang="en-US" dirty="0" smtClean="0"/>
              <a:t>即可。</a:t>
            </a:r>
            <a:endParaRPr lang="en-US" altLang="zh-TW" dirty="0" smtClean="0"/>
          </a:p>
          <a:p>
            <a:r>
              <a:rPr lang="zh-TW" altLang="en-US" dirty="0" smtClean="0"/>
              <a:t>註：必須具有</a:t>
            </a:r>
            <a:r>
              <a:rPr lang="en-US" altLang="zh-TW" dirty="0" smtClean="0"/>
              <a:t>administrator</a:t>
            </a:r>
            <a:r>
              <a:rPr lang="zh-TW" altLang="en-US" dirty="0" smtClean="0"/>
              <a:t>權限，及</a:t>
            </a:r>
            <a:r>
              <a:rPr lang="en-US" altLang="zh-TW" dirty="0" smtClean="0"/>
              <a:t>App folder</a:t>
            </a:r>
            <a:r>
              <a:rPr lang="zh-TW" altLang="en-US" dirty="0" smtClean="0"/>
              <a:t>必須置於本地磁碟空間。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360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smtClean="0"/>
              <a:t>How to </a:t>
            </a:r>
            <a:r>
              <a:rPr kumimoji="1" lang="en-US" altLang="zh-TW" dirty="0" err="1" smtClean="0"/>
              <a:t>Config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TraceLog</a:t>
            </a:r>
            <a:r>
              <a:rPr kumimoji="1" lang="en-US" altLang="zh-TW" dirty="0" smtClean="0"/>
              <a:t> in WAS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445840" y="1052736"/>
            <a:ext cx="8229600" cy="5251499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sz="2000" dirty="0" smtClean="0"/>
              <a:t>Path:</a:t>
            </a:r>
            <a:br>
              <a:rPr lang="en-US" altLang="zh-TW" sz="2000" dirty="0" smtClean="0"/>
            </a:br>
            <a:r>
              <a:rPr lang="en-US" altLang="zh-TW" sz="2000" dirty="0" smtClean="0"/>
              <a:t>On </a:t>
            </a:r>
            <a:r>
              <a:rPr lang="en-US" altLang="zh-TW" sz="2000" dirty="0"/>
              <a:t>the left expand "Troubleshooting" --&gt; Logs and Traces --&gt;server1 --&gt; Diagnostic </a:t>
            </a:r>
            <a:r>
              <a:rPr lang="en-US" altLang="zh-TW" sz="2000" dirty="0" smtClean="0"/>
              <a:t>Trace</a:t>
            </a:r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Make sure file place folder is same with </a:t>
            </a:r>
            <a:r>
              <a:rPr lang="en-US" altLang="zh-TW" dirty="0" err="1" smtClean="0"/>
              <a:t>config.properties</a:t>
            </a:r>
            <a:endParaRPr lang="en-US" altLang="zh-TW" dirty="0"/>
          </a:p>
          <a:p>
            <a:r>
              <a:rPr lang="zh-TW" altLang="en-US" sz="1200" dirty="0" smtClean="0"/>
              <a:t>參考資料</a:t>
            </a:r>
            <a:r>
              <a:rPr lang="en-US" altLang="zh-TW" sz="1200" dirty="0"/>
              <a:t/>
            </a:r>
            <a:br>
              <a:rPr lang="en-US" altLang="zh-TW" sz="1200" dirty="0"/>
            </a:br>
            <a:r>
              <a:rPr lang="en-US" altLang="zh-TW" sz="1200" dirty="0">
                <a:hlinkClick r:id="rId2"/>
              </a:rPr>
              <a:t>http://</a:t>
            </a:r>
            <a:r>
              <a:rPr lang="en-US" altLang="zh-TW" sz="1200" dirty="0" smtClean="0">
                <a:hlinkClick r:id="rId2"/>
              </a:rPr>
              <a:t>www-01.ibm.com/support/docview.wss?uid=swg21902513</a:t>
            </a:r>
            <a:endParaRPr lang="en-US" altLang="zh-TW" sz="1200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13</a:t>
            </a:fld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44824"/>
            <a:ext cx="5631702" cy="328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參數檔</a:t>
            </a:r>
            <a:r>
              <a:rPr kumimoji="1" lang="zh-TW" altLang="en-US" dirty="0" smtClean="0"/>
              <a:t>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intervalTime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kumimoji="1" lang="zh-TW" altLang="en-US" dirty="0">
                <a:solidFill>
                  <a:srgbClr val="FF0000"/>
                </a:solidFill>
              </a:rPr>
              <a:t>啟動間隔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err="1" smtClean="0"/>
              <a:t>logFolderPath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TraceLog</a:t>
            </a:r>
            <a:r>
              <a:rPr lang="en-US" altLang="zh-TW" dirty="0" smtClean="0">
                <a:solidFill>
                  <a:srgbClr val="FF0000"/>
                </a:solidFill>
              </a:rPr>
              <a:t> place folder)</a:t>
            </a:r>
          </a:p>
          <a:p>
            <a:r>
              <a:rPr lang="en-US" altLang="zh-TW" dirty="0" err="1" smtClean="0"/>
              <a:t>tempFolderPath</a:t>
            </a:r>
            <a:r>
              <a:rPr lang="en-US" altLang="zh-TW" dirty="0"/>
              <a:t>=./</a:t>
            </a:r>
            <a:r>
              <a:rPr lang="en-US" altLang="zh-TW" dirty="0" smtClean="0"/>
              <a:t>Temp/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(use default)</a:t>
            </a:r>
          </a:p>
          <a:p>
            <a:r>
              <a:rPr lang="en-US" altLang="zh-TW" dirty="0" err="1" smtClean="0"/>
              <a:t>issueLogFolderPath</a:t>
            </a:r>
            <a:r>
              <a:rPr lang="en-US" altLang="zh-TW" dirty="0"/>
              <a:t>=./</a:t>
            </a:r>
            <a:r>
              <a:rPr lang="en-US" altLang="zh-TW" dirty="0" err="1"/>
              <a:t>IssueLog</a:t>
            </a:r>
            <a:r>
              <a:rPr lang="en-US" altLang="zh-TW" dirty="0" smtClean="0"/>
              <a:t>/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(use </a:t>
            </a:r>
            <a:r>
              <a:rPr lang="en-US" altLang="zh-TW" dirty="0" smtClean="0">
                <a:solidFill>
                  <a:srgbClr val="FF0000"/>
                </a:solidFill>
              </a:rPr>
              <a:t>default)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err="1" smtClean="0"/>
              <a:t>allowPendingLimit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允許</a:t>
            </a:r>
            <a:r>
              <a:rPr lang="en-US" altLang="zh-TW" dirty="0" smtClean="0">
                <a:solidFill>
                  <a:srgbClr val="FF0000"/>
                </a:solidFill>
              </a:rPr>
              <a:t>pending</a:t>
            </a:r>
            <a:r>
              <a:rPr lang="zh-TW" altLang="en-US" dirty="0" smtClean="0">
                <a:solidFill>
                  <a:srgbClr val="FF0000"/>
                </a:solidFill>
              </a:rPr>
              <a:t>數量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 err="1" smtClean="0"/>
              <a:t>allowPendingTimeLimit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允許單</a:t>
            </a:r>
            <a:r>
              <a:rPr lang="en-US" altLang="zh-TW" dirty="0" smtClean="0">
                <a:solidFill>
                  <a:srgbClr val="FF0000"/>
                </a:solidFill>
              </a:rPr>
              <a:t>thread</a:t>
            </a:r>
            <a:r>
              <a:rPr lang="zh-TW" altLang="en-US" dirty="0" smtClean="0">
                <a:solidFill>
                  <a:srgbClr val="FF0000"/>
                </a:solidFill>
              </a:rPr>
              <a:t>能</a:t>
            </a:r>
            <a:r>
              <a:rPr lang="en-US" altLang="zh-TW" dirty="0" smtClean="0">
                <a:solidFill>
                  <a:srgbClr val="FF0000"/>
                </a:solidFill>
              </a:rPr>
              <a:t>pending</a:t>
            </a:r>
            <a:r>
              <a:rPr lang="zh-TW" altLang="en-US" dirty="0" smtClean="0">
                <a:solidFill>
                  <a:srgbClr val="FF0000"/>
                </a:solidFill>
              </a:rPr>
              <a:t>的秒數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err="1" smtClean="0"/>
              <a:t>emailSendTargets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(email</a:t>
            </a:r>
            <a:r>
              <a:rPr lang="zh-TW" altLang="en-US" dirty="0" smtClean="0">
                <a:solidFill>
                  <a:srgbClr val="FF0000"/>
                </a:solidFill>
              </a:rPr>
              <a:t>寄送目標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 err="1" smtClean="0"/>
              <a:t>smsSendTargets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sms</a:t>
            </a:r>
            <a:r>
              <a:rPr lang="zh-TW" altLang="en-US" dirty="0" smtClean="0">
                <a:solidFill>
                  <a:srgbClr val="FF0000"/>
                </a:solidFill>
              </a:rPr>
              <a:t>寄</a:t>
            </a:r>
            <a:r>
              <a:rPr lang="zh-TW" altLang="en-US" dirty="0">
                <a:solidFill>
                  <a:srgbClr val="FF0000"/>
                </a:solidFill>
              </a:rPr>
              <a:t>送目標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endParaRPr kumimoji="1" lang="en-US" altLang="zh-TW" dirty="0"/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787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參數檔</a:t>
            </a:r>
            <a:r>
              <a:rPr kumimoji="1" lang="zh-TW" altLang="en-US" dirty="0" smtClean="0"/>
              <a:t>變數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自定義</a:t>
            </a:r>
            <a:r>
              <a:rPr kumimoji="1"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自定義要掃描的</a:t>
            </a:r>
            <a:r>
              <a:rPr lang="en-US" altLang="zh-TW" dirty="0" smtClean="0"/>
              <a:t>pattern</a:t>
            </a:r>
            <a:r>
              <a:rPr lang="zh-TW" altLang="en-US" dirty="0" smtClean="0"/>
              <a:t>，</a:t>
            </a:r>
            <a:r>
              <a:rPr lang="en-US" altLang="zh-TW" dirty="0" smtClean="0"/>
              <a:t>N</a:t>
            </a:r>
            <a:r>
              <a:rPr lang="zh-TW" altLang="en-US" dirty="0" smtClean="0"/>
              <a:t>為排序數字，至多</a:t>
            </a:r>
            <a:r>
              <a:rPr lang="en-US" altLang="zh-TW" dirty="0" smtClean="0"/>
              <a:t>100</a:t>
            </a:r>
            <a:r>
              <a:rPr lang="zh-TW" altLang="en-US" dirty="0" smtClean="0"/>
              <a:t>筆自訂</a:t>
            </a:r>
            <a:r>
              <a:rPr lang="en-US" altLang="zh-TW" dirty="0" smtClean="0"/>
              <a:t>pattern</a:t>
            </a:r>
          </a:p>
          <a:p>
            <a:endParaRPr lang="en-US" altLang="zh-TW" dirty="0"/>
          </a:p>
          <a:p>
            <a:r>
              <a:rPr lang="en-US" altLang="zh-TW" dirty="0" err="1" smtClean="0"/>
              <a:t>otherScan.patternN</a:t>
            </a:r>
            <a:r>
              <a:rPr lang="en-US" altLang="zh-TW" dirty="0" smtClean="0"/>
              <a:t> (regular express pattern)</a:t>
            </a:r>
            <a:endParaRPr lang="en-US" altLang="zh-TW" dirty="0"/>
          </a:p>
          <a:p>
            <a:r>
              <a:rPr lang="en-US" altLang="zh-TW" dirty="0" err="1" smtClean="0"/>
              <a:t>otherScan.allowCountN</a:t>
            </a:r>
            <a:r>
              <a:rPr lang="en-US" altLang="zh-TW" dirty="0" smtClean="0"/>
              <a:t> (</a:t>
            </a:r>
            <a:r>
              <a:rPr lang="zh-TW" altLang="en-US" dirty="0" smtClean="0"/>
              <a:t>該掃描所允許的數量</a:t>
            </a:r>
            <a:r>
              <a:rPr lang="en-US" altLang="zh-TW" dirty="0" smtClean="0"/>
              <a:t>)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>ex: </a:t>
            </a:r>
            <a:br>
              <a:rPr kumimoji="1" lang="en-US" altLang="zh-TW" dirty="0" smtClean="0"/>
            </a:br>
            <a:r>
              <a:rPr lang="en-US" altLang="zh-TW" dirty="0" smtClean="0"/>
              <a:t>otherScan.pattern1=[0-9]{10}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otherScan.allowCount1=10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25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參數檔</a:t>
            </a:r>
            <a:r>
              <a:rPr kumimoji="1" lang="zh-TW" altLang="en-US" dirty="0" smtClean="0"/>
              <a:t>變數</a:t>
            </a:r>
            <a:r>
              <a:rPr kumimoji="1" lang="en-US" altLang="zh-TW" dirty="0" smtClean="0"/>
              <a:t>(email)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altLang="zh-TW" dirty="0" smtClean="0"/>
              <a:t>LOCAL_TEST(</a:t>
            </a:r>
            <a:r>
              <a:rPr lang="zh-TW" altLang="en-US" dirty="0" smtClean="0"/>
              <a:t>是否要用內建</a:t>
            </a:r>
            <a:r>
              <a:rPr lang="en-US" altLang="zh-TW" dirty="0" err="1" smtClean="0"/>
              <a:t>gmail</a:t>
            </a:r>
            <a:r>
              <a:rPr lang="zh-TW" altLang="en-US" dirty="0" smtClean="0"/>
              <a:t>帳號寄送</a:t>
            </a:r>
            <a:r>
              <a:rPr lang="en-US" altLang="zh-TW" dirty="0" smtClean="0"/>
              <a:t>email</a:t>
            </a:r>
            <a:r>
              <a:rPr lang="es-ES_tradnl" altLang="zh-TW" dirty="0" smtClean="0"/>
              <a:t>)</a:t>
            </a:r>
          </a:p>
          <a:p>
            <a:r>
              <a:rPr lang="es-ES_tradnl" altLang="zh-TW" dirty="0" smtClean="0"/>
              <a:t>EDM_FROM_ADDR</a:t>
            </a:r>
          </a:p>
          <a:p>
            <a:r>
              <a:rPr lang="es-ES_tradnl" altLang="zh-TW" dirty="0" smtClean="0"/>
              <a:t>EDM_FROM_PERSON</a:t>
            </a:r>
          </a:p>
          <a:p>
            <a:r>
              <a:rPr lang="es-ES_tradnl" altLang="zh-TW" dirty="0" smtClean="0"/>
              <a:t>EDM_HOST</a:t>
            </a:r>
          </a:p>
          <a:p>
            <a:r>
              <a:rPr lang="es-ES_tradnl" altLang="zh-TW" dirty="0" smtClean="0"/>
              <a:t>EDM_USR</a:t>
            </a:r>
          </a:p>
          <a:p>
            <a:r>
              <a:rPr lang="es-ES_tradnl" altLang="zh-TW" dirty="0" smtClean="0"/>
              <a:t>EDM_PWD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1977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參數檔</a:t>
            </a:r>
            <a:r>
              <a:rPr kumimoji="1" lang="zh-TW" altLang="en-US" dirty="0" smtClean="0"/>
              <a:t>變數</a:t>
            </a:r>
            <a:r>
              <a:rPr kumimoji="1" lang="en-US" altLang="zh-TW" dirty="0" smtClean="0"/>
              <a:t>(SMS)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sms.host</a:t>
            </a:r>
            <a:endParaRPr lang="en-US" altLang="zh-TW" dirty="0"/>
          </a:p>
          <a:p>
            <a:r>
              <a:rPr lang="en-US" altLang="zh-TW" dirty="0" err="1" smtClean="0"/>
              <a:t>sms.port</a:t>
            </a:r>
            <a:endParaRPr lang="en-US" altLang="zh-TW" dirty="0" smtClean="0"/>
          </a:p>
          <a:p>
            <a:r>
              <a:rPr lang="en-US" altLang="zh-TW" dirty="0" err="1" smtClean="0"/>
              <a:t>sms.entry</a:t>
            </a:r>
            <a:endParaRPr lang="en-US" altLang="zh-TW" dirty="0" smtClean="0"/>
          </a:p>
          <a:p>
            <a:r>
              <a:rPr lang="en-US" altLang="zh-TW" dirty="0" err="1" smtClean="0"/>
              <a:t>sms.username</a:t>
            </a:r>
            <a:endParaRPr lang="en-US" altLang="zh-TW" dirty="0"/>
          </a:p>
          <a:p>
            <a:r>
              <a:rPr lang="en-US" altLang="zh-TW" dirty="0" err="1" smtClean="0"/>
              <a:t>sms.password</a:t>
            </a:r>
            <a:endParaRPr lang="en-US" altLang="zh-TW" dirty="0" smtClean="0"/>
          </a:p>
          <a:p>
            <a:r>
              <a:rPr lang="en-US" altLang="zh-TW" dirty="0" err="1" smtClean="0"/>
              <a:t>proxy.enable</a:t>
            </a:r>
            <a:endParaRPr lang="en-US" altLang="zh-TW" dirty="0" smtClean="0"/>
          </a:p>
          <a:p>
            <a:r>
              <a:rPr lang="en-US" altLang="zh-TW" dirty="0" err="1" smtClean="0"/>
              <a:t>proxy.host</a:t>
            </a:r>
            <a:endParaRPr lang="en-US" altLang="zh-TW" dirty="0" smtClean="0"/>
          </a:p>
          <a:p>
            <a:r>
              <a:rPr lang="en-US" altLang="zh-TW" dirty="0" err="1" smtClean="0"/>
              <a:t>proxy.port</a:t>
            </a:r>
            <a:endParaRPr lang="en-US" altLang="zh-TW" dirty="0" smtClean="0"/>
          </a:p>
          <a:p>
            <a:r>
              <a:rPr lang="en-US" altLang="zh-TW" dirty="0" err="1" smtClean="0"/>
              <a:t>sms.encoding</a:t>
            </a:r>
            <a:r>
              <a:rPr lang="en-US" altLang="zh-TW" dirty="0"/>
              <a:t/>
            </a:r>
            <a:br>
              <a:rPr lang="en-US" altLang="zh-TW" dirty="0"/>
            </a:b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9816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All mails format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18</a:t>
            </a:fld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92943" y="1340768"/>
            <a:ext cx="156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TW" dirty="0" smtClean="0"/>
              <a:t>Service on: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10100"/>
            <a:ext cx="6159500" cy="2582996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506408" y="3789040"/>
            <a:ext cx="3201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smtClean="0"/>
              <a:t>2.  Over allow pending number: 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6" b="32074"/>
          <a:stretch/>
        </p:blipFill>
        <p:spPr>
          <a:xfrm>
            <a:off x="971600" y="4210564"/>
            <a:ext cx="5937800" cy="251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8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All mails format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19</a:t>
            </a:fld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92943" y="1340768"/>
            <a:ext cx="2770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smtClean="0"/>
              <a:t>3.  Over allow pending time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92" y="1710100"/>
            <a:ext cx="6009710" cy="356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目的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在</a:t>
            </a:r>
            <a:r>
              <a:rPr kumimoji="1" lang="en-US" altLang="zh-TW" dirty="0" smtClean="0"/>
              <a:t>Cola</a:t>
            </a:r>
            <a:r>
              <a:rPr kumimoji="1" lang="zh-TW" altLang="en-US" dirty="0" smtClean="0"/>
              <a:t>因執行緒超量，造成當機之前，能夠提前發出警告。</a:t>
            </a:r>
            <a:endParaRPr kumimoji="1"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98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All mails format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20</a:t>
            </a:fld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92943" y="1340768"/>
            <a:ext cx="3188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/>
              <a:t>4</a:t>
            </a:r>
            <a:r>
              <a:rPr kumimoji="1" lang="en-US" altLang="zh-TW" dirty="0" smtClean="0"/>
              <a:t>.  Customize search over allow: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39878"/>
            <a:ext cx="5360516" cy="420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All mails format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21</a:t>
            </a:fld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92943" y="1340768"/>
            <a:ext cx="2684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smtClean="0"/>
              <a:t>5.  After pending recovery: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88" y="1710100"/>
            <a:ext cx="6083300" cy="24638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92942" y="4358566"/>
            <a:ext cx="2862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/>
              <a:t>6</a:t>
            </a:r>
            <a:r>
              <a:rPr kumimoji="1" lang="en-US" altLang="zh-TW" dirty="0" smtClean="0"/>
              <a:t>.  After customize recovery: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88" y="4727898"/>
            <a:ext cx="5435004" cy="230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4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All mails format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22</a:t>
            </a:fld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92943" y="1340768"/>
            <a:ext cx="299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/>
              <a:t>7</a:t>
            </a:r>
            <a:r>
              <a:rPr kumimoji="1" lang="en-US" altLang="zh-TW" dirty="0" smtClean="0"/>
              <a:t>.  Other exception of service: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42" y="1931691"/>
            <a:ext cx="8353622" cy="174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8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系統功能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定時將</a:t>
            </a:r>
            <a:r>
              <a:rPr kumimoji="1" lang="en-US" altLang="zh-TW" dirty="0" err="1"/>
              <a:t>TraceLog</a:t>
            </a:r>
            <a:r>
              <a:rPr kumimoji="1" lang="en-US" altLang="zh-TW" dirty="0"/>
              <a:t> path </a:t>
            </a:r>
            <a:r>
              <a:rPr kumimoji="1" lang="zh-TW" altLang="en-US" dirty="0"/>
              <a:t>底下的</a:t>
            </a:r>
            <a:r>
              <a:rPr kumimoji="1" lang="en-US" altLang="zh-TW" dirty="0" err="1" smtClean="0"/>
              <a:t>traceLog</a:t>
            </a:r>
            <a:r>
              <a:rPr kumimoji="1" lang="zh-TW" altLang="en-US" dirty="0" smtClean="0"/>
              <a:t>檢查</a:t>
            </a:r>
            <a:r>
              <a:rPr kumimoji="1" lang="zh-TW" altLang="en-US" dirty="0"/>
              <a:t>當下</a:t>
            </a:r>
            <a:r>
              <a:rPr kumimoji="1" lang="en-US" altLang="zh-TW" dirty="0"/>
              <a:t>pending</a:t>
            </a:r>
            <a:r>
              <a:rPr kumimoji="1" lang="zh-TW" altLang="en-US" dirty="0"/>
              <a:t>的</a:t>
            </a:r>
            <a:r>
              <a:rPr kumimoji="1" lang="zh-TW" altLang="en-US" dirty="0" smtClean="0"/>
              <a:t>筆數及單筆</a:t>
            </a:r>
            <a:r>
              <a:rPr kumimoji="1" lang="en-US" altLang="zh-TW" dirty="0" smtClean="0"/>
              <a:t>pending</a:t>
            </a:r>
            <a:r>
              <a:rPr kumimoji="1" lang="zh-TW" altLang="en-US" dirty="0" smtClean="0"/>
              <a:t>所</a:t>
            </a:r>
            <a:r>
              <a:rPr kumimoji="1" lang="en-US" altLang="zh-TW" dirty="0" smtClean="0"/>
              <a:t>hang</a:t>
            </a:r>
            <a:r>
              <a:rPr kumimoji="1" lang="zh-TW" altLang="en-US" dirty="0" smtClean="0"/>
              <a:t>住的時間，</a:t>
            </a:r>
            <a:r>
              <a:rPr kumimoji="1" lang="zh-TW" altLang="en-US" dirty="0"/>
              <a:t>若超過所設定限制</a:t>
            </a:r>
            <a:r>
              <a:rPr kumimoji="1" lang="zh-TW" altLang="en-US" dirty="0" smtClean="0"/>
              <a:t>筆數或時間，則發送</a:t>
            </a:r>
            <a:r>
              <a:rPr kumimoji="1" lang="en-US" altLang="zh-TW" dirty="0" smtClean="0"/>
              <a:t>email</a:t>
            </a:r>
            <a:r>
              <a:rPr kumimoji="1" lang="zh-TW" altLang="en-US" dirty="0" smtClean="0"/>
              <a:t>通知及</a:t>
            </a:r>
            <a:r>
              <a:rPr kumimoji="1" lang="en-US" altLang="zh-TW" dirty="0" smtClean="0"/>
              <a:t>SMS(option)</a:t>
            </a:r>
            <a:r>
              <a:rPr kumimoji="1" lang="zh-TW" altLang="en-US" dirty="0" smtClean="0"/>
              <a:t>所設定收件者。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可自定義</a:t>
            </a:r>
            <a:r>
              <a:rPr kumimoji="1" lang="en-US" altLang="zh-TW" dirty="0" err="1" smtClean="0"/>
              <a:t>RegularExpress</a:t>
            </a:r>
            <a:r>
              <a:rPr kumimoji="1" lang="en-US" altLang="zh-TW" dirty="0" smtClean="0"/>
              <a:t> pattern </a:t>
            </a:r>
            <a:r>
              <a:rPr kumimoji="1" lang="zh-TW" altLang="en-US" dirty="0" smtClean="0"/>
              <a:t>及所設定的最大允許數量，超過就會發通知給收件者。</a:t>
            </a:r>
            <a:endParaRPr kumimoji="1" lang="en-US" altLang="zh-TW" dirty="0" smtClean="0"/>
          </a:p>
          <a:p>
            <a:endParaRPr kumimoji="1"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053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4</a:t>
            </a:fld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200" y="279330"/>
            <a:ext cx="8229600" cy="1143000"/>
          </a:xfrm>
        </p:spPr>
        <p:txBody>
          <a:bodyPr/>
          <a:lstStyle/>
          <a:p>
            <a:r>
              <a:rPr kumimoji="1" lang="en-US" altLang="zh-TW" dirty="0" smtClean="0"/>
              <a:t>Application Flow</a:t>
            </a:r>
            <a:endParaRPr kumimoji="1" lang="zh-TW" altLang="en-US" dirty="0"/>
          </a:p>
        </p:txBody>
      </p:sp>
      <p:sp>
        <p:nvSpPr>
          <p:cNvPr id="11" name="立方體 10"/>
          <p:cNvSpPr/>
          <p:nvPr/>
        </p:nvSpPr>
        <p:spPr>
          <a:xfrm>
            <a:off x="611560" y="1628800"/>
            <a:ext cx="1512168" cy="136815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mtClean="0"/>
              <a:t>WAS</a:t>
            </a:r>
            <a:endParaRPr kumimoji="1"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936853" y="2465800"/>
            <a:ext cx="1658339" cy="1431637"/>
            <a:chOff x="538474" y="3248575"/>
            <a:chExt cx="1658339" cy="1431637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637" y="3248575"/>
              <a:ext cx="1180014" cy="1180014"/>
            </a:xfrm>
            <a:prstGeom prst="rect">
              <a:avLst/>
            </a:prstGeom>
          </p:spPr>
        </p:pic>
        <p:sp>
          <p:nvSpPr>
            <p:cNvPr id="16" name="文字方塊 15"/>
            <p:cNvSpPr txBox="1"/>
            <p:nvPr/>
          </p:nvSpPr>
          <p:spPr>
            <a:xfrm>
              <a:off x="538474" y="4310880"/>
              <a:ext cx="1658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err="1" smtClean="0"/>
                <a:t>TraceLog</a:t>
              </a:r>
              <a:r>
                <a:rPr kumimoji="1" lang="en-US" altLang="zh-TW" dirty="0" smtClean="0"/>
                <a:t> Folder</a:t>
              </a:r>
              <a:endParaRPr kumimoji="1"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2356030" y="3825120"/>
            <a:ext cx="1361252" cy="1428604"/>
            <a:chOff x="2907131" y="3972522"/>
            <a:chExt cx="1675213" cy="1758099"/>
          </a:xfrm>
        </p:grpSpPr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368" y="3972522"/>
              <a:ext cx="1234976" cy="1234976"/>
            </a:xfrm>
            <a:prstGeom prst="rect">
              <a:avLst/>
            </a:prstGeom>
          </p:spPr>
        </p:pic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7131" y="4112415"/>
              <a:ext cx="1234976" cy="1234976"/>
            </a:xfrm>
            <a:prstGeom prst="rect">
              <a:avLst/>
            </a:prstGeom>
          </p:spPr>
        </p:pic>
        <p:sp>
          <p:nvSpPr>
            <p:cNvPr id="21" name="文字方塊 20"/>
            <p:cNvSpPr txBox="1"/>
            <p:nvPr/>
          </p:nvSpPr>
          <p:spPr>
            <a:xfrm>
              <a:off x="3068475" y="5361288"/>
              <a:ext cx="1100300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err="1" smtClean="0"/>
                <a:t>TraceLogs</a:t>
              </a:r>
              <a:endParaRPr kumimoji="1" lang="en-US" altLang="zh-TW" dirty="0" smtClean="0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3378389" y="1558992"/>
            <a:ext cx="1827436" cy="2260481"/>
            <a:chOff x="4635870" y="1452290"/>
            <a:chExt cx="1827436" cy="2260481"/>
          </a:xfrm>
        </p:grpSpPr>
        <p:sp>
          <p:nvSpPr>
            <p:cNvPr id="26" name="立方體 25"/>
            <p:cNvSpPr/>
            <p:nvPr/>
          </p:nvSpPr>
          <p:spPr>
            <a:xfrm>
              <a:off x="4635870" y="1452290"/>
              <a:ext cx="1512168" cy="136815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/>
                <a:t>Monitor</a:t>
              </a:r>
              <a:endParaRPr kumimoji="1" lang="zh-TW" altLang="en-US" dirty="0"/>
            </a:p>
          </p:txBody>
        </p:sp>
        <p:grpSp>
          <p:nvGrpSpPr>
            <p:cNvPr id="27" name="群組 26"/>
            <p:cNvGrpSpPr/>
            <p:nvPr/>
          </p:nvGrpSpPr>
          <p:grpSpPr>
            <a:xfrm>
              <a:off x="5117360" y="2289290"/>
              <a:ext cx="1345946" cy="1423481"/>
              <a:chOff x="694671" y="3248575"/>
              <a:chExt cx="1345946" cy="1423481"/>
            </a:xfrm>
          </p:grpSpPr>
          <p:pic>
            <p:nvPicPr>
              <p:cNvPr id="28" name="圖片 2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637" y="3248575"/>
                <a:ext cx="1180014" cy="1180014"/>
              </a:xfrm>
              <a:prstGeom prst="rect">
                <a:avLst/>
              </a:prstGeom>
            </p:spPr>
          </p:pic>
          <p:sp>
            <p:nvSpPr>
              <p:cNvPr id="29" name="文字方塊 28"/>
              <p:cNvSpPr txBox="1"/>
              <p:nvPr/>
            </p:nvSpPr>
            <p:spPr>
              <a:xfrm>
                <a:off x="694671" y="4302724"/>
                <a:ext cx="1345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 smtClean="0"/>
                  <a:t>Temp Folder</a:t>
                </a:r>
                <a:endParaRPr kumimoji="1" lang="zh-TW" altLang="en-US" dirty="0"/>
              </a:p>
            </p:txBody>
          </p:sp>
        </p:grpSp>
      </p:grpSp>
      <p:cxnSp>
        <p:nvCxnSpPr>
          <p:cNvPr id="32" name="直線箭頭接點 31"/>
          <p:cNvCxnSpPr/>
          <p:nvPr/>
        </p:nvCxnSpPr>
        <p:spPr>
          <a:xfrm>
            <a:off x="2854648" y="3356992"/>
            <a:ext cx="63723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圖片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737" y="1405765"/>
            <a:ext cx="1030382" cy="1000077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425" y="2947007"/>
            <a:ext cx="1340231" cy="1340231"/>
          </a:xfrm>
          <a:prstGeom prst="rect">
            <a:avLst/>
          </a:prstGeom>
        </p:spPr>
      </p:pic>
      <p:cxnSp>
        <p:nvCxnSpPr>
          <p:cNvPr id="38" name="直線接點 37"/>
          <p:cNvCxnSpPr/>
          <p:nvPr/>
        </p:nvCxnSpPr>
        <p:spPr>
          <a:xfrm>
            <a:off x="5205825" y="2269989"/>
            <a:ext cx="1022359" cy="5651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左中括弧 38"/>
          <p:cNvSpPr/>
          <p:nvPr/>
        </p:nvSpPr>
        <p:spPr>
          <a:xfrm>
            <a:off x="6228184" y="1927602"/>
            <a:ext cx="720304" cy="1806968"/>
          </a:xfrm>
          <a:prstGeom prst="leftBracket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41" name="群組 40"/>
          <p:cNvGrpSpPr/>
          <p:nvPr/>
        </p:nvGrpSpPr>
        <p:grpSpPr>
          <a:xfrm>
            <a:off x="5736675" y="4402760"/>
            <a:ext cx="1635576" cy="1431637"/>
            <a:chOff x="538474" y="3248575"/>
            <a:chExt cx="1635576" cy="1431637"/>
          </a:xfrm>
        </p:grpSpPr>
        <p:pic>
          <p:nvPicPr>
            <p:cNvPr id="42" name="圖片 4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637" y="3248575"/>
              <a:ext cx="1180014" cy="1180014"/>
            </a:xfrm>
            <a:prstGeom prst="rect">
              <a:avLst/>
            </a:prstGeom>
          </p:spPr>
        </p:pic>
        <p:sp>
          <p:nvSpPr>
            <p:cNvPr id="43" name="文字方塊 42"/>
            <p:cNvSpPr txBox="1"/>
            <p:nvPr/>
          </p:nvSpPr>
          <p:spPr>
            <a:xfrm>
              <a:off x="538474" y="4310880"/>
              <a:ext cx="1635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err="1" smtClean="0"/>
                <a:t>IssueLog</a:t>
              </a:r>
              <a:r>
                <a:rPr kumimoji="1" lang="en-US" altLang="zh-TW" dirty="0" smtClean="0"/>
                <a:t> Folder</a:t>
              </a:r>
              <a:endParaRPr kumimoji="1" lang="zh-TW" altLang="en-US" dirty="0"/>
            </a:p>
          </p:txBody>
        </p:sp>
      </p:grpSp>
      <p:sp>
        <p:nvSpPr>
          <p:cNvPr id="46" name="上彎箭號 45"/>
          <p:cNvSpPr/>
          <p:nvPr/>
        </p:nvSpPr>
        <p:spPr>
          <a:xfrm rot="5400000">
            <a:off x="4858845" y="4185755"/>
            <a:ext cx="1045797" cy="755390"/>
          </a:xfrm>
          <a:prstGeom prst="bentUpArrow">
            <a:avLst>
              <a:gd name="adj1" fmla="val 2431"/>
              <a:gd name="adj2" fmla="val 3457"/>
              <a:gd name="adj3" fmla="val 31155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5704332" y="5789244"/>
            <a:ext cx="1826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/>
              <a:t>(only keep last logs)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7155852" y="4214646"/>
            <a:ext cx="857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smtClean="0"/>
              <a:t>(option)</a:t>
            </a:r>
            <a:endParaRPr kumimoji="1" lang="en-US" altLang="zh-TW" sz="1600" dirty="0" smtClean="0"/>
          </a:p>
        </p:txBody>
      </p:sp>
      <p:sp>
        <p:nvSpPr>
          <p:cNvPr id="10" name="文字方塊 9"/>
          <p:cNvSpPr txBox="1"/>
          <p:nvPr/>
        </p:nvSpPr>
        <p:spPr>
          <a:xfrm>
            <a:off x="5160696" y="2377914"/>
            <a:ext cx="1053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Scan files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500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Files and </a:t>
            </a:r>
            <a:r>
              <a:rPr lang="en-US" altLang="zh-TW" dirty="0" err="1" smtClean="0"/>
              <a:t>TempFolder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5</a:t>
            </a:fld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7" y="1341185"/>
            <a:ext cx="8702565" cy="4963467"/>
          </a:xfrm>
          <a:prstGeom prst="rect">
            <a:avLst/>
          </a:prstGeom>
        </p:spPr>
      </p:pic>
      <p:cxnSp>
        <p:nvCxnSpPr>
          <p:cNvPr id="11" name="直線箭頭接點 10"/>
          <p:cNvCxnSpPr/>
          <p:nvPr/>
        </p:nvCxnSpPr>
        <p:spPr>
          <a:xfrm>
            <a:off x="3124200" y="4221088"/>
            <a:ext cx="2599928" cy="1080120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15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Files </a:t>
            </a:r>
            <a:r>
              <a:rPr lang="en-US" altLang="zh-TW" dirty="0" err="1" smtClean="0"/>
              <a:t>scaning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6</a:t>
            </a:fld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852936"/>
            <a:ext cx="7128792" cy="3484426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331640" y="1196752"/>
            <a:ext cx="58170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TW" dirty="0" smtClean="0"/>
              <a:t>find line had key words “</a:t>
            </a:r>
            <a:r>
              <a:rPr lang="en-US" altLang="zh-TW" dirty="0" err="1" smtClean="0"/>
              <a:t>MCWrapper</a:t>
            </a:r>
            <a:r>
              <a:rPr lang="en-US" altLang="zh-TW" dirty="0" smtClean="0"/>
              <a:t> id”.</a:t>
            </a:r>
          </a:p>
          <a:p>
            <a:pPr marL="342900" indent="-342900">
              <a:buAutoNum type="arabicPeriod"/>
            </a:pPr>
            <a:r>
              <a:rPr kumimoji="1" lang="en-US" altLang="zh-TW" dirty="0" smtClean="0"/>
              <a:t>Record thread name and start time and time </a:t>
            </a:r>
            <a:r>
              <a:rPr kumimoji="1" lang="en-US" altLang="zh-TW" dirty="0" err="1" smtClean="0"/>
              <a:t>inuse</a:t>
            </a:r>
            <a:r>
              <a:rPr kumimoji="1" lang="en-US" altLang="zh-TW" dirty="0" smtClean="0"/>
              <a:t>.</a:t>
            </a:r>
          </a:p>
          <a:p>
            <a:pPr marL="342900" indent="-342900">
              <a:buAutoNum type="arabicPeriod"/>
            </a:pPr>
            <a:r>
              <a:rPr kumimoji="1" lang="en-US" altLang="zh-TW" dirty="0" smtClean="0"/>
              <a:t>Scan next each line find which start with “</a:t>
            </a:r>
            <a:r>
              <a:rPr lang="en-US" altLang="zh-TW" dirty="0" err="1" smtClean="0"/>
              <a:t>com.citibank</a:t>
            </a:r>
            <a:r>
              <a:rPr lang="en-US" altLang="zh-TW" dirty="0" smtClean="0"/>
              <a:t>.”.</a:t>
            </a:r>
          </a:p>
          <a:p>
            <a:pPr marL="342900" indent="-342900">
              <a:buAutoNum type="arabicPeriod"/>
            </a:pPr>
            <a:r>
              <a:rPr kumimoji="1" lang="en-US" altLang="zh-TW" dirty="0" smtClean="0"/>
              <a:t>If found it, make it as </a:t>
            </a:r>
            <a:r>
              <a:rPr kumimoji="1" lang="en-US" altLang="zh-TW" dirty="0"/>
              <a:t>pending </a:t>
            </a:r>
            <a:r>
              <a:rPr kumimoji="1" lang="en-US" altLang="zh-TW" dirty="0" smtClean="0"/>
              <a:t>procedure.</a:t>
            </a:r>
          </a:p>
          <a:p>
            <a:pPr marL="342900" indent="-342900">
              <a:buAutoNum type="arabicPeriod"/>
            </a:pPr>
            <a:r>
              <a:rPr kumimoji="1" lang="en-US" altLang="zh-TW" dirty="0" smtClean="0"/>
              <a:t>Continue scan until find next step1 keywords.</a:t>
            </a:r>
          </a:p>
        </p:txBody>
      </p:sp>
    </p:spTree>
    <p:extLst>
      <p:ext uri="{BB962C8B-B14F-4D97-AF65-F5344CB8AC3E}">
        <p14:creationId xmlns:p14="http://schemas.microsoft.com/office/powerpoint/2010/main" val="28815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Alert with pending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7</a:t>
            </a:fld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780713" y="2763265"/>
            <a:ext cx="69258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TW" dirty="0" smtClean="0"/>
              <a:t>After scanning files will got all pending procedure and pending time.</a:t>
            </a:r>
          </a:p>
          <a:p>
            <a:pPr marL="342900" indent="-342900">
              <a:buAutoNum type="arabicPeriod"/>
            </a:pPr>
            <a:r>
              <a:rPr kumimoji="1" lang="en-US" altLang="zh-TW" dirty="0" smtClean="0"/>
              <a:t>Compare </a:t>
            </a:r>
            <a:r>
              <a:rPr lang="en-US" altLang="zh-TW" dirty="0" err="1" smtClean="0"/>
              <a:t>allowPendingLimit</a:t>
            </a:r>
            <a:r>
              <a:rPr lang="en-US" altLang="zh-TW" dirty="0" smtClean="0"/>
              <a:t> with all number of pending if over it,</a:t>
            </a:r>
            <a:br>
              <a:rPr lang="en-US" altLang="zh-TW" dirty="0" smtClean="0"/>
            </a:br>
            <a:r>
              <a:rPr lang="en-US" altLang="zh-TW" dirty="0" smtClean="0"/>
              <a:t>will send alert mail.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Compare </a:t>
            </a:r>
            <a:r>
              <a:rPr lang="en-US" altLang="zh-TW" dirty="0" err="1" smtClean="0"/>
              <a:t>allowPendingTimeLimit</a:t>
            </a:r>
            <a:r>
              <a:rPr lang="en-US" altLang="zh-TW" dirty="0" smtClean="0"/>
              <a:t> with each pending time, if over it,</a:t>
            </a:r>
            <a:br>
              <a:rPr lang="en-US" altLang="zh-TW" dirty="0" smtClean="0"/>
            </a:br>
            <a:r>
              <a:rPr lang="en-US" altLang="zh-TW" dirty="0" smtClean="0"/>
              <a:t>will send alert mail.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56" y="1628800"/>
            <a:ext cx="7621488" cy="88821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78215" y="1141302"/>
            <a:ext cx="4159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smtClean="0"/>
              <a:t>Pending allow setting in </a:t>
            </a:r>
            <a:r>
              <a:rPr kumimoji="1" lang="en-US" altLang="zh-TW" dirty="0" err="1" smtClean="0"/>
              <a:t>Config.properties</a:t>
            </a:r>
            <a:r>
              <a:rPr kumimoji="1" lang="en-US" altLang="zh-TW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512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customize scanning setting from </a:t>
            </a:r>
            <a:r>
              <a:rPr lang="en-US" altLang="zh-TW" dirty="0" err="1"/>
              <a:t>config.properties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8</a:t>
            </a:fld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611560" y="3717032"/>
            <a:ext cx="8468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TW" dirty="0" smtClean="0"/>
              <a:t>Files scanning each line and use regular express mapping.</a:t>
            </a:r>
          </a:p>
          <a:p>
            <a:pPr marL="342900" indent="-342900">
              <a:buAutoNum type="arabicPeriod"/>
            </a:pPr>
            <a:r>
              <a:rPr kumimoji="1" lang="en-US" altLang="zh-TW" dirty="0" smtClean="0"/>
              <a:t>Counting all match line and compare with </a:t>
            </a:r>
            <a:r>
              <a:rPr kumimoji="1" lang="en-US" altLang="zh-TW" dirty="0" err="1" smtClean="0"/>
              <a:t>allowCount</a:t>
            </a:r>
            <a:r>
              <a:rPr kumimoji="1" lang="en-US" altLang="zh-TW" dirty="0" smtClean="0"/>
              <a:t> setting from </a:t>
            </a:r>
            <a:r>
              <a:rPr kumimoji="1" lang="en-US" altLang="zh-TW" dirty="0" err="1" smtClean="0"/>
              <a:t>config.properties</a:t>
            </a:r>
            <a:r>
              <a:rPr kumimoji="1" lang="en-US" altLang="zh-TW" dirty="0" smtClean="0"/>
              <a:t>.</a:t>
            </a:r>
          </a:p>
          <a:p>
            <a:pPr marL="342900" indent="-342900">
              <a:buAutoNum type="arabicPeriod"/>
            </a:pPr>
            <a:r>
              <a:rPr kumimoji="1" lang="en-US" altLang="zh-TW" dirty="0" smtClean="0"/>
              <a:t>List </a:t>
            </a:r>
            <a:r>
              <a:rPr kumimoji="1" lang="en-US" altLang="zh-TW" dirty="0"/>
              <a:t>all lines contains keywords.</a:t>
            </a:r>
            <a:endParaRPr kumimoji="1" lang="en-US" altLang="zh-TW" dirty="0" smtClean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142" y="1950097"/>
            <a:ext cx="6156176" cy="155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7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64677" y="692696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After Recovery 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9</a:t>
            </a:fld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873097" y="1585787"/>
            <a:ext cx="7821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/>
            <a:r>
              <a:rPr kumimoji="1" lang="en-US" altLang="zh-TW" dirty="0"/>
              <a:t>When every over allow pending happened, if next scan is not over allow number, </a:t>
            </a:r>
            <a:endParaRPr kumimoji="1" lang="en-US" altLang="zh-TW" dirty="0" smtClean="0"/>
          </a:p>
          <a:p>
            <a:pPr marL="342900" lvl="0" indent="-342900"/>
            <a:r>
              <a:rPr kumimoji="1" lang="en-US" altLang="zh-TW" dirty="0" smtClean="0"/>
              <a:t>service </a:t>
            </a:r>
            <a:r>
              <a:rPr kumimoji="1" lang="en-US" altLang="zh-TW" dirty="0"/>
              <a:t>will send recovery mail to notify system is back to normal.</a:t>
            </a:r>
            <a:endParaRPr kumimoji="1" lang="en-US" altLang="zh-TW" dirty="0" smtClean="0"/>
          </a:p>
        </p:txBody>
      </p:sp>
      <p:sp>
        <p:nvSpPr>
          <p:cNvPr id="9" name="標題 5"/>
          <p:cNvSpPr txBox="1">
            <a:spLocks/>
          </p:cNvSpPr>
          <p:nvPr/>
        </p:nvSpPr>
        <p:spPr>
          <a:xfrm>
            <a:off x="179512" y="2636912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lang="en-US" altLang="zh-TW" sz="4000" smtClean="0"/>
              <a:t>Polite mode</a:t>
            </a:r>
            <a:endParaRPr lang="zh-TW" altLang="en-US" sz="4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47" y="3485827"/>
            <a:ext cx="8135888" cy="436451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610005" y="4199880"/>
            <a:ext cx="8542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 smtClean="0"/>
              <a:t>當該</a:t>
            </a:r>
            <a:r>
              <a:rPr kumimoji="1" lang="en-US" altLang="zh-TW" dirty="0" smtClean="0"/>
              <a:t>flag</a:t>
            </a:r>
            <a:r>
              <a:rPr kumimoji="1" lang="zh-TW" altLang="en-US" dirty="0" smtClean="0"/>
              <a:t>設置為</a:t>
            </a:r>
            <a:r>
              <a:rPr kumimoji="1" lang="en-US" altLang="zh-TW" dirty="0" smtClean="0"/>
              <a:t>true</a:t>
            </a:r>
            <a:r>
              <a:rPr kumimoji="1" lang="zh-TW" altLang="en-US" dirty="0" smtClean="0"/>
              <a:t>，當</a:t>
            </a:r>
            <a:r>
              <a:rPr kumimoji="1" lang="en-US" altLang="zh-TW" dirty="0" smtClean="0"/>
              <a:t>pending</a:t>
            </a:r>
            <a:r>
              <a:rPr kumimoji="1" lang="zh-TW" altLang="en-US" dirty="0" smtClean="0"/>
              <a:t>情況發生，下一次掃描會檢查該次</a:t>
            </a:r>
            <a:r>
              <a:rPr kumimoji="1" lang="en-US" altLang="zh-TW" dirty="0" smtClean="0"/>
              <a:t>pending</a:t>
            </a:r>
            <a:r>
              <a:rPr kumimoji="1" lang="zh-TW" altLang="en-US" dirty="0" smtClean="0"/>
              <a:t>數量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時間</a:t>
            </a:r>
            <a:endParaRPr kumimoji="1" lang="en-US" altLang="zh-TW" dirty="0" smtClean="0"/>
          </a:p>
          <a:p>
            <a:r>
              <a:rPr kumimoji="1" lang="zh-TW" altLang="en-US" dirty="0" smtClean="0"/>
              <a:t>與上次寄出</a:t>
            </a:r>
            <a:r>
              <a:rPr kumimoji="1" lang="en-US" altLang="zh-TW" dirty="0" smtClean="0"/>
              <a:t>alert mail</a:t>
            </a:r>
            <a:r>
              <a:rPr kumimoji="1" lang="zh-TW" altLang="en-US" dirty="0" smtClean="0"/>
              <a:t>時的數量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時間有無超過</a:t>
            </a:r>
            <a:r>
              <a:rPr kumimoji="1" lang="en-US" altLang="zh-TW" dirty="0" smtClean="0"/>
              <a:t>10%</a:t>
            </a:r>
            <a:r>
              <a:rPr kumimoji="1" lang="zh-TW" altLang="en-US" dirty="0" smtClean="0"/>
              <a:t>，若有則才會再次發送</a:t>
            </a:r>
            <a:r>
              <a:rPr kumimoji="1" lang="en-US" altLang="zh-TW" dirty="0" smtClean="0"/>
              <a:t>alert mail</a:t>
            </a:r>
            <a:r>
              <a:rPr kumimoji="1" lang="zh-TW" altLang="en-US" dirty="0" smtClean="0"/>
              <a:t>。</a:t>
            </a:r>
            <a:endParaRPr kumimoji="1" lang="en-US" altLang="zh-TW" dirty="0" smtClean="0"/>
          </a:p>
          <a:p>
            <a:r>
              <a:rPr kumimoji="1" lang="en-US" altLang="zh-TW" dirty="0" smtClean="0"/>
              <a:t>* </a:t>
            </a:r>
            <a:r>
              <a:rPr kumimoji="1" lang="zh-TW" altLang="en-US" dirty="0" smtClean="0"/>
              <a:t>若上次寄送</a:t>
            </a:r>
            <a:r>
              <a:rPr kumimoji="1" lang="en-US" altLang="zh-TW" dirty="0" smtClean="0"/>
              <a:t>alert mail</a:t>
            </a:r>
            <a:r>
              <a:rPr kumimoji="1" lang="zh-TW" altLang="en-US" dirty="0" smtClean="0"/>
              <a:t>時間點為前日，則會無視前項規則發送。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943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rgbClr val="00B05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IISI-i3Banking20161104</Template>
  <TotalTime>8692</TotalTime>
  <Words>930</Words>
  <Application>Microsoft Macintosh PowerPoint</Application>
  <PresentationFormat>如螢幕大小 (4:3)</PresentationFormat>
  <Paragraphs>145</Paragraphs>
  <Slides>22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Calibri</vt:lpstr>
      <vt:lpstr>微軟正黑體</vt:lpstr>
      <vt:lpstr>新細明體</vt:lpstr>
      <vt:lpstr>Arial</vt:lpstr>
      <vt:lpstr>2_自訂設計</vt:lpstr>
      <vt:lpstr>1_自訂設計</vt:lpstr>
      <vt:lpstr>TraceLog monitor </vt:lpstr>
      <vt:lpstr>目的</vt:lpstr>
      <vt:lpstr>系統功能</vt:lpstr>
      <vt:lpstr>Application Flow</vt:lpstr>
      <vt:lpstr>Files and TempFolder</vt:lpstr>
      <vt:lpstr>Files scaning</vt:lpstr>
      <vt:lpstr>Alert with pending</vt:lpstr>
      <vt:lpstr>customize scanning setting from config.properties</vt:lpstr>
      <vt:lpstr>After Recovery </vt:lpstr>
      <vt:lpstr>轉windows service</vt:lpstr>
      <vt:lpstr>How to install windows service</vt:lpstr>
      <vt:lpstr>How to install windows service</vt:lpstr>
      <vt:lpstr>How to Config TraceLog in WAS</vt:lpstr>
      <vt:lpstr>參數檔變數</vt:lpstr>
      <vt:lpstr>參數檔變數(自定義)</vt:lpstr>
      <vt:lpstr>參數檔變數(email)</vt:lpstr>
      <vt:lpstr>參數檔變數(SMS)</vt:lpstr>
      <vt:lpstr>All mails format</vt:lpstr>
      <vt:lpstr>All mails format</vt:lpstr>
      <vt:lpstr>All mails format</vt:lpstr>
      <vt:lpstr>All mails format</vt:lpstr>
      <vt:lpstr>All mails format</vt:lpstr>
    </vt:vector>
  </TitlesOfParts>
  <Company>Toshiba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 Direct Banking  系統彙總</dc:title>
  <dc:creator>garychen</dc:creator>
  <cp:lastModifiedBy>陳柏羽(Andy Chen)</cp:lastModifiedBy>
  <cp:revision>259</cp:revision>
  <dcterms:created xsi:type="dcterms:W3CDTF">2016-11-22T03:34:43Z</dcterms:created>
  <dcterms:modified xsi:type="dcterms:W3CDTF">2018-07-02T04:08:19Z</dcterms:modified>
</cp:coreProperties>
</file>