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5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02/11/2024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02/11/2024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GB" dirty="0"/>
              <a:t>Opulence money</a:t>
            </a:r>
            <a:br>
              <a:rPr lang="en-GB" dirty="0"/>
            </a:br>
            <a:r>
              <a:rPr lang="en-GB" dirty="0"/>
              <a:t>pitch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960214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For: Steve Bowden, Venture Lab</a:t>
            </a:r>
          </a:p>
          <a:p>
            <a:pPr rtl="0"/>
            <a:r>
              <a:rPr lang="en-GB" dirty="0"/>
              <a:t>By: Isaac </a:t>
            </a:r>
            <a:r>
              <a:rPr lang="en-GB" dirty="0" err="1"/>
              <a:t>Kennington,</a:t>
            </a:r>
            <a:r>
              <a:rPr lang="en-GB" dirty="0"/>
              <a:t> </a:t>
            </a:r>
            <a:r>
              <a:rPr lang="en-GB" dirty="0" err="1"/>
              <a:t>Oje</a:t>
            </a:r>
            <a:r>
              <a:rPr lang="en-GB" dirty="0"/>
              <a:t> Alli, Krisha Chauhan, Joseph Thomas</a:t>
            </a:r>
          </a:p>
        </p:txBody>
      </p:sp>
      <p:pic>
        <p:nvPicPr>
          <p:cNvPr id="5" name="Picture 4" descr="A purple circle with white text&#10;&#10;Description automatically generated">
            <a:extLst>
              <a:ext uri="{FF2B5EF4-FFF2-40B4-BE49-F238E27FC236}">
                <a16:creationId xmlns:a16="http://schemas.microsoft.com/office/drawing/2014/main" id="{DA30D878-CCD2-6EC9-6EA5-4844097D7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465" y="41892"/>
            <a:ext cx="4762535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3BD8B1E-4C53-3DA9-2D79-579B721E0962}"/>
              </a:ext>
            </a:extLst>
          </p:cNvPr>
          <p:cNvSpPr txBox="1"/>
          <p:nvPr/>
        </p:nvSpPr>
        <p:spPr>
          <a:xfrm>
            <a:off x="2694813" y="1037366"/>
            <a:ext cx="9067800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Unlike 		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Budgeting Apps </a:t>
            </a:r>
            <a:r>
              <a:rPr lang="en-GB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(YNAB) 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Finance Apps/Mobile Banks </a:t>
            </a:r>
            <a:r>
              <a:rPr lang="en-GB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20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Revolut</a:t>
            </a:r>
            <a:r>
              <a:rPr lang="en-GB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sz="20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		web application “Opulence Money”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		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individuals with multiple banks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want	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 and clarity over their net worth and spending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		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eliminating hassle &amp; confusion of manually monitoring finances</a:t>
            </a:r>
            <a:endParaRPr lang="en-GB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		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providing improved personalised budgets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automating net worth tracking</a:t>
            </a:r>
            <a:endParaRPr lang="en-GB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 descr="A purple circle with white text&#10;&#10;Description automatically generated">
            <a:extLst>
              <a:ext uri="{FF2B5EF4-FFF2-40B4-BE49-F238E27FC236}">
                <a16:creationId xmlns:a16="http://schemas.microsoft.com/office/drawing/2014/main" id="{247A4B31-A091-1550-DB0E-A0899C0D6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9428"/>
            <a:ext cx="3387887" cy="338788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0E1FA8A4-A96A-03B9-7A3B-7B8EAA7133AE}"/>
              </a:ext>
            </a:extLst>
          </p:cNvPr>
          <p:cNvSpPr txBox="1">
            <a:spLocks/>
          </p:cNvSpPr>
          <p:nvPr/>
        </p:nvSpPr>
        <p:spPr>
          <a:xfrm>
            <a:off x="6820842" y="5349240"/>
            <a:ext cx="4941771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/>
              <a:t>Opulence money</a:t>
            </a:r>
            <a:br>
              <a:rPr lang="en-GB" dirty="0"/>
            </a:br>
            <a:r>
              <a:rPr lang="en-GB" dirty="0"/>
              <a:t>Elevator pitch</a:t>
            </a:r>
          </a:p>
        </p:txBody>
      </p:sp>
    </p:spTree>
    <p:extLst>
      <p:ext uri="{BB962C8B-B14F-4D97-AF65-F5344CB8AC3E}">
        <p14:creationId xmlns:p14="http://schemas.microsoft.com/office/powerpoint/2010/main" val="14219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701497-E9C4-1CF9-FF15-580C12AD2269}"/>
              </a:ext>
            </a:extLst>
          </p:cNvPr>
          <p:cNvSpPr txBox="1">
            <a:spLocks/>
          </p:cNvSpPr>
          <p:nvPr/>
        </p:nvSpPr>
        <p:spPr>
          <a:xfrm>
            <a:off x="7250229" y="0"/>
            <a:ext cx="4941771" cy="6197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/>
              <a:t>Opulence money | pitch</a:t>
            </a:r>
          </a:p>
        </p:txBody>
      </p:sp>
      <p:pic>
        <p:nvPicPr>
          <p:cNvPr id="13" name="Picture 12" descr="A purple circle with white text&#10;&#10;Description automatically generated">
            <a:extLst>
              <a:ext uri="{FF2B5EF4-FFF2-40B4-BE49-F238E27FC236}">
                <a16:creationId xmlns:a16="http://schemas.microsoft.com/office/drawing/2014/main" id="{10DAA4CF-BCE6-A0A2-8A01-834BA4FB3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43673" cy="1043673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6B0E133-C363-95A7-A005-7484EEB0B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290516"/>
              </p:ext>
            </p:extLst>
          </p:nvPr>
        </p:nvGraphicFramePr>
        <p:xfrm>
          <a:off x="406400" y="619760"/>
          <a:ext cx="11572240" cy="6126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56000">
                  <a:extLst>
                    <a:ext uri="{9D8B030D-6E8A-4147-A177-3AD203B41FA5}">
                      <a16:colId xmlns:a16="http://schemas.microsoft.com/office/drawing/2014/main" val="400380438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20393046"/>
                    </a:ext>
                  </a:extLst>
                </a:gridCol>
                <a:gridCol w="2684780">
                  <a:extLst>
                    <a:ext uri="{9D8B030D-6E8A-4147-A177-3AD203B41FA5}">
                      <a16:colId xmlns:a16="http://schemas.microsoft.com/office/drawing/2014/main" val="3045206403"/>
                    </a:ext>
                  </a:extLst>
                </a:gridCol>
                <a:gridCol w="2893060">
                  <a:extLst>
                    <a:ext uri="{9D8B030D-6E8A-4147-A177-3AD203B41FA5}">
                      <a16:colId xmlns:a16="http://schemas.microsoft.com/office/drawing/2014/main" val="2876700133"/>
                    </a:ext>
                  </a:extLst>
                </a:gridCol>
              </a:tblGrid>
              <a:tr h="295596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Problem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Solution </a:t>
                      </a:r>
                      <a:r>
                        <a:rPr lang="en-GB" b="0" i="1" dirty="0">
                          <a:solidFill>
                            <a:schemeClr val="tx1"/>
                          </a:solidFill>
                        </a:rPr>
                        <a:t>(Implementation) 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29872"/>
                  </a:ext>
                </a:extLst>
              </a:tr>
              <a:tr h="226663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 to track multiple banks/savings accounts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Therefore, personal finances + net worth confusing (e.g. spreadsheets)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 go-to unified app to total track spending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So, hard to budget effectively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Unify all accounts into one dashboard automatically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(Open Banking API, PDF Statement processing)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Analyses + categorises + visualises spending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(AI classification, </a:t>
                      </a:r>
                      <a:r>
                        <a:rPr lang="en-GB" i="1" dirty="0" err="1">
                          <a:solidFill>
                            <a:schemeClr val="tx1"/>
                          </a:solidFill>
                        </a:rPr>
                        <a:t>ChartJS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i="0" dirty="0">
                          <a:solidFill>
                            <a:schemeClr val="tx1"/>
                          </a:solidFill>
                        </a:rPr>
                        <a:t>Totals + visualises (by bank or account type) net worth across platforms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i="0" dirty="0">
                          <a:solidFill>
                            <a:schemeClr val="tx1"/>
                          </a:solidFill>
                        </a:rPr>
                        <a:t>Suggests + visualises personalised budget based on spending, income and financial situation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i="1" dirty="0" err="1">
                          <a:solidFill>
                            <a:schemeClr val="tx1"/>
                          </a:solidFill>
                        </a:rPr>
                        <a:t>ChartJS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, AI data processing)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i="0" dirty="0">
                          <a:solidFill>
                            <a:schemeClr val="tx1"/>
                          </a:solidFill>
                        </a:rPr>
                        <a:t>Suggests relevant reliable resources based on financial needs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i="0" dirty="0">
                          <a:solidFill>
                            <a:schemeClr val="tx1"/>
                          </a:solidFill>
                        </a:rPr>
                        <a:t>Eliminates needs for messy spreadsheets or many disjointed mobile banks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09619"/>
                  </a:ext>
                </a:extLst>
              </a:tr>
              <a:tr h="234636">
                <a:tc>
                  <a:txBody>
                    <a:bodyPr/>
                    <a:lstStyle/>
                    <a:p>
                      <a:pPr algn="just"/>
                      <a:r>
                        <a:rPr lang="en-GB" sz="18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Audience </a:t>
                      </a:r>
                      <a:r>
                        <a:rPr lang="en-GB" sz="1800" b="0" i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(why they care)</a:t>
                      </a:r>
                      <a:endParaRPr lang="en-GB" sz="18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Marketing </a:t>
                      </a:r>
                      <a:r>
                        <a:rPr lang="en-GB" sz="18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(targeted)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Monetization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52020"/>
                  </a:ext>
                </a:extLst>
              </a:tr>
              <a:tr h="2651079">
                <a:tc>
                  <a:txBody>
                    <a:bodyPr/>
                    <a:lstStyle/>
                    <a:p>
                      <a:r>
                        <a:rPr lang="en-GB" sz="1800" b="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 &amp; low-income:</a:t>
                      </a:r>
                    </a:p>
                    <a:p>
                      <a:r>
                        <a:rPr lang="en-GB" sz="1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Hard to track &amp; control spending</a:t>
                      </a:r>
                    </a:p>
                    <a:p>
                      <a:r>
                        <a:rPr lang="en-GB" sz="1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Timely, boring and hard to budget</a:t>
                      </a:r>
                    </a:p>
                    <a:p>
                      <a:r>
                        <a:rPr lang="en-GB" sz="1800" b="0" i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Short for money</a:t>
                      </a:r>
                    </a:p>
                    <a:p>
                      <a:r>
                        <a:rPr lang="en-GB" sz="1800" b="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Higher income/savings:</a:t>
                      </a:r>
                    </a:p>
                    <a:p>
                      <a:r>
                        <a:rPr lang="en-GB" sz="1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Wealth scattered across accounts + providers</a:t>
                      </a:r>
                    </a:p>
                    <a:p>
                      <a:r>
                        <a:rPr lang="en-GB" sz="1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Money left sitting in low-interest accounts</a:t>
                      </a:r>
                    </a:p>
                    <a:p>
                      <a:r>
                        <a:rPr lang="en-GB" sz="1800" b="0" i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Stressed/confused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u="sng" dirty="0">
                          <a:solidFill>
                            <a:schemeClr val="tx1"/>
                          </a:solidFill>
                        </a:rPr>
                        <a:t>Students: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categorise spending and increase saving, plan for loans.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u="sng" dirty="0">
                          <a:solidFill>
                            <a:schemeClr val="tx1"/>
                          </a:solidFill>
                        </a:rPr>
                        <a:t>High savings: </a:t>
                      </a:r>
                      <a:r>
                        <a:rPr lang="en-GB" u="none" dirty="0">
                          <a:solidFill>
                            <a:schemeClr val="tx1"/>
                          </a:solidFill>
                        </a:rPr>
                        <a:t>e.g. Mum, hard to track ££</a:t>
                      </a:r>
                      <a:endParaRPr lang="en-GB" u="sng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u="sng" dirty="0">
                          <a:solidFill>
                            <a:schemeClr val="tx1"/>
                          </a:solidFill>
                        </a:rPr>
                        <a:t>Competitors:</a:t>
                      </a:r>
                      <a:r>
                        <a:rPr lang="en-GB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Revolut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/Mobile Banks: limited within own platform. YNAB: Confusing, no tailored suggestions, but some overlaps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 &amp; low-income: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 events (e.g. freshers)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Instagram/TT</a:t>
                      </a:r>
                    </a:p>
                    <a:p>
                      <a:r>
                        <a:rPr lang="en-GB" sz="1800" b="0" i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Save money</a:t>
                      </a:r>
                    </a:p>
                    <a:p>
                      <a:r>
                        <a:rPr lang="en-GB" sz="1800" b="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Higher income/savings: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Newspapers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Blogs (e.g. MSE)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Facebook</a:t>
                      </a:r>
                    </a:p>
                    <a:p>
                      <a:r>
                        <a:rPr lang="en-GB" sz="1800" b="0" i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 wealth and make it work for you</a:t>
                      </a:r>
                      <a:endParaRPr lang="en-GB" sz="1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u="sng" dirty="0">
                          <a:solidFill>
                            <a:schemeClr val="tx1"/>
                          </a:solidFill>
                        </a:rPr>
                        <a:t>Free preview:</a:t>
                      </a:r>
                      <a:r>
                        <a:rPr lang="en-GB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Budget tool, demo (fake data) of rest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u="sng" dirty="0">
                          <a:solidFill>
                            <a:schemeClr val="tx1"/>
                          </a:solidFill>
                        </a:rPr>
                        <a:t>Monthly subscription: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u="none" dirty="0">
                          <a:solidFill>
                            <a:schemeClr val="tx1"/>
                          </a:solidFill>
                        </a:rPr>
                        <a:t>≈£9.99/</a:t>
                      </a:r>
                      <a:r>
                        <a:rPr lang="en-GB" u="none" dirty="0" err="1">
                          <a:solidFill>
                            <a:schemeClr val="tx1"/>
                          </a:solidFill>
                        </a:rPr>
                        <a:t>mo</a:t>
                      </a:r>
                      <a:endParaRPr lang="en-GB" u="none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u="sng" dirty="0">
                          <a:solidFill>
                            <a:schemeClr val="tx1"/>
                          </a:solidFill>
                        </a:rPr>
                        <a:t>Sponsors:</a:t>
                      </a:r>
                      <a:r>
                        <a:rPr lang="en-GB" u="none" dirty="0">
                          <a:solidFill>
                            <a:schemeClr val="tx1"/>
                          </a:solidFill>
                        </a:rPr>
                        <a:t> credit agencies, savings/pension/mortgage providers, premium advertising audience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85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34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urple circle with white text&#10;&#10;Description automatically generated">
            <a:extLst>
              <a:ext uri="{FF2B5EF4-FFF2-40B4-BE49-F238E27FC236}">
                <a16:creationId xmlns:a16="http://schemas.microsoft.com/office/drawing/2014/main" id="{F8B46597-2577-0B59-D0B4-6A35F3DE9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43673" cy="10436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B1707E-BA34-AC8E-5B26-9E892D463A8E}"/>
              </a:ext>
            </a:extLst>
          </p:cNvPr>
          <p:cNvSpPr txBox="1"/>
          <p:nvPr/>
        </p:nvSpPr>
        <p:spPr>
          <a:xfrm>
            <a:off x="838200" y="843280"/>
            <a:ext cx="4038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Future Potential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Monetise: Link to credit platforms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e.g. </a:t>
            </a:r>
            <a:r>
              <a:rPr lang="en-GB" dirty="0" err="1"/>
              <a:t>ClearScore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Directly provides affordability reports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Hence better personalised credit/lending offers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Affiliate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Monetise: Link to saving providers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Suggests relevant savings accounts/bonds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Affiliate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Mobile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Track spending on the 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Compare spending to budget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9E3D6DD-5D8F-F75C-D450-720D0D5715D6}"/>
              </a:ext>
            </a:extLst>
          </p:cNvPr>
          <p:cNvSpPr txBox="1">
            <a:spLocks/>
          </p:cNvSpPr>
          <p:nvPr/>
        </p:nvSpPr>
        <p:spPr>
          <a:xfrm>
            <a:off x="7250229" y="0"/>
            <a:ext cx="4941771" cy="6197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/>
              <a:t>Opulence money | pitch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52F46-C3C3-0842-C669-2889E7C54D2D}"/>
              </a:ext>
            </a:extLst>
          </p:cNvPr>
          <p:cNvSpPr txBox="1"/>
          <p:nvPr/>
        </p:nvSpPr>
        <p:spPr>
          <a:xfrm>
            <a:off x="6395720" y="894080"/>
            <a:ext cx="403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Who we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Computer Science UGs @ Durham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Apply skills to real-life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Interest in 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Want to benefit individuals</a:t>
            </a:r>
          </a:p>
        </p:txBody>
      </p:sp>
    </p:spTree>
    <p:extLst>
      <p:ext uri="{BB962C8B-B14F-4D97-AF65-F5344CB8AC3E}">
        <p14:creationId xmlns:p14="http://schemas.microsoft.com/office/powerpoint/2010/main" val="92728629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478</Words>
  <Application>Microsoft Office PowerPoint</Application>
  <PresentationFormat>Widescreen</PresentationFormat>
  <Paragraphs>71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Monoline</vt:lpstr>
      <vt:lpstr>Opulence money pitch DECK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KENNINGTON, ISAAC E.X. (Student)</dc:creator>
  <cp:lastModifiedBy>KENNINGTON, ISAAC E.X. (Student)</cp:lastModifiedBy>
  <cp:revision>3</cp:revision>
  <dcterms:created xsi:type="dcterms:W3CDTF">2024-11-02T22:19:02Z</dcterms:created>
  <dcterms:modified xsi:type="dcterms:W3CDTF">2024-11-03T02:05:59Z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