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01f39079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01f39079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1f39079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1f39079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01f39079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01f39079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01f39079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01f39079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01f39079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01f39079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1f390797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1f390797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01f39079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01f39079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01f390797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01f39079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01f390797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01f390797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01f390797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01f390797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1f39079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1f39079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01f390797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01f390797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01f390797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01f390797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01f390797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01f390797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01f390797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01f390797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01f390797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01f390797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01f390797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01f390797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1f39079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1f39079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1f39079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1f39079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1f39079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01f39079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01f39079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01f39079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01f39079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01f39079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01f39079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01f39079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01f39079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01f39079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Express and Modules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 Example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933601" cy="321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9000" y="1170125"/>
            <a:ext cx="3773300" cy="61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/>
          <p:nvPr/>
        </p:nvSpPr>
        <p:spPr>
          <a:xfrm>
            <a:off x="504125" y="1972650"/>
            <a:ext cx="3017400" cy="387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6962725" y="1278575"/>
            <a:ext cx="1644000" cy="387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so far?</a:t>
            </a:r>
            <a:endParaRPr/>
          </a:p>
        </p:txBody>
      </p:sp>
      <p:sp>
        <p:nvSpPr>
          <p:cNvPr id="136" name="Google Shape;136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Modules!</a:t>
            </a:r>
            <a:endParaRPr/>
          </a:p>
        </p:txBody>
      </p:sp>
      <p:sp>
        <p:nvSpPr>
          <p:cNvPr id="142" name="Google Shape;142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modules?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Creating modules are a way to isolate our code in to “packages”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then use these packages/modules in other areas of our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allows us to make code cleaner and more reusable in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example: If we wanted to create some functions that will be used in multiple areas of project, we might think to put those function in a module. This way we can use the module wherever we want.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 we create a module?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Simply create a javascript file -&gt; `name_of_module.js`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Export the functions in the javascript 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Operations Module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4875" y="1133650"/>
            <a:ext cx="268501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/>
          <p:nvPr/>
        </p:nvSpPr>
        <p:spPr>
          <a:xfrm>
            <a:off x="3134325" y="3835700"/>
            <a:ext cx="1760700" cy="840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our Operations module in our server!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700" y="1453925"/>
            <a:ext cx="4640400" cy="351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175" y="1453925"/>
            <a:ext cx="2685000" cy="351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/>
          <p:nvPr/>
        </p:nvSpPr>
        <p:spPr>
          <a:xfrm>
            <a:off x="4347125" y="1965350"/>
            <a:ext cx="3463200" cy="336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7"/>
          <p:cNvSpPr txBox="1"/>
          <p:nvPr/>
        </p:nvSpPr>
        <p:spPr>
          <a:xfrm>
            <a:off x="555275" y="1037475"/>
            <a:ext cx="24474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</a:rPr>
              <a:t>Our operations module</a:t>
            </a:r>
            <a:endParaRPr sz="1600">
              <a:solidFill>
                <a:srgbClr val="F3F3F3"/>
              </a:solidFill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4192675" y="1067825"/>
            <a:ext cx="45453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</a:rPr>
              <a:t>Using our operations module elsewhere</a:t>
            </a:r>
            <a:endParaRPr sz="1600">
              <a:solidFill>
                <a:srgbClr val="F3F3F3"/>
              </a:solidFill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4544400" y="2615575"/>
            <a:ext cx="2769000" cy="664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On Modules?</a:t>
            </a:r>
            <a:endParaRPr/>
          </a:p>
        </p:txBody>
      </p:sp>
      <p:sp>
        <p:nvSpPr>
          <p:cNvPr id="172" name="Google Shape;172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The Server</a:t>
            </a:r>
            <a:endParaRPr/>
          </a:p>
        </p:txBody>
      </p:sp>
      <p:sp>
        <p:nvSpPr>
          <p:cNvPr id="178" name="Google Shape;178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parameters</a:t>
            </a:r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325" y="1246950"/>
            <a:ext cx="569595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0"/>
          <p:cNvSpPr/>
          <p:nvPr/>
        </p:nvSpPr>
        <p:spPr>
          <a:xfrm>
            <a:off x="3090475" y="1943425"/>
            <a:ext cx="2177225" cy="492350"/>
          </a:xfrm>
          <a:custGeom>
            <a:rect b="b" l="l" r="r" t="t"/>
            <a:pathLst>
              <a:path extrusionOk="0" h="19694" w="87089">
                <a:moveTo>
                  <a:pt x="0" y="0"/>
                </a:moveTo>
                <a:cubicBezTo>
                  <a:pt x="4469" y="13391"/>
                  <a:pt x="26562" y="10705"/>
                  <a:pt x="40622" y="11982"/>
                </a:cubicBezTo>
                <a:cubicBezTo>
                  <a:pt x="42856" y="12185"/>
                  <a:pt x="45924" y="10538"/>
                  <a:pt x="47344" y="12274"/>
                </a:cubicBezTo>
                <a:cubicBezTo>
                  <a:pt x="49111" y="14434"/>
                  <a:pt x="48787" y="18698"/>
                  <a:pt x="51435" y="19580"/>
                </a:cubicBezTo>
                <a:cubicBezTo>
                  <a:pt x="54183" y="20495"/>
                  <a:pt x="54384" y="13151"/>
                  <a:pt x="57280" y="13151"/>
                </a:cubicBezTo>
                <a:cubicBezTo>
                  <a:pt x="68026" y="13151"/>
                  <a:pt x="81128" y="9818"/>
                  <a:pt x="87089" y="877"/>
                </a:cubicBezTo>
              </a:path>
            </a:pathLst>
          </a:cu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Google Shape;186;p30"/>
          <p:cNvSpPr txBox="1"/>
          <p:nvPr/>
        </p:nvSpPr>
        <p:spPr>
          <a:xfrm>
            <a:off x="3148925" y="2476775"/>
            <a:ext cx="34704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Request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lang="en" sz="1800">
                <a:solidFill>
                  <a:srgbClr val="FF0000"/>
                </a:solidFill>
              </a:rPr>
              <a:t>path (factorial)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lang="en" sz="1800">
                <a:solidFill>
                  <a:srgbClr val="FF0000"/>
                </a:solidFill>
              </a:rPr>
              <a:t>query (?number=50)</a:t>
            </a:r>
            <a:endParaRPr sz="1800">
              <a:solidFill>
                <a:srgbClr val="FF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lang="en" sz="1800">
                <a:solidFill>
                  <a:srgbClr val="FF0000"/>
                </a:solidFill>
              </a:rPr>
              <a:t>number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796900"/>
            <a:ext cx="529590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0"/>
          <p:cNvSpPr/>
          <p:nvPr/>
        </p:nvSpPr>
        <p:spPr>
          <a:xfrm>
            <a:off x="2038400" y="4062200"/>
            <a:ext cx="1950600" cy="270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Creating endpoints that are tailored to our Operations Module</a:t>
            </a:r>
            <a:endParaRPr sz="2400"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create the following endpoints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.get(`/factorial`, function(req,res){})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.get(‘/sqroot`,</a:t>
            </a:r>
            <a:r>
              <a:rPr lang="en"/>
              <a:t> function(req,res){})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.get(‘/square’, </a:t>
            </a:r>
            <a:r>
              <a:rPr lang="en"/>
              <a:t> function(req,res){})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Idea: When the user makes a request to the following endpoints, our server utilizes the corresponding function in our operations module. The server will also use query parameters to put a number in the corresponding operation.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Express?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 A web application framework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Build back-end server/api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MEAN Stack (Mongo, Express, Angular JS, Node)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logic of our get requests</a:t>
            </a:r>
            <a:endParaRPr/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663" y="2001275"/>
            <a:ext cx="6663175" cy="290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5263" y="1159275"/>
            <a:ext cx="569595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/>
          <p:nvPr/>
        </p:nvSpPr>
        <p:spPr>
          <a:xfrm>
            <a:off x="4303300" y="1315100"/>
            <a:ext cx="1008300" cy="388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2"/>
          <p:cNvSpPr/>
          <p:nvPr/>
        </p:nvSpPr>
        <p:spPr>
          <a:xfrm>
            <a:off x="1387125" y="2906800"/>
            <a:ext cx="1937100" cy="329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/>
          <p:nvPr/>
        </p:nvSpPr>
        <p:spPr>
          <a:xfrm>
            <a:off x="5311600" y="1315100"/>
            <a:ext cx="1826400" cy="388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2"/>
          <p:cNvSpPr/>
          <p:nvPr/>
        </p:nvSpPr>
        <p:spPr>
          <a:xfrm>
            <a:off x="1569825" y="3236500"/>
            <a:ext cx="2514300" cy="388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2"/>
          <p:cNvSpPr/>
          <p:nvPr/>
        </p:nvSpPr>
        <p:spPr>
          <a:xfrm>
            <a:off x="5031925" y="3625300"/>
            <a:ext cx="2309400" cy="388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Simplifying our Server code with Route Parameters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Instead of having three separate GET endpoints for each of our operation functions, let’s have ONE GET endpoint that can handle ALL operation functions.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to achieve: Use Route Parameters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Parameters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Route parameters act as “placeholders”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They live in the request and capture whatever text is sitting in the spot of the “placeholder”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denote a route parameter with a colon followed by the name of the route parameter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100" y="3299675"/>
            <a:ext cx="63627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4"/>
          <p:cNvSpPr/>
          <p:nvPr/>
        </p:nvSpPr>
        <p:spPr>
          <a:xfrm>
            <a:off x="4266775" y="3331575"/>
            <a:ext cx="379800" cy="31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Parameters</a:t>
            </a:r>
            <a:endParaRPr/>
          </a:p>
        </p:txBody>
      </p:sp>
      <p:sp>
        <p:nvSpPr>
          <p:cNvPr id="226" name="Google Shape;226;p35"/>
          <p:cNvSpPr/>
          <p:nvPr/>
        </p:nvSpPr>
        <p:spPr>
          <a:xfrm>
            <a:off x="5551626" y="1870827"/>
            <a:ext cx="1892444" cy="427951"/>
          </a:xfrm>
          <a:custGeom>
            <a:rect b="b" l="l" r="r" t="t"/>
            <a:pathLst>
              <a:path extrusionOk="0" h="19694" w="87089">
                <a:moveTo>
                  <a:pt x="0" y="0"/>
                </a:moveTo>
                <a:cubicBezTo>
                  <a:pt x="4469" y="13391"/>
                  <a:pt x="26562" y="10705"/>
                  <a:pt x="40622" y="11982"/>
                </a:cubicBezTo>
                <a:cubicBezTo>
                  <a:pt x="42856" y="12185"/>
                  <a:pt x="45924" y="10538"/>
                  <a:pt x="47344" y="12274"/>
                </a:cubicBezTo>
                <a:cubicBezTo>
                  <a:pt x="49111" y="14434"/>
                  <a:pt x="48787" y="18698"/>
                  <a:pt x="51435" y="19580"/>
                </a:cubicBezTo>
                <a:cubicBezTo>
                  <a:pt x="54183" y="20495"/>
                  <a:pt x="54384" y="13151"/>
                  <a:pt x="57280" y="13151"/>
                </a:cubicBezTo>
                <a:cubicBezTo>
                  <a:pt x="68026" y="13151"/>
                  <a:pt x="81128" y="9818"/>
                  <a:pt x="87089" y="877"/>
                </a:cubicBezTo>
              </a:path>
            </a:pathLst>
          </a:cu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7" name="Google Shape;227;p35"/>
          <p:cNvSpPr txBox="1"/>
          <p:nvPr/>
        </p:nvSpPr>
        <p:spPr>
          <a:xfrm>
            <a:off x="5602429" y="2334399"/>
            <a:ext cx="30162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Request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lang="en" sz="1800">
                <a:solidFill>
                  <a:srgbClr val="FF0000"/>
                </a:solidFill>
              </a:rPr>
              <a:t>path (factorial)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lang="en" sz="1800">
                <a:solidFill>
                  <a:srgbClr val="FF0000"/>
                </a:solidFill>
              </a:rPr>
              <a:t>query (?number=50)</a:t>
            </a:r>
            <a:endParaRPr sz="1800">
              <a:solidFill>
                <a:srgbClr val="FF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lang="en" sz="1800">
                <a:solidFill>
                  <a:srgbClr val="FF0000"/>
                </a:solidFill>
              </a:rPr>
              <a:t>Number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lang="en" sz="1800">
                <a:solidFill>
                  <a:srgbClr val="FF0000"/>
                </a:solidFill>
              </a:rPr>
              <a:t>params</a:t>
            </a:r>
            <a:endParaRPr sz="1800">
              <a:solidFill>
                <a:srgbClr val="FF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lang="en" sz="1800">
                <a:solidFill>
                  <a:srgbClr val="FF0000"/>
                </a:solidFill>
              </a:rPr>
              <a:t>o</a:t>
            </a:r>
            <a:r>
              <a:rPr lang="en" sz="1800">
                <a:solidFill>
                  <a:srgbClr val="FF0000"/>
                </a:solidFill>
              </a:rPr>
              <a:t>p  (‘factorial’)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300" y="1193750"/>
            <a:ext cx="5295638" cy="64144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/>
          <p:nvPr/>
        </p:nvSpPr>
        <p:spPr>
          <a:xfrm>
            <a:off x="5193600" y="1249875"/>
            <a:ext cx="1892400" cy="388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5"/>
          <p:cNvSpPr/>
          <p:nvPr/>
        </p:nvSpPr>
        <p:spPr>
          <a:xfrm>
            <a:off x="6356325" y="1315100"/>
            <a:ext cx="759000" cy="262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625" y="3352550"/>
            <a:ext cx="5590200" cy="113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5"/>
          <p:cNvSpPr/>
          <p:nvPr/>
        </p:nvSpPr>
        <p:spPr>
          <a:xfrm>
            <a:off x="2081225" y="3571675"/>
            <a:ext cx="1396500" cy="262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5"/>
          <p:cNvSpPr/>
          <p:nvPr/>
        </p:nvSpPr>
        <p:spPr>
          <a:xfrm>
            <a:off x="181625" y="3352550"/>
            <a:ext cx="2945400" cy="21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5"/>
          <p:cNvSpPr/>
          <p:nvPr/>
        </p:nvSpPr>
        <p:spPr>
          <a:xfrm>
            <a:off x="7086925" y="1307800"/>
            <a:ext cx="1242000" cy="28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5"/>
          <p:cNvSpPr/>
          <p:nvPr/>
        </p:nvSpPr>
        <p:spPr>
          <a:xfrm>
            <a:off x="1825500" y="3777075"/>
            <a:ext cx="1652100" cy="28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together</a:t>
            </a:r>
            <a:endParaRPr/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75" y="1111700"/>
            <a:ext cx="8839200" cy="167369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6"/>
          <p:cNvSpPr/>
          <p:nvPr/>
        </p:nvSpPr>
        <p:spPr>
          <a:xfrm>
            <a:off x="3938000" y="1358950"/>
            <a:ext cx="1607400" cy="47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6"/>
          <p:cNvSpPr/>
          <p:nvPr/>
        </p:nvSpPr>
        <p:spPr>
          <a:xfrm>
            <a:off x="6114175" y="2182950"/>
            <a:ext cx="2346300" cy="388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6"/>
          <p:cNvSpPr txBox="1"/>
          <p:nvPr/>
        </p:nvSpPr>
        <p:spPr>
          <a:xfrm>
            <a:off x="562575" y="3002800"/>
            <a:ext cx="7452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Operations is a javascript object! So, for example, calling operations[‘factorial’] returns the factorial function</a:t>
            </a:r>
            <a:endParaRPr sz="1800">
              <a:solidFill>
                <a:srgbClr val="F3F3F3"/>
              </a:solidFill>
            </a:endParaRPr>
          </a:p>
        </p:txBody>
      </p:sp>
      <p:pic>
        <p:nvPicPr>
          <p:cNvPr id="245" name="Google Shape;24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3625" y="3726100"/>
            <a:ext cx="4210764" cy="111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some error handling</a:t>
            </a:r>
            <a:endParaRPr/>
          </a:p>
        </p:txBody>
      </p:sp>
      <p:pic>
        <p:nvPicPr>
          <p:cNvPr id="251" name="Google Shape;25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75" y="1395250"/>
            <a:ext cx="8057025" cy="336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Express?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 A web application framework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Build back-end server/api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MEAN Stack (Mongo, Express, Angular JS, Node)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How do we create an express server?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your first express server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Create a folder (our server code will live in this folder)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Run npm init (Allows us to use node modules and run our server in the terminal)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Install the express node module `npm install express`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your first express server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4) Create a `name_of_server`.js file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5) Require the express node module `var express = require(`express`)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6) Initialize the express module `var server = express()`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7) Have the server listen on a port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7400"/>
            <a:ext cx="5538025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your first express server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Yay! Our server is up and running. But it doesn’t do anything yet…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Your server is now listening on localhost:3000, but we haven’t told it what to listen for.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Let’s defines some ENDPOINTS.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Endpoints and Get Requests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25" y="1017725"/>
            <a:ext cx="493632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5391900" y="796375"/>
            <a:ext cx="3236700" cy="12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When we type in this URL we are </a:t>
            </a:r>
            <a:r>
              <a:rPr lang="en">
                <a:solidFill>
                  <a:srgbClr val="F3F3F3"/>
                </a:solidFill>
              </a:rPr>
              <a:t>actually</a:t>
            </a:r>
            <a:r>
              <a:rPr lang="en">
                <a:solidFill>
                  <a:srgbClr val="F3F3F3"/>
                </a:solidFill>
              </a:rPr>
              <a:t> making a GET request to our server at this specific ROUTE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9551" y="1781550"/>
            <a:ext cx="35814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5837575" y="2484075"/>
            <a:ext cx="1059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</a:rPr>
              <a:t>HOST</a:t>
            </a:r>
            <a:endParaRPr sz="1800">
              <a:solidFill>
                <a:srgbClr val="CC0000"/>
              </a:solidFill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7317150" y="2484075"/>
            <a:ext cx="13659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</a:rPr>
              <a:t>REQUEST</a:t>
            </a:r>
            <a:endParaRPr sz="1800">
              <a:solidFill>
                <a:srgbClr val="CC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Char char="-"/>
            </a:pPr>
            <a:r>
              <a:rPr lang="en" sz="1200">
                <a:solidFill>
                  <a:srgbClr val="CC0000"/>
                </a:solidFill>
              </a:rPr>
              <a:t>Path (endpoint)</a:t>
            </a:r>
            <a:endParaRPr sz="12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0000"/>
              </a:solidFill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5969100" y="2411025"/>
            <a:ext cx="489600" cy="160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7897900" y="2272200"/>
            <a:ext cx="321600" cy="299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</a:t>
            </a:r>
            <a:r>
              <a:rPr lang="en"/>
              <a:t>Endpoints and Get Requests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19567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6801" y="1306650"/>
            <a:ext cx="35814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7390225" y="2090025"/>
            <a:ext cx="13659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</a:rPr>
              <a:t>REQUEST</a:t>
            </a:r>
            <a:endParaRPr sz="1800">
              <a:solidFill>
                <a:srgbClr val="CC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Char char="-"/>
            </a:pPr>
            <a:r>
              <a:rPr lang="en" sz="1200">
                <a:solidFill>
                  <a:srgbClr val="CC0000"/>
                </a:solidFill>
              </a:rPr>
              <a:t>Path (endpoint)</a:t>
            </a:r>
            <a:endParaRPr sz="12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0000"/>
              </a:solidFill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7970975" y="1878150"/>
            <a:ext cx="321600" cy="299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7788300" y="1271275"/>
            <a:ext cx="906000" cy="552900"/>
          </a:xfrm>
          <a:prstGeom prst="flowChartAlternateProcess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504125" y="2527800"/>
            <a:ext cx="1431900" cy="299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 Example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0" l="0" r="27583" t="0"/>
          <a:stretch/>
        </p:blipFill>
        <p:spPr>
          <a:xfrm>
            <a:off x="282475" y="1017725"/>
            <a:ext cx="4181552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/>
          <p:nvPr/>
        </p:nvSpPr>
        <p:spPr>
          <a:xfrm>
            <a:off x="365300" y="1030150"/>
            <a:ext cx="1132500" cy="233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575" y="1073600"/>
            <a:ext cx="3773300" cy="61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6834950" y="1819225"/>
            <a:ext cx="13659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</a:rPr>
              <a:t>REQUEST</a:t>
            </a:r>
            <a:endParaRPr sz="1800">
              <a:solidFill>
                <a:srgbClr val="CC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Char char="-"/>
            </a:pPr>
            <a:r>
              <a:rPr lang="en" sz="1200">
                <a:solidFill>
                  <a:srgbClr val="CC0000"/>
                </a:solidFill>
              </a:rPr>
              <a:t>Path (endpoint)</a:t>
            </a:r>
            <a:endParaRPr sz="12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0000"/>
              </a:solidFill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7415700" y="1607350"/>
            <a:ext cx="321600" cy="299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5450350" y="1820575"/>
            <a:ext cx="1059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</a:rPr>
              <a:t>HOST</a:t>
            </a:r>
            <a:endParaRPr sz="1800">
              <a:solidFill>
                <a:srgbClr val="CC0000"/>
              </a:solidFill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5581875" y="1747525"/>
            <a:ext cx="489600" cy="160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