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48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1176D87-F2A8-4BA7-A9B2-ECC6E355B5A6}" type="datetimeFigureOut">
              <a:rPr lang="en-US" smtClean="0"/>
              <a:t>3/4/2019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BAC402C-07CE-40FB-B665-CC19F61AA6E6}" type="slidenum">
              <a:rPr lang="en-US" smtClean="0"/>
              <a:t>‹#›</a:t>
            </a:fld>
            <a:endParaRPr lang="en-US"/>
          </a:p>
        </p:txBody>
      </p:sp>
    </p:spTree>
    <p:extLst>
      <p:ext uri="{BB962C8B-B14F-4D97-AF65-F5344CB8AC3E}">
        <p14:creationId xmlns:p14="http://schemas.microsoft.com/office/powerpoint/2010/main" val="109163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7"/>
          <p:cNvSpPr txBox="1">
            <a:spLocks noGrp="1" noChangeArrowheads="1"/>
          </p:cNvSpPr>
          <p:nvPr/>
        </p:nvSpPr>
        <p:spPr bwMode="auto">
          <a:xfrm>
            <a:off x="4145280" y="9121140"/>
            <a:ext cx="3169920" cy="480060"/>
          </a:xfrm>
          <a:prstGeom prst="rect">
            <a:avLst/>
          </a:prstGeom>
          <a:noFill/>
          <a:ln w="9525">
            <a:noFill/>
            <a:miter lim="800000"/>
            <a:headEnd/>
            <a:tailEnd/>
          </a:ln>
        </p:spPr>
        <p:txBody>
          <a:bodyPr lIns="96653" tIns="48326" rIns="96653" bIns="48326" anchor="b"/>
          <a:lstStyle/>
          <a:p>
            <a:pPr algn="r"/>
            <a:fld id="{A1C882EE-CB10-4844-8F3C-5BC2EDB8F6FA}" type="slidenum">
              <a:rPr lang="en-US" sz="1300"/>
              <a:pPr algn="r"/>
              <a:t>1</a:t>
            </a:fld>
            <a:endParaRPr lang="en-US" sz="1300"/>
          </a:p>
        </p:txBody>
      </p:sp>
      <p:sp>
        <p:nvSpPr>
          <p:cNvPr id="612355" name="Rectangle 2"/>
          <p:cNvSpPr>
            <a:spLocks noGrp="1" noRot="1" noChangeAspect="1" noChangeArrowheads="1" noTextEdit="1"/>
          </p:cNvSpPr>
          <p:nvPr>
            <p:ph type="sldImg"/>
          </p:nvPr>
        </p:nvSpPr>
        <p:spPr>
          <a:ln/>
        </p:spPr>
      </p:sp>
      <p:sp>
        <p:nvSpPr>
          <p:cNvPr id="6123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5610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1333" name="Picture 5"/>
          <p:cNvPicPr>
            <a:picLocks noChangeAspect="1" noChangeArrowheads="1"/>
          </p:cNvPicPr>
          <p:nvPr/>
        </p:nvPicPr>
        <p:blipFill>
          <a:blip r:embed="rId3"/>
          <a:srcRect/>
          <a:stretch>
            <a:fillRect/>
          </a:stretch>
        </p:blipFill>
        <p:spPr bwMode="auto">
          <a:xfrm>
            <a:off x="1517191" y="3967258"/>
            <a:ext cx="2445209" cy="2445209"/>
          </a:xfrm>
          <a:prstGeom prst="rect">
            <a:avLst/>
          </a:prstGeom>
          <a:noFill/>
          <a:ln w="9525">
            <a:noFill/>
            <a:miter lim="800000"/>
            <a:headEnd/>
            <a:tailEnd/>
          </a:ln>
          <a:effectLst/>
        </p:spPr>
      </p:pic>
      <p:pic>
        <p:nvPicPr>
          <p:cNvPr id="611334" name="Picture 6"/>
          <p:cNvPicPr>
            <a:picLocks noChangeAspect="1" noChangeArrowheads="1"/>
          </p:cNvPicPr>
          <p:nvPr/>
        </p:nvPicPr>
        <p:blipFill>
          <a:blip r:embed="rId4"/>
          <a:srcRect/>
          <a:stretch>
            <a:fillRect/>
          </a:stretch>
        </p:blipFill>
        <p:spPr bwMode="auto">
          <a:xfrm>
            <a:off x="5181600" y="3952704"/>
            <a:ext cx="2438400" cy="2438400"/>
          </a:xfrm>
          <a:prstGeom prst="rect">
            <a:avLst/>
          </a:prstGeom>
          <a:noFill/>
          <a:ln w="9525">
            <a:noFill/>
            <a:miter lim="800000"/>
            <a:headEnd/>
            <a:tailEnd/>
          </a:ln>
          <a:effectLst/>
        </p:spPr>
      </p:pic>
      <p:sp>
        <p:nvSpPr>
          <p:cNvPr id="6" name="Title 1"/>
          <p:cNvSpPr txBox="1">
            <a:spLocks/>
          </p:cNvSpPr>
          <p:nvPr/>
        </p:nvSpPr>
        <p:spPr>
          <a:xfrm>
            <a:off x="381000" y="152400"/>
            <a:ext cx="7391400" cy="6858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tx2">
                    <a:lumMod val="75000"/>
                  </a:schemeClr>
                </a:solidFill>
                <a:latin typeface="Kristen ITC" pitchFamily="66" charset="0"/>
              </a:rPr>
              <a:t>Assignment 01</a:t>
            </a:r>
          </a:p>
        </p:txBody>
      </p:sp>
      <p:pic>
        <p:nvPicPr>
          <p:cNvPr id="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8600" y="152400"/>
            <a:ext cx="117942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3648" y="1025436"/>
            <a:ext cx="915764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648" y="1104900"/>
            <a:ext cx="9157648"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28800" y="6412468"/>
            <a:ext cx="1773242" cy="369332"/>
          </a:xfrm>
          <a:prstGeom prst="rect">
            <a:avLst/>
          </a:prstGeom>
          <a:noFill/>
        </p:spPr>
        <p:txBody>
          <a:bodyPr wrap="none" rtlCol="0">
            <a:spAutoFit/>
          </a:bodyPr>
          <a:lstStyle/>
          <a:p>
            <a:r>
              <a:rPr lang="en-US" dirty="0" smtClean="0">
                <a:solidFill>
                  <a:schemeClr val="accent6">
                    <a:lumMod val="50000"/>
                  </a:schemeClr>
                </a:solidFill>
                <a:latin typeface="Comic Sans MS" pitchFamily="66" charset="0"/>
              </a:rPr>
              <a:t>Original Image</a:t>
            </a:r>
            <a:endParaRPr lang="en-US" dirty="0">
              <a:solidFill>
                <a:schemeClr val="accent6">
                  <a:lumMod val="50000"/>
                </a:schemeClr>
              </a:solidFill>
              <a:latin typeface="Comic Sans MS" pitchFamily="66" charset="0"/>
            </a:endParaRPr>
          </a:p>
        </p:txBody>
      </p:sp>
      <p:sp>
        <p:nvSpPr>
          <p:cNvPr id="12" name="TextBox 11"/>
          <p:cNvSpPr txBox="1"/>
          <p:nvPr/>
        </p:nvSpPr>
        <p:spPr>
          <a:xfrm>
            <a:off x="5500395" y="6379427"/>
            <a:ext cx="1967205" cy="369332"/>
          </a:xfrm>
          <a:prstGeom prst="rect">
            <a:avLst/>
          </a:prstGeom>
          <a:noFill/>
        </p:spPr>
        <p:txBody>
          <a:bodyPr wrap="none" rtlCol="0">
            <a:spAutoFit/>
          </a:bodyPr>
          <a:lstStyle/>
          <a:p>
            <a:r>
              <a:rPr lang="en-US" dirty="0" smtClean="0">
                <a:solidFill>
                  <a:schemeClr val="accent6">
                    <a:lumMod val="50000"/>
                  </a:schemeClr>
                </a:solidFill>
                <a:latin typeface="Comic Sans MS" pitchFamily="66" charset="0"/>
              </a:rPr>
              <a:t>Labeled Objects</a:t>
            </a:r>
            <a:endParaRPr lang="en-US" dirty="0">
              <a:solidFill>
                <a:schemeClr val="accent6">
                  <a:lumMod val="50000"/>
                </a:schemeClr>
              </a:solidFill>
              <a:latin typeface="Comic Sans MS" pitchFamily="66" charset="0"/>
            </a:endParaRPr>
          </a:p>
        </p:txBody>
      </p:sp>
      <p:sp>
        <p:nvSpPr>
          <p:cNvPr id="13" name="TextBox 12"/>
          <p:cNvSpPr txBox="1"/>
          <p:nvPr/>
        </p:nvSpPr>
        <p:spPr>
          <a:xfrm>
            <a:off x="381000" y="1143000"/>
            <a:ext cx="8610600" cy="2462213"/>
          </a:xfrm>
          <a:prstGeom prst="rect">
            <a:avLst/>
          </a:prstGeom>
          <a:noFill/>
        </p:spPr>
        <p:txBody>
          <a:bodyPr wrap="square" rtlCol="0">
            <a:spAutoFit/>
          </a:bodyPr>
          <a:lstStyle/>
          <a:p>
            <a:r>
              <a:rPr lang="en-US" sz="1600" dirty="0" smtClean="0">
                <a:solidFill>
                  <a:srgbClr val="FF0000"/>
                </a:solidFill>
                <a:latin typeface="Comic Sans MS" pitchFamily="66" charset="0"/>
              </a:rPr>
              <a:t>Due Date:    </a:t>
            </a:r>
          </a:p>
          <a:p>
            <a:r>
              <a:rPr lang="en-US" sz="1600" dirty="0" smtClean="0">
                <a:solidFill>
                  <a:srgbClr val="FF0000"/>
                </a:solidFill>
                <a:latin typeface="Comic Sans MS" pitchFamily="66" charset="0"/>
              </a:rPr>
              <a:t>12</a:t>
            </a:r>
            <a:r>
              <a:rPr lang="en-US" sz="1600" dirty="0" smtClean="0">
                <a:solidFill>
                  <a:srgbClr val="FF0000"/>
                </a:solidFill>
                <a:latin typeface="Comic Sans MS" pitchFamily="66" charset="0"/>
              </a:rPr>
              <a:t> </a:t>
            </a:r>
            <a:r>
              <a:rPr lang="en-US" sz="1600" dirty="0" smtClean="0">
                <a:solidFill>
                  <a:srgbClr val="FF0000"/>
                </a:solidFill>
                <a:latin typeface="Comic Sans MS" pitchFamily="66" charset="0"/>
              </a:rPr>
              <a:t>March, 2019. (Before 5:00pm)</a:t>
            </a:r>
          </a:p>
          <a:p>
            <a:r>
              <a:rPr lang="en-US" sz="1600" dirty="0" smtClean="0">
                <a:solidFill>
                  <a:schemeClr val="tx2">
                    <a:lumMod val="75000"/>
                  </a:schemeClr>
                </a:solidFill>
                <a:latin typeface="Comic Sans MS" pitchFamily="66" charset="0"/>
              </a:rPr>
              <a:t>Subject of the Email must be (case sensitive): </a:t>
            </a:r>
            <a:r>
              <a:rPr lang="en-US" sz="1600" dirty="0" smtClean="0">
                <a:solidFill>
                  <a:schemeClr val="tx2">
                    <a:lumMod val="75000"/>
                  </a:schemeClr>
                </a:solidFill>
                <a:latin typeface="Comic Sans MS" pitchFamily="66" charset="0"/>
              </a:rPr>
              <a:t>DIP </a:t>
            </a:r>
            <a:r>
              <a:rPr lang="en-US" sz="1600" dirty="0" smtClean="0">
                <a:solidFill>
                  <a:schemeClr val="tx2">
                    <a:lumMod val="75000"/>
                  </a:schemeClr>
                </a:solidFill>
                <a:latin typeface="Comic Sans MS" pitchFamily="66" charset="0"/>
              </a:rPr>
              <a:t>Assignment 01</a:t>
            </a:r>
          </a:p>
          <a:p>
            <a:r>
              <a:rPr lang="en-US" sz="1600" dirty="0" smtClean="0">
                <a:solidFill>
                  <a:schemeClr val="tx2">
                    <a:lumMod val="75000"/>
                  </a:schemeClr>
                </a:solidFill>
                <a:latin typeface="Comic Sans MS" pitchFamily="66" charset="0"/>
              </a:rPr>
              <a:t>Email ONLY the single “.m” file. </a:t>
            </a:r>
          </a:p>
          <a:p>
            <a:r>
              <a:rPr lang="en-US" sz="1600" dirty="0" smtClean="0">
                <a:solidFill>
                  <a:schemeClr val="tx2">
                    <a:lumMod val="75000"/>
                  </a:schemeClr>
                </a:solidFill>
                <a:latin typeface="Comic Sans MS" pitchFamily="66" charset="0"/>
              </a:rPr>
              <a:t>Use </a:t>
            </a:r>
            <a:r>
              <a:rPr lang="en-US" sz="1600" dirty="0">
                <a:solidFill>
                  <a:schemeClr val="tx2">
                    <a:lumMod val="75000"/>
                  </a:schemeClr>
                </a:solidFill>
                <a:latin typeface="Comic Sans MS" pitchFamily="66" charset="0"/>
              </a:rPr>
              <a:t>the same image name </a:t>
            </a:r>
            <a:r>
              <a:rPr lang="en-US" sz="1600" dirty="0" smtClean="0">
                <a:solidFill>
                  <a:schemeClr val="tx2">
                    <a:lumMod val="75000"/>
                  </a:schemeClr>
                </a:solidFill>
                <a:latin typeface="Comic Sans MS" pitchFamily="66" charset="0"/>
              </a:rPr>
              <a:t>in the code as provided and there should not be any additional path to read the image. </a:t>
            </a:r>
            <a:endParaRPr lang="en-US" sz="1600" dirty="0">
              <a:solidFill>
                <a:schemeClr val="tx2">
                  <a:lumMod val="75000"/>
                </a:schemeClr>
              </a:solidFill>
              <a:latin typeface="Comic Sans MS" pitchFamily="66" charset="0"/>
            </a:endParaRPr>
          </a:p>
          <a:p>
            <a:endParaRPr lang="en-US" sz="1600" dirty="0" smtClean="0">
              <a:solidFill>
                <a:schemeClr val="tx2">
                  <a:lumMod val="75000"/>
                </a:schemeClr>
              </a:solidFill>
              <a:latin typeface="Comic Sans MS" pitchFamily="66" charset="0"/>
            </a:endParaRPr>
          </a:p>
          <a:p>
            <a:r>
              <a:rPr lang="en-US" sz="1400" dirty="0" smtClean="0">
                <a:solidFill>
                  <a:schemeClr val="accent6">
                    <a:lumMod val="50000"/>
                  </a:schemeClr>
                </a:solidFill>
                <a:latin typeface="Comic Sans MS" pitchFamily="66" charset="0"/>
              </a:rPr>
              <a:t>Using 8-Connectivity, write the code in </a:t>
            </a:r>
            <a:r>
              <a:rPr lang="en-US" sz="1400" dirty="0" err="1" smtClean="0">
                <a:solidFill>
                  <a:schemeClr val="accent6">
                    <a:lumMod val="50000"/>
                  </a:schemeClr>
                </a:solidFill>
                <a:latin typeface="Comic Sans MS" pitchFamily="66" charset="0"/>
              </a:rPr>
              <a:t>Matlab</a:t>
            </a:r>
            <a:r>
              <a:rPr lang="en-US" sz="1400" dirty="0" smtClean="0">
                <a:solidFill>
                  <a:schemeClr val="accent6">
                    <a:lumMod val="50000"/>
                  </a:schemeClr>
                </a:solidFill>
                <a:latin typeface="Comic Sans MS" pitchFamily="66" charset="0"/>
              </a:rPr>
              <a:t> to label each object and get the resulting image as shown on the right side. The input image is provided separately. Refer to the lecture notes for the algorithm. Do not use the built in commands of MATLAB. (The output colors may vary)</a:t>
            </a:r>
            <a:endParaRPr lang="en-US" sz="1400" dirty="0">
              <a:solidFill>
                <a:schemeClr val="accent6">
                  <a:lumMod val="50000"/>
                </a:schemeClr>
              </a:solidFill>
              <a:latin typeface="Comic Sans MS" pitchFamily="66" charset="0"/>
            </a:endParaRPr>
          </a:p>
        </p:txBody>
      </p:sp>
    </p:spTree>
    <p:extLst>
      <p:ext uri="{BB962C8B-B14F-4D97-AF65-F5344CB8AC3E}">
        <p14:creationId xmlns:p14="http://schemas.microsoft.com/office/powerpoint/2010/main" val="1194281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121</Words>
  <Application>Microsoft Office PowerPoint</Application>
  <PresentationFormat>On-screen Show (4:3)</PresentationFormat>
  <Paragraphs>11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Comic Sans MS</vt:lpstr>
      <vt:lpstr>Kristen ITC</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Khawar</dc:creator>
  <cp:lastModifiedBy>KK</cp:lastModifiedBy>
  <cp:revision>13</cp:revision>
  <cp:lastPrinted>2013-02-13T13:48:41Z</cp:lastPrinted>
  <dcterms:created xsi:type="dcterms:W3CDTF">2006-08-16T00:00:00Z</dcterms:created>
  <dcterms:modified xsi:type="dcterms:W3CDTF">2019-03-04T06:06:29Z</dcterms:modified>
</cp:coreProperties>
</file>