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6"/>
  </p:handoutMasterIdLst>
  <p:sldIdLst>
    <p:sldId id="256" r:id="rId2"/>
    <p:sldId id="257" r:id="rId3"/>
    <p:sldId id="259" r:id="rId4"/>
    <p:sldId id="260" r:id="rId5"/>
    <p:sldId id="261" r:id="rId6"/>
    <p:sldId id="262" r:id="rId7"/>
    <p:sldId id="263" r:id="rId8"/>
    <p:sldId id="264" r:id="rId9"/>
    <p:sldId id="265" r:id="rId10"/>
    <p:sldId id="266" r:id="rId11"/>
    <p:sldId id="267" r:id="rId12"/>
    <p:sldId id="269" r:id="rId13"/>
    <p:sldId id="270"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3187" y="-77"/>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F782C44-DE07-442F-8878-28C59F670010}" type="datetimeFigureOut">
              <a:rPr lang="en-US" smtClean="0"/>
              <a:pPr/>
              <a:t>12/12/2022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C6945A1-56B9-4BCB-BF26-C9EAF41D3EB6}"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5600"/>
            <a:ext cx="7772400" cy="1470025"/>
          </a:xfrm>
        </p:spPr>
        <p:txBody>
          <a:bodyPr/>
          <a:lstStyle/>
          <a:p>
            <a:r>
              <a:rPr lang="en-GB" dirty="0" smtClean="0"/>
              <a:t>Implementation of Connect 4 using TCP</a:t>
            </a:r>
            <a:endParaRPr lang="en-US" dirty="0"/>
          </a:p>
        </p:txBody>
      </p:sp>
      <p:sp>
        <p:nvSpPr>
          <p:cNvPr id="3" name="Subtitle 2"/>
          <p:cNvSpPr>
            <a:spLocks noGrp="1"/>
          </p:cNvSpPr>
          <p:nvPr>
            <p:ph type="subTitle" idx="1"/>
          </p:nvPr>
        </p:nvSpPr>
        <p:spPr>
          <a:xfrm>
            <a:off x="1371600" y="4419600"/>
            <a:ext cx="6400800" cy="1752600"/>
          </a:xfrm>
        </p:spPr>
        <p:txBody>
          <a:bodyPr/>
          <a:lstStyle/>
          <a:p>
            <a:r>
              <a:rPr lang="en-IN" dirty="0" smtClean="0"/>
              <a:t>By </a:t>
            </a:r>
            <a:r>
              <a:rPr lang="en-IN" dirty="0" err="1" smtClean="0"/>
              <a:t>Tharik</a:t>
            </a:r>
            <a:r>
              <a:rPr lang="en-IN" dirty="0" smtClean="0"/>
              <a:t> </a:t>
            </a:r>
            <a:r>
              <a:rPr lang="en-IN" dirty="0" err="1" smtClean="0"/>
              <a:t>Sherief</a:t>
            </a:r>
            <a:r>
              <a:rPr lang="en-IN" dirty="0" smtClean="0"/>
              <a:t> B</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981200" y="609600"/>
            <a:ext cx="5121275" cy="1235075"/>
          </a:xfrm>
          <a:prstGeom prst="rect">
            <a:avLst/>
          </a:prstGeom>
          <a:noFill/>
          <a:ln w="9525">
            <a:noFill/>
            <a:miter lim="800000"/>
            <a:headEnd/>
            <a:tailEnd/>
          </a:ln>
          <a:effectLst/>
        </p:spPr>
      </p:pic>
      <p:sp>
        <p:nvSpPr>
          <p:cNvPr id="5" name="Rectangle 4"/>
          <p:cNvSpPr/>
          <p:nvPr/>
        </p:nvSpPr>
        <p:spPr>
          <a:xfrm>
            <a:off x="0" y="2286000"/>
            <a:ext cx="9144000" cy="369332"/>
          </a:xfrm>
          <a:prstGeom prst="rect">
            <a:avLst/>
          </a:prstGeom>
        </p:spPr>
        <p:txBody>
          <a:bodyPr wrap="square">
            <a:spAutoFit/>
          </a:bodyPr>
          <a:lstStyle/>
          <a:p>
            <a:pPr algn="ctr"/>
            <a:r>
              <a:rPr lang="en-US" b="1" dirty="0" smtClean="0"/>
              <a:t>CSE302: COMPUTER NETWORKS</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4577" name="Picture 31"/>
          <p:cNvPicPr>
            <a:picLocks noChangeAspect="1" noChangeArrowheads="1"/>
          </p:cNvPicPr>
          <p:nvPr/>
        </p:nvPicPr>
        <p:blipFill>
          <a:blip r:embed="rId2" cstate="print"/>
          <a:srcRect/>
          <a:stretch>
            <a:fillRect/>
          </a:stretch>
        </p:blipFill>
        <p:spPr bwMode="auto">
          <a:xfrm>
            <a:off x="2133600" y="228600"/>
            <a:ext cx="4740275" cy="4975285"/>
          </a:xfrm>
          <a:prstGeom prst="rect">
            <a:avLst/>
          </a:prstGeom>
          <a:noFill/>
        </p:spPr>
      </p:pic>
      <p:sp>
        <p:nvSpPr>
          <p:cNvPr id="24579" name="Rectangle 3"/>
          <p:cNvSpPr>
            <a:spLocks noChangeArrowheads="1"/>
          </p:cNvSpPr>
          <p:nvPr/>
        </p:nvSpPr>
        <p:spPr bwMode="auto">
          <a:xfrm>
            <a:off x="0" y="5379423"/>
            <a:ext cx="9144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Arial" pitchFamily="34" charset="0"/>
                <a:ea typeface="Times New Roman" pitchFamily="18" charset="0"/>
                <a:cs typeface="Arial" pitchFamily="34" charset="0"/>
              </a:rPr>
              <a:t>Client waiting for other player move from server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34"/>
          <p:cNvPicPr>
            <a:picLocks noChangeAspect="1" noChangeArrowheads="1"/>
          </p:cNvPicPr>
          <p:nvPr/>
        </p:nvPicPr>
        <p:blipFill>
          <a:blip r:embed="rId2" cstate="print"/>
          <a:srcRect/>
          <a:stretch>
            <a:fillRect/>
          </a:stretch>
        </p:blipFill>
        <p:spPr bwMode="auto">
          <a:xfrm>
            <a:off x="228600" y="228600"/>
            <a:ext cx="8610600" cy="2067666"/>
          </a:xfrm>
          <a:prstGeom prst="rect">
            <a:avLst/>
          </a:prstGeom>
          <a:noFill/>
        </p:spPr>
      </p:pic>
      <p:pic>
        <p:nvPicPr>
          <p:cNvPr id="25601" name="Picture 37"/>
          <p:cNvPicPr>
            <a:picLocks noChangeAspect="1" noChangeArrowheads="1"/>
          </p:cNvPicPr>
          <p:nvPr/>
        </p:nvPicPr>
        <p:blipFill>
          <a:blip r:embed="rId3" cstate="print"/>
          <a:srcRect/>
          <a:stretch>
            <a:fillRect/>
          </a:stretch>
        </p:blipFill>
        <p:spPr bwMode="auto">
          <a:xfrm>
            <a:off x="304800" y="3886200"/>
            <a:ext cx="8196471" cy="1600200"/>
          </a:xfrm>
          <a:prstGeom prst="rect">
            <a:avLst/>
          </a:prstGeom>
          <a:noFill/>
        </p:spPr>
      </p:pic>
      <p:sp>
        <p:nvSpPr>
          <p:cNvPr id="256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4" name="Rectangle 4"/>
          <p:cNvSpPr>
            <a:spLocks noChangeArrowheads="1"/>
          </p:cNvSpPr>
          <p:nvPr/>
        </p:nvSpPr>
        <p:spPr bwMode="auto">
          <a:xfrm>
            <a:off x="0" y="2667000"/>
            <a:ext cx="9144000" cy="6155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1600" dirty="0" smtClean="0">
                <a:latin typeface="Arial" pitchFamily="34" charset="0"/>
                <a:ea typeface="Times New Roman" pitchFamily="18" charset="0"/>
                <a:cs typeface="Arial" pitchFamily="34" charset="0"/>
              </a:rPr>
              <a:t>Client Terminal when game in progress.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5605" name="Rectangle 5"/>
          <p:cNvSpPr>
            <a:spLocks noChangeArrowheads="1"/>
          </p:cNvSpPr>
          <p:nvPr/>
        </p:nvSpPr>
        <p:spPr bwMode="auto">
          <a:xfrm>
            <a:off x="0" y="6172200"/>
            <a:ext cx="9144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Arial" pitchFamily="34" charset="0"/>
                <a:ea typeface="Times New Roman" pitchFamily="18" charset="0"/>
                <a:cs typeface="Arial" pitchFamily="34" charset="0"/>
              </a:rPr>
              <a:t>Terminal of the Server completion of a game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Win.jpg"/>
          <p:cNvPicPr>
            <a:picLocks noGrp="1" noChangeAspect="1"/>
          </p:cNvPicPr>
          <p:nvPr>
            <p:ph sz="half" idx="1"/>
          </p:nvPr>
        </p:nvPicPr>
        <p:blipFill>
          <a:blip r:embed="rId2" cstate="print"/>
          <a:stretch>
            <a:fillRect/>
          </a:stretch>
        </p:blipFill>
        <p:spPr>
          <a:xfrm>
            <a:off x="304800" y="990600"/>
            <a:ext cx="4038600" cy="4246597"/>
          </a:xfrm>
        </p:spPr>
      </p:pic>
      <p:pic>
        <p:nvPicPr>
          <p:cNvPr id="12" name="Content Placeholder 11" descr="lose.jpg"/>
          <p:cNvPicPr>
            <a:picLocks noGrp="1" noChangeAspect="1"/>
          </p:cNvPicPr>
          <p:nvPr>
            <p:ph sz="half" idx="2"/>
          </p:nvPr>
        </p:nvPicPr>
        <p:blipFill>
          <a:blip r:embed="rId3" cstate="print"/>
          <a:stretch>
            <a:fillRect/>
          </a:stretch>
        </p:blipFill>
        <p:spPr>
          <a:xfrm>
            <a:off x="4648200" y="990600"/>
            <a:ext cx="4038600" cy="4237315"/>
          </a:xfrm>
        </p:spPr>
      </p:pic>
      <p:sp>
        <p:nvSpPr>
          <p:cNvPr id="13" name="TextBox 12"/>
          <p:cNvSpPr txBox="1"/>
          <p:nvPr/>
        </p:nvSpPr>
        <p:spPr>
          <a:xfrm>
            <a:off x="685800" y="5638800"/>
            <a:ext cx="3231975" cy="369332"/>
          </a:xfrm>
          <a:prstGeom prst="rect">
            <a:avLst/>
          </a:prstGeom>
          <a:noFill/>
        </p:spPr>
        <p:txBody>
          <a:bodyPr wrap="none" rtlCol="0">
            <a:spAutoFit/>
          </a:bodyPr>
          <a:lstStyle/>
          <a:p>
            <a:r>
              <a:rPr lang="en-IN" dirty="0" smtClean="0"/>
              <a:t>Game window when player wins</a:t>
            </a:r>
            <a:endParaRPr lang="en-US" dirty="0"/>
          </a:p>
        </p:txBody>
      </p:sp>
      <p:sp>
        <p:nvSpPr>
          <p:cNvPr id="14" name="TextBox 13"/>
          <p:cNvSpPr txBox="1"/>
          <p:nvPr/>
        </p:nvSpPr>
        <p:spPr>
          <a:xfrm>
            <a:off x="5029200" y="5638800"/>
            <a:ext cx="3272050" cy="369332"/>
          </a:xfrm>
          <a:prstGeom prst="rect">
            <a:avLst/>
          </a:prstGeom>
          <a:noFill/>
        </p:spPr>
        <p:txBody>
          <a:bodyPr wrap="none" rtlCol="0">
            <a:spAutoFit/>
          </a:bodyPr>
          <a:lstStyle/>
          <a:p>
            <a:r>
              <a:rPr lang="en-IN" dirty="0" smtClean="0"/>
              <a:t>Game window when player loses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1447800"/>
            <a:ext cx="9058771" cy="4876800"/>
          </a:xfrm>
          <a:prstGeom prst="rect">
            <a:avLst/>
          </a:prstGeom>
          <a:noFill/>
          <a:ln w="9525">
            <a:noFill/>
            <a:miter lim="800000"/>
            <a:headEnd/>
            <a:tailEnd/>
          </a:ln>
        </p:spPr>
      </p:pic>
      <p:sp>
        <p:nvSpPr>
          <p:cNvPr id="6" name="TextBox 5"/>
          <p:cNvSpPr txBox="1"/>
          <p:nvPr/>
        </p:nvSpPr>
        <p:spPr>
          <a:xfrm>
            <a:off x="3048000" y="609600"/>
            <a:ext cx="1925207" cy="369332"/>
          </a:xfrm>
          <a:prstGeom prst="rect">
            <a:avLst/>
          </a:prstGeom>
          <a:noFill/>
        </p:spPr>
        <p:txBody>
          <a:bodyPr wrap="none" rtlCol="0">
            <a:spAutoFit/>
          </a:bodyPr>
          <a:lstStyle/>
          <a:p>
            <a:r>
              <a:rPr lang="en-IN" dirty="0" err="1" smtClean="0"/>
              <a:t>Wireshark</a:t>
            </a:r>
            <a:r>
              <a:rPr lang="en-IN" dirty="0" smtClean="0"/>
              <a:t> analysis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Thank you</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model</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352800" y="1295400"/>
            <a:ext cx="2575783" cy="2621507"/>
          </a:xfrm>
          <a:prstGeom prst="rect">
            <a:avLst/>
          </a:prstGeom>
          <a:noFill/>
          <a:ln w="9525">
            <a:noFill/>
            <a:miter lim="800000"/>
            <a:headEnd/>
            <a:tailEnd/>
          </a:ln>
          <a:effectLst/>
        </p:spPr>
      </p:pic>
      <p:sp>
        <p:nvSpPr>
          <p:cNvPr id="6" name="TextBox 5"/>
          <p:cNvSpPr txBox="1"/>
          <p:nvPr/>
        </p:nvSpPr>
        <p:spPr>
          <a:xfrm>
            <a:off x="1447800" y="4800600"/>
            <a:ext cx="6573659" cy="369332"/>
          </a:xfrm>
          <a:prstGeom prst="rect">
            <a:avLst/>
          </a:prstGeom>
          <a:noFill/>
        </p:spPr>
        <p:txBody>
          <a:bodyPr wrap="none" rtlCol="0">
            <a:spAutoFit/>
          </a:bodyPr>
          <a:lstStyle/>
          <a:p>
            <a:r>
              <a:rPr lang="en-IN" dirty="0" smtClean="0"/>
              <a:t>Consists of single server and allows connection from multiple clients.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model	</a:t>
            </a:r>
            <a:endParaRPr lang="en-US" dirty="0"/>
          </a:p>
        </p:txBody>
      </p:sp>
      <p:sp>
        <p:nvSpPr>
          <p:cNvPr id="3" name="Text Placeholder 2"/>
          <p:cNvSpPr>
            <a:spLocks noGrp="1"/>
          </p:cNvSpPr>
          <p:nvPr>
            <p:ph type="body" idx="1"/>
          </p:nvPr>
        </p:nvSpPr>
        <p:spPr/>
        <p:txBody>
          <a:bodyPr/>
          <a:lstStyle/>
          <a:p>
            <a:r>
              <a:rPr lang="en-IN" dirty="0" smtClean="0"/>
              <a:t>Advantages</a:t>
            </a:r>
            <a:endParaRPr lang="en-US" dirty="0"/>
          </a:p>
        </p:txBody>
      </p:sp>
      <p:sp>
        <p:nvSpPr>
          <p:cNvPr id="4" name="Content Placeholder 3"/>
          <p:cNvSpPr>
            <a:spLocks noGrp="1"/>
          </p:cNvSpPr>
          <p:nvPr>
            <p:ph sz="half" idx="2"/>
          </p:nvPr>
        </p:nvSpPr>
        <p:spPr/>
        <p:txBody>
          <a:bodyPr>
            <a:noAutofit/>
          </a:bodyPr>
          <a:lstStyle/>
          <a:p>
            <a:r>
              <a:rPr lang="en-GB" sz="1600" dirty="0" smtClean="0"/>
              <a:t>All the data is stored in a server. Thus, there is a centralized system with all data in a single place. Data recovery is possible.</a:t>
            </a:r>
          </a:p>
          <a:p>
            <a:r>
              <a:rPr lang="en-GB" sz="1600" dirty="0" smtClean="0"/>
              <a:t>The model is scalable, i.e., the number of clients and servers can be increased</a:t>
            </a:r>
            <a:br>
              <a:rPr lang="en-GB" sz="1600" dirty="0" smtClean="0"/>
            </a:br>
            <a:r>
              <a:rPr lang="en-GB" sz="1600" dirty="0" smtClean="0"/>
              <a:t>separately. Any new node can be added into the network at any time.</a:t>
            </a:r>
          </a:p>
          <a:p>
            <a:r>
              <a:rPr lang="en-GB" sz="1600" dirty="0" smtClean="0"/>
              <a:t>The presence of a dedicated server results in the increase of speed in the sharing of</a:t>
            </a:r>
            <a:br>
              <a:rPr lang="en-GB" sz="1600" dirty="0" smtClean="0"/>
            </a:br>
            <a:r>
              <a:rPr lang="en-GB" sz="1600" dirty="0" smtClean="0"/>
              <a:t>resources. Thus as a result, there is an increase in the performance of the overall</a:t>
            </a:r>
            <a:br>
              <a:rPr lang="en-GB" sz="1600" dirty="0" smtClean="0"/>
            </a:br>
            <a:r>
              <a:rPr lang="en-GB" sz="1600" dirty="0" smtClean="0"/>
              <a:t>system as well.</a:t>
            </a:r>
          </a:p>
          <a:p>
            <a:r>
              <a:rPr lang="en-GB" sz="1600" dirty="0" smtClean="0"/>
              <a:t>Has a less maintenance cost.</a:t>
            </a:r>
            <a:endParaRPr lang="en-US" sz="1600" dirty="0"/>
          </a:p>
        </p:txBody>
      </p:sp>
      <p:sp>
        <p:nvSpPr>
          <p:cNvPr id="5" name="Text Placeholder 4"/>
          <p:cNvSpPr>
            <a:spLocks noGrp="1"/>
          </p:cNvSpPr>
          <p:nvPr>
            <p:ph type="body" sz="quarter" idx="3"/>
          </p:nvPr>
        </p:nvSpPr>
        <p:spPr>
          <a:xfrm>
            <a:off x="4645025" y="1570038"/>
            <a:ext cx="4041775" cy="639762"/>
          </a:xfrm>
        </p:spPr>
        <p:txBody>
          <a:bodyPr/>
          <a:lstStyle/>
          <a:p>
            <a:r>
              <a:rPr lang="en-US" smtClean="0"/>
              <a:t>Disadvantages </a:t>
            </a:r>
            <a:endParaRPr lang="en-US" dirty="0"/>
          </a:p>
        </p:txBody>
      </p:sp>
      <p:sp>
        <p:nvSpPr>
          <p:cNvPr id="6" name="Content Placeholder 5"/>
          <p:cNvSpPr>
            <a:spLocks noGrp="1"/>
          </p:cNvSpPr>
          <p:nvPr>
            <p:ph sz="quarter" idx="4"/>
          </p:nvPr>
        </p:nvSpPr>
        <p:spPr/>
        <p:txBody>
          <a:bodyPr>
            <a:normAutofit/>
          </a:bodyPr>
          <a:lstStyle/>
          <a:p>
            <a:r>
              <a:rPr lang="en-GB" sz="1600" dirty="0" smtClean="0"/>
              <a:t>Lacks in robustness. Whenever the server is down, the requests cannot be met by the server and the thus the entire model is down</a:t>
            </a:r>
          </a:p>
          <a:p>
            <a:r>
              <a:rPr lang="en-GB" sz="1600" dirty="0" smtClean="0"/>
              <a:t>Spoofing and modification of Data packets is possible during the transmission</a:t>
            </a:r>
          </a:p>
          <a:p>
            <a:r>
              <a:rPr lang="en-GB" sz="1600" dirty="0" smtClean="0"/>
              <a:t>The entire model is prone to viruses, Trojans, if any of this is present or uploaded</a:t>
            </a:r>
            <a:br>
              <a:rPr lang="en-GB" sz="1600" dirty="0" smtClean="0"/>
            </a:br>
            <a:r>
              <a:rPr lang="en-GB" sz="1600" dirty="0" smtClean="0"/>
              <a:t>into the server.</a:t>
            </a: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Communication Protocol</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295400" y="1600200"/>
            <a:ext cx="6580090" cy="4242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Communication Protocol</a:t>
            </a:r>
            <a:endParaRPr lang="en-US" dirty="0"/>
          </a:p>
        </p:txBody>
      </p:sp>
      <p:sp>
        <p:nvSpPr>
          <p:cNvPr id="3" name="Content Placeholder 2"/>
          <p:cNvSpPr>
            <a:spLocks noGrp="1"/>
          </p:cNvSpPr>
          <p:nvPr>
            <p:ph idx="1"/>
          </p:nvPr>
        </p:nvSpPr>
        <p:spPr/>
        <p:txBody>
          <a:bodyPr>
            <a:normAutofit/>
          </a:bodyPr>
          <a:lstStyle/>
          <a:p>
            <a:r>
              <a:rPr lang="en-IN" sz="2000" dirty="0" smtClean="0"/>
              <a:t>Common used protocol in socket programming are datagram communication (UDP) and stream communication (TCP)</a:t>
            </a:r>
          </a:p>
          <a:p>
            <a:r>
              <a:rPr lang="en-GB" sz="2000" dirty="0" smtClean="0"/>
              <a:t>The datagram communication is considered a connectionless protocol and is known as the UDP. In UDP, every time the client sends a datagram, it is also required for it to send the local socket descriptor and as well the address of the receiving socket</a:t>
            </a:r>
          </a:p>
          <a:p>
            <a:r>
              <a:rPr lang="en-GB" sz="2000" dirty="0" smtClean="0"/>
              <a:t>The stream communication is a connection oriented protocol and is known as the TCP. In TCP, firstly a connection has to be established between two identified sockets in order to establish a communication. The server socket listens for the connection request and the other client socket asks for connection. The transmission of data is possible in both the ways only when they have an already established connection.</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TCP Socket API</a:t>
            </a:r>
            <a:endParaRPr lang="en-US" dirty="0"/>
          </a:p>
        </p:txBody>
      </p:sp>
      <p:pic>
        <p:nvPicPr>
          <p:cNvPr id="4" name="image4.jpeg"/>
          <p:cNvPicPr>
            <a:picLocks noGrp="1"/>
          </p:cNvPicPr>
          <p:nvPr>
            <p:ph idx="1"/>
          </p:nvPr>
        </p:nvPicPr>
        <p:blipFill>
          <a:blip r:embed="rId2" cstate="print"/>
          <a:stretch>
            <a:fillRect/>
          </a:stretch>
        </p:blipFill>
        <p:spPr>
          <a:xfrm>
            <a:off x="2438400" y="1524000"/>
            <a:ext cx="4398618" cy="475456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3200"/>
            <a:ext cx="7772400" cy="1362075"/>
          </a:xfrm>
        </p:spPr>
        <p:txBody>
          <a:bodyPr/>
          <a:lstStyle/>
          <a:p>
            <a:pPr algn="ctr"/>
            <a:r>
              <a:rPr lang="en-IN" b="0" dirty="0" smtClean="0"/>
              <a:t>SNAPSHOTS</a:t>
            </a:r>
            <a:endParaRPr lang="en-US" b="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8"/>
          <p:cNvPicPr>
            <a:picLocks noChangeAspect="1" noChangeArrowheads="1"/>
          </p:cNvPicPr>
          <p:nvPr/>
        </p:nvPicPr>
        <p:blipFill>
          <a:blip r:embed="rId2" cstate="print"/>
          <a:srcRect/>
          <a:stretch>
            <a:fillRect/>
          </a:stretch>
        </p:blipFill>
        <p:spPr bwMode="auto">
          <a:xfrm>
            <a:off x="457200" y="228600"/>
            <a:ext cx="8458200" cy="1781152"/>
          </a:xfrm>
          <a:prstGeom prst="rect">
            <a:avLst/>
          </a:prstGeom>
          <a:noFill/>
        </p:spPr>
      </p:pic>
      <p:pic>
        <p:nvPicPr>
          <p:cNvPr id="22529" name="Picture 11"/>
          <p:cNvPicPr>
            <a:picLocks noChangeAspect="1" noChangeArrowheads="1"/>
          </p:cNvPicPr>
          <p:nvPr/>
        </p:nvPicPr>
        <p:blipFill>
          <a:blip r:embed="rId3" cstate="print"/>
          <a:srcRect/>
          <a:stretch>
            <a:fillRect/>
          </a:stretch>
        </p:blipFill>
        <p:spPr bwMode="auto">
          <a:xfrm>
            <a:off x="3124200" y="2667000"/>
            <a:ext cx="3279445" cy="3429000"/>
          </a:xfrm>
          <a:prstGeom prst="rect">
            <a:avLst/>
          </a:prstGeom>
          <a:noFill/>
        </p:spPr>
      </p:pic>
      <p:sp>
        <p:nvSpPr>
          <p:cNvPr id="22531"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2" name="Rectangle 4"/>
          <p:cNvSpPr>
            <a:spLocks noChangeArrowheads="1"/>
          </p:cNvSpPr>
          <p:nvPr/>
        </p:nvSpPr>
        <p:spPr bwMode="auto">
          <a:xfrm>
            <a:off x="3380006" y="2062362"/>
            <a:ext cx="2383986" cy="61555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Arial" pitchFamily="34" charset="0"/>
                <a:ea typeface="Times New Roman" pitchFamily="18" charset="0"/>
                <a:cs typeface="Arial" pitchFamily="34" charset="0"/>
              </a:rPr>
              <a:t>Server terminal listening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533" name="Rectangle 5"/>
          <p:cNvSpPr>
            <a:spLocks noChangeArrowheads="1"/>
          </p:cNvSpPr>
          <p:nvPr/>
        </p:nvSpPr>
        <p:spPr bwMode="auto">
          <a:xfrm>
            <a:off x="0" y="6133728"/>
            <a:ext cx="9144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1" fontAlgn="base" hangingPunct="1">
              <a:spcBef>
                <a:spcPct val="0"/>
              </a:spcBef>
              <a:spcAft>
                <a:spcPct val="0"/>
              </a:spcAft>
            </a:pPr>
            <a:r>
              <a:rPr lang="en-US" sz="1600" dirty="0" smtClean="0">
                <a:latin typeface="Arial" pitchFamily="34" charset="0"/>
                <a:ea typeface="Times New Roman" pitchFamily="18" charset="0"/>
                <a:cs typeface="Arial" pitchFamily="34" charset="0"/>
              </a:rPr>
              <a:t>Client menu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0"/>
          <p:cNvPicPr>
            <a:picLocks noChangeAspect="1" noChangeArrowheads="1"/>
          </p:cNvPicPr>
          <p:nvPr/>
        </p:nvPicPr>
        <p:blipFill>
          <a:blip r:embed="rId2" cstate="print"/>
          <a:srcRect/>
          <a:stretch>
            <a:fillRect/>
          </a:stretch>
        </p:blipFill>
        <p:spPr bwMode="auto">
          <a:xfrm>
            <a:off x="152400" y="152400"/>
            <a:ext cx="8686800" cy="2093152"/>
          </a:xfrm>
          <a:prstGeom prst="rect">
            <a:avLst/>
          </a:prstGeom>
          <a:noFill/>
        </p:spPr>
      </p:pic>
      <p:pic>
        <p:nvPicPr>
          <p:cNvPr id="23553" name="Picture 26"/>
          <p:cNvPicPr>
            <a:picLocks noChangeAspect="1" noChangeArrowheads="1"/>
          </p:cNvPicPr>
          <p:nvPr/>
        </p:nvPicPr>
        <p:blipFill>
          <a:blip r:embed="rId3" cstate="print"/>
          <a:srcRect/>
          <a:stretch>
            <a:fillRect/>
          </a:stretch>
        </p:blipFill>
        <p:spPr bwMode="auto">
          <a:xfrm>
            <a:off x="152400" y="3200400"/>
            <a:ext cx="8763000" cy="1817386"/>
          </a:xfrm>
          <a:prstGeom prst="rect">
            <a:avLst/>
          </a:prstGeom>
          <a:noFill/>
        </p:spPr>
      </p:pic>
      <p:sp>
        <p:nvSpPr>
          <p:cNvPr id="2355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3556" name="Rectangle 4"/>
          <p:cNvSpPr>
            <a:spLocks noChangeArrowheads="1"/>
          </p:cNvSpPr>
          <p:nvPr/>
        </p:nvSpPr>
        <p:spPr bwMode="auto">
          <a:xfrm>
            <a:off x="2895600" y="2438400"/>
            <a:ext cx="3441135"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Client Terminal connecting to server</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57" name="Rectangle 5"/>
          <p:cNvSpPr>
            <a:spLocks noChangeArrowheads="1"/>
          </p:cNvSpPr>
          <p:nvPr/>
        </p:nvSpPr>
        <p:spPr bwMode="auto">
          <a:xfrm>
            <a:off x="2962841" y="5621924"/>
            <a:ext cx="321831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eaLnBrk="1" fontAlgn="base" hangingPunct="1">
              <a:spcBef>
                <a:spcPct val="0"/>
              </a:spcBef>
              <a:spcAft>
                <a:spcPct val="0"/>
              </a:spcAft>
            </a:pPr>
            <a:r>
              <a:rPr lang="en-US" sz="1600" dirty="0" smtClean="0">
                <a:latin typeface="Arial" pitchFamily="34" charset="0"/>
                <a:ea typeface="Times New Roman" pitchFamily="18" charset="0"/>
                <a:cs typeface="Arial" pitchFamily="34" charset="0"/>
              </a:rPr>
              <a:t>Server Terminal after game starts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328</Words>
  <Application>Microsoft Office PowerPoint</Application>
  <PresentationFormat>On-screen Show (4:3)</PresentationFormat>
  <Paragraphs>33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Implementation of Connect 4 using TCP</vt:lpstr>
      <vt:lpstr>Client-Server model</vt:lpstr>
      <vt:lpstr>Client-Server model </vt:lpstr>
      <vt:lpstr>Communication Protocol</vt:lpstr>
      <vt:lpstr>Communication Protocol</vt:lpstr>
      <vt:lpstr>TCP Socket API</vt:lpstr>
      <vt:lpstr>SNAPSHOTS</vt:lpstr>
      <vt:lpstr>Slide 8</vt:lpstr>
      <vt:lpstr>Slide 9</vt:lpstr>
      <vt:lpstr>Slide 10</vt:lpstr>
      <vt:lpstr>Slide 11</vt:lpstr>
      <vt:lpstr>Slide 12</vt:lpstr>
      <vt:lpstr>Slide 13</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Connect 4 using TCP</dc:title>
  <dc:creator>tharik sherief</dc:creator>
  <cp:lastModifiedBy>tharik sherief</cp:lastModifiedBy>
  <cp:revision>6</cp:revision>
  <dcterms:created xsi:type="dcterms:W3CDTF">2006-08-16T00:00:00Z</dcterms:created>
  <dcterms:modified xsi:type="dcterms:W3CDTF">2022-12-12T15:39:03Z</dcterms:modified>
</cp:coreProperties>
</file>