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8" r:id="rId3"/>
    <p:sldId id="330" r:id="rId4"/>
    <p:sldId id="266" r:id="rId5"/>
    <p:sldId id="267" r:id="rId6"/>
    <p:sldId id="268" r:id="rId7"/>
    <p:sldId id="269" r:id="rId8"/>
    <p:sldId id="320" r:id="rId9"/>
    <p:sldId id="313" r:id="rId10"/>
    <p:sldId id="311" r:id="rId11"/>
    <p:sldId id="273" r:id="rId12"/>
    <p:sldId id="327" r:id="rId13"/>
    <p:sldId id="312" r:id="rId14"/>
    <p:sldId id="321" r:id="rId15"/>
    <p:sldId id="275" r:id="rId16"/>
    <p:sldId id="322" r:id="rId17"/>
    <p:sldId id="329" r:id="rId18"/>
    <p:sldId id="317" r:id="rId19"/>
    <p:sldId id="328" r:id="rId20"/>
    <p:sldId id="324" r:id="rId21"/>
    <p:sldId id="325" r:id="rId22"/>
    <p:sldId id="326" r:id="rId23"/>
    <p:sldId id="261" r:id="rId24"/>
    <p:sldId id="318" r:id="rId25"/>
    <p:sldId id="319" r:id="rId26"/>
    <p:sldId id="305" r:id="rId27"/>
    <p:sldId id="306" r:id="rId28"/>
    <p:sldId id="314" r:id="rId29"/>
    <p:sldId id="315" r:id="rId30"/>
    <p:sldId id="31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4157" autoAdjust="0"/>
  </p:normalViewPr>
  <p:slideViewPr>
    <p:cSldViewPr snapToGrid="0">
      <p:cViewPr varScale="1">
        <p:scale>
          <a:sx n="57" d="100"/>
          <a:sy n="57" d="100"/>
        </p:scale>
        <p:origin x="462" y="102"/>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69429-6ED5-4301-866D-519E2D1EB5BF}" type="datetimeFigureOut">
              <a:rPr lang="en-US" smtClean="0"/>
              <a:t>3/7/2021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66621-ADCC-4EF8-8003-B9D3E881DCD2}" type="slidenum">
              <a:rPr lang="en-US" smtClean="0"/>
              <a:t>‹#›</a:t>
            </a:fld>
            <a:endParaRPr lang="en-US"/>
          </a:p>
        </p:txBody>
      </p:sp>
    </p:spTree>
    <p:extLst>
      <p:ext uri="{BB962C8B-B14F-4D97-AF65-F5344CB8AC3E}">
        <p14:creationId xmlns:p14="http://schemas.microsoft.com/office/powerpoint/2010/main" val="392453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the presentation, I am looking forward to it. </a:t>
            </a:r>
          </a:p>
        </p:txBody>
      </p:sp>
      <p:sp>
        <p:nvSpPr>
          <p:cNvPr id="4" name="Slide Number Placeholder 3"/>
          <p:cNvSpPr>
            <a:spLocks noGrp="1"/>
          </p:cNvSpPr>
          <p:nvPr>
            <p:ph type="sldNum" sz="quarter" idx="5"/>
          </p:nvPr>
        </p:nvSpPr>
        <p:spPr/>
        <p:txBody>
          <a:bodyPr/>
          <a:lstStyle/>
          <a:p>
            <a:fld id="{3BB66621-ADCC-4EF8-8003-B9D3E881DCD2}" type="slidenum">
              <a:rPr lang="en-US" smtClean="0"/>
              <a:t>1</a:t>
            </a:fld>
            <a:endParaRPr lang="en-US"/>
          </a:p>
        </p:txBody>
      </p:sp>
    </p:spTree>
    <p:extLst>
      <p:ext uri="{BB962C8B-B14F-4D97-AF65-F5344CB8AC3E}">
        <p14:creationId xmlns:p14="http://schemas.microsoft.com/office/powerpoint/2010/main" val="2316507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interesting thing is that regardless of these tools used we’re often really speaking the same language when it comes to data analysis. Whether you’re doing it in a spreadsheet or a statistical programming languages, these sorts of operations are the same.</a:t>
            </a:r>
          </a:p>
          <a:p>
            <a:endParaRPr lang="en-US" dirty="0"/>
          </a:p>
          <a:p>
            <a:r>
              <a:rPr lang="en-US" dirty="0"/>
              <a:t>So what I want to help you do is take that mental model of working with data that you’ve so finely honed and show you how to transfer that knowledge into working with these other tools. </a:t>
            </a:r>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3114982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first let’s start with R, and yes its full name is the R Project for Statistical Computing. So R was really built by statisticians, for statisticians. </a:t>
            </a:r>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2308189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like I mentioned when something is open source that means anyone is welcome to build on the code base however they like. RStudio is a very popular integrated development environment which is used to interact with the code base. </a:t>
            </a:r>
          </a:p>
          <a:p>
            <a:endParaRPr lang="en-US" dirty="0"/>
          </a:p>
          <a:p>
            <a:r>
              <a:rPr lang="en-US" dirty="0"/>
              <a:t>In Excel we are used to the code base and interface all being wrapped up in one package so this is something that could take some getting used to for you.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681382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it’s time for a demo. I want this meetup to be as interactive as possible. You will see in the repo there is a button that says Run in </a:t>
            </a:r>
            <a:r>
              <a:rPr lang="en-US" dirty="0" err="1"/>
              <a:t>Rstudio</a:t>
            </a:r>
            <a:r>
              <a:rPr lang="en-US" dirty="0"/>
              <a:t>. This is going to launch </a:t>
            </a:r>
            <a:r>
              <a:rPr lang="en-US" dirty="0" err="1"/>
              <a:t>Rstudio</a:t>
            </a:r>
            <a:r>
              <a:rPr lang="en-US" dirty="0"/>
              <a:t> right in your browser window. And when you get there you are going to see these four screens. </a:t>
            </a:r>
          </a:p>
          <a:p>
            <a:endParaRPr lang="en-US" dirty="0"/>
          </a:p>
          <a:p>
            <a:r>
              <a:rPr lang="en-US" dirty="0"/>
              <a:t>So what I want to do now is just show you what </a:t>
            </a:r>
            <a:r>
              <a:rPr lang="en-US" dirty="0" err="1"/>
              <a:t>Rstudio</a:t>
            </a:r>
            <a:r>
              <a:rPr lang="en-US" dirty="0"/>
              <a:t> looks like. We aren’t going to get too into depth about all the object types and so forth, just a little tour here. </a:t>
            </a:r>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568902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that you are familiar with the basics of working in R and </a:t>
            </a:r>
            <a:r>
              <a:rPr lang="en-US" dirty="0" err="1"/>
              <a:t>Rstudio</a:t>
            </a:r>
            <a:r>
              <a:rPr lang="en-US" dirty="0"/>
              <a:t> let me kick you a scenario of a typical data analysis example, let’s say you are analyzing diamond prices. You’ve been asked to return the average price for each cut, sorted from high to low. Now you’ve worked with data enough that you’re able to parse it into these three steps. Now, R is going to make it really easy to apply this sort of dialect of data – or more specifically there is a package that will help with this. </a:t>
            </a:r>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3875636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4093464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8862861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2041702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this is the name of the section just because I couldn’t think of anything else that started with a P…. </a:t>
            </a:r>
          </a:p>
          <a:p>
            <a:endParaRPr lang="en-US" dirty="0"/>
          </a:p>
          <a:p>
            <a:r>
              <a:rPr lang="en-US" dirty="0"/>
              <a:t>Anyway let’s situate Python here for a sec. If you are wondering about the difference between R and Python – like I mentioned earlier R is best known for its statistical capabilities, it was born and raised to be a statistical language.</a:t>
            </a:r>
          </a:p>
          <a:p>
            <a:r>
              <a:rPr lang="en-US" dirty="0"/>
              <a:t>On the other hand Python was built primarily as a computer scripting language, sort of like VBA. So they were built for somewhat different needs which means they both have their strengths and weaknesses. For example, Python does not include a built-in data structure for a tabular data source, so we’ll need to rely on open source packages to implement it. </a:t>
            </a:r>
          </a:p>
        </p:txBody>
      </p:sp>
      <p:sp>
        <p:nvSpPr>
          <p:cNvPr id="4" name="Slide Number Placeholder 3"/>
          <p:cNvSpPr>
            <a:spLocks noGrp="1"/>
          </p:cNvSpPr>
          <p:nvPr>
            <p:ph type="sldNum" sz="quarter" idx="5"/>
          </p:nvPr>
        </p:nvSpPr>
        <p:spPr/>
        <p:txBody>
          <a:bodyPr/>
          <a:lstStyle/>
          <a:p>
            <a:fld id="{3BB66621-ADCC-4EF8-8003-B9D3E881DCD2}" type="slidenum">
              <a:rPr lang="en-US" smtClean="0"/>
              <a:t>18</a:t>
            </a:fld>
            <a:endParaRPr lang="en-US"/>
          </a:p>
        </p:txBody>
      </p:sp>
    </p:spTree>
    <p:extLst>
      <p:ext uri="{BB962C8B-B14F-4D97-AF65-F5344CB8AC3E}">
        <p14:creationId xmlns:p14="http://schemas.microsoft.com/office/powerpoint/2010/main" val="417089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19</a:t>
            </a:fld>
            <a:endParaRPr lang="en-US"/>
          </a:p>
        </p:txBody>
      </p:sp>
    </p:spTree>
    <p:extLst>
      <p:ext uri="{BB962C8B-B14F-4D97-AF65-F5344CB8AC3E}">
        <p14:creationId xmlns:p14="http://schemas.microsoft.com/office/powerpoint/2010/main" val="4114936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you’d like to follow along with the presentation, all resources are available at this link.</a:t>
            </a:r>
          </a:p>
          <a:p>
            <a:endParaRPr lang="en-US" dirty="0"/>
          </a:p>
          <a:p>
            <a:r>
              <a:rPr lang="en-US" dirty="0"/>
              <a:t>I also wanted to give a shout-out to Alan Turing, born on this day in 1912. </a:t>
            </a:r>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p:txBody>
      </p:sp>
      <p:sp>
        <p:nvSpPr>
          <p:cNvPr id="4" name="Slide Number Placeholder 3"/>
          <p:cNvSpPr>
            <a:spLocks noGrp="1"/>
          </p:cNvSpPr>
          <p:nvPr>
            <p:ph type="sldNum" sz="quarter" idx="5"/>
          </p:nvPr>
        </p:nvSpPr>
        <p:spPr/>
        <p:txBody>
          <a:bodyPr/>
          <a:lstStyle/>
          <a:p>
            <a:fld id="{3BB66621-ADCC-4EF8-8003-B9D3E881DCD2}" type="slidenum">
              <a:rPr lang="en-US" smtClean="0"/>
              <a:t>20</a:t>
            </a:fld>
            <a:endParaRPr lang="en-US"/>
          </a:p>
        </p:txBody>
      </p:sp>
    </p:spTree>
    <p:extLst>
      <p:ext uri="{BB962C8B-B14F-4D97-AF65-F5344CB8AC3E}">
        <p14:creationId xmlns:p14="http://schemas.microsoft.com/office/powerpoint/2010/main" val="27826674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let’s talk about Python. In particular as an Excel user something to be aware of is the growing interest in integrating it with Python. Now I’ve linked to the infamous UserVoice survey above asking for this feature. I won’t press Alan or any of our MVPs on the matter but something is happening there… </a:t>
            </a:r>
          </a:p>
          <a:p>
            <a:endParaRPr lang="en-US" dirty="0"/>
          </a:p>
          <a:p>
            <a:r>
              <a:rPr lang="en-US" dirty="0"/>
              <a:t>There are also some popular packages over here but there are even more. So in this demo I am going to share a really brief example for “Python-Powered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21</a:t>
            </a:fld>
            <a:endParaRPr lang="en-US"/>
          </a:p>
        </p:txBody>
      </p:sp>
    </p:spTree>
    <p:extLst>
      <p:ext uri="{BB962C8B-B14F-4D97-AF65-F5344CB8AC3E}">
        <p14:creationId xmlns:p14="http://schemas.microsoft.com/office/powerpoint/2010/main" val="38678634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if you want to head back to that file on your browser what we’ll do here is export and format a dataset from Python to Excel. We’ll need to use some modules, what you know as packages, to do this. </a:t>
            </a:r>
          </a:p>
        </p:txBody>
      </p:sp>
      <p:sp>
        <p:nvSpPr>
          <p:cNvPr id="4" name="Slide Number Placeholder 3"/>
          <p:cNvSpPr>
            <a:spLocks noGrp="1"/>
          </p:cNvSpPr>
          <p:nvPr>
            <p:ph type="sldNum" sz="quarter" idx="5"/>
          </p:nvPr>
        </p:nvSpPr>
        <p:spPr/>
        <p:txBody>
          <a:bodyPr/>
          <a:lstStyle/>
          <a:p>
            <a:fld id="{3BB66621-ADCC-4EF8-8003-B9D3E881DCD2}" type="slidenum">
              <a:rPr lang="en-US" smtClean="0"/>
              <a:t>22</a:t>
            </a:fld>
            <a:endParaRPr lang="en-US"/>
          </a:p>
        </p:txBody>
      </p:sp>
    </p:spTree>
    <p:extLst>
      <p:ext uri="{BB962C8B-B14F-4D97-AF65-F5344CB8AC3E}">
        <p14:creationId xmlns:p14="http://schemas.microsoft.com/office/powerpoint/2010/main" val="2138736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about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23</a:t>
            </a:fld>
            <a:endParaRPr lang="en-US"/>
          </a:p>
        </p:txBody>
      </p:sp>
    </p:spTree>
    <p:extLst>
      <p:ext uri="{BB962C8B-B14F-4D97-AF65-F5344CB8AC3E}">
        <p14:creationId xmlns:p14="http://schemas.microsoft.com/office/powerpoint/2010/main" val="1621402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for one last demo. I want to show you an example of “remixing” some of these different tools and really using each resource to its full potential. </a:t>
            </a:r>
          </a:p>
        </p:txBody>
      </p:sp>
      <p:sp>
        <p:nvSpPr>
          <p:cNvPr id="4" name="Slide Number Placeholder 3"/>
          <p:cNvSpPr>
            <a:spLocks noGrp="1"/>
          </p:cNvSpPr>
          <p:nvPr>
            <p:ph type="sldNum" sz="quarter" idx="5"/>
          </p:nvPr>
        </p:nvSpPr>
        <p:spPr/>
        <p:txBody>
          <a:bodyPr/>
          <a:lstStyle/>
          <a:p>
            <a:fld id="{3BB66621-ADCC-4EF8-8003-B9D3E881DCD2}" type="slidenum">
              <a:rPr lang="en-US" smtClean="0"/>
              <a:t>24</a:t>
            </a:fld>
            <a:endParaRPr lang="en-US"/>
          </a:p>
        </p:txBody>
      </p:sp>
    </p:spTree>
    <p:extLst>
      <p:ext uri="{BB962C8B-B14F-4D97-AF65-F5344CB8AC3E}">
        <p14:creationId xmlns:p14="http://schemas.microsoft.com/office/powerpoint/2010/main" val="29931277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I mentioned earlier R is best known for statistical analysis. It’s also well-loved for its visualizations. So what we are going to do in this example is conduct a linear regression in R. We will plot the results and we will send all this work to Excel. Now I think this is a good example of some stuff that Power Query cannot help you do. </a:t>
            </a:r>
          </a:p>
        </p:txBody>
      </p:sp>
      <p:sp>
        <p:nvSpPr>
          <p:cNvPr id="4" name="Slide Number Placeholder 3"/>
          <p:cNvSpPr>
            <a:spLocks noGrp="1"/>
          </p:cNvSpPr>
          <p:nvPr>
            <p:ph type="sldNum" sz="quarter" idx="5"/>
          </p:nvPr>
        </p:nvSpPr>
        <p:spPr/>
        <p:txBody>
          <a:bodyPr/>
          <a:lstStyle/>
          <a:p>
            <a:fld id="{3BB66621-ADCC-4EF8-8003-B9D3E881DCD2}" type="slidenum">
              <a:rPr lang="en-US" smtClean="0"/>
              <a:t>25</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do we want to do today – well this is an Excel meetup, so this would be a weird meetup for me to be trashing Excel as an inherently inferior tool. I love Excel and it’s my home base for working with data, and I’ve found for some tasks that R and Python are just better fits. I want to contextualize R and Python as complementary resources. </a:t>
            </a:r>
          </a:p>
          <a:p>
            <a:endParaRPr lang="en-US" dirty="0"/>
          </a:p>
          <a:p>
            <a:r>
              <a:rPr lang="en-US" dirty="0"/>
              <a:t>So if you are interested in learning these tools as an Excel user, I want to give you a clear learning path and provide you an overview here. Now it probably seems really intimidating to go anywhere near R or Python but by the end of this hour you’ll have a good lay of the land – I’ll have some demos here where you can use the industry standard software for these languages without having to download anything. </a:t>
            </a:r>
          </a:p>
          <a:p>
            <a:endParaRPr lang="en-US" dirty="0"/>
          </a:p>
          <a:p>
            <a:r>
              <a:rPr lang="en-US" dirty="0"/>
              <a:t>I also want to go a bit further than I necessarily do in the book and show some tangible demos for combining these two tools – again I want to show that you should think of these tools as complements and not substitutes. </a:t>
            </a:r>
          </a:p>
          <a:p>
            <a:endParaRPr lang="en-US" dirty="0"/>
          </a:p>
          <a:p>
            <a:r>
              <a:rPr lang="en-US" dirty="0"/>
              <a:t>So those are the official learning objectives. </a:t>
            </a:r>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4261733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unofficial objective is to have fun with data and computers, if you are in this group you are probably a geek, so you can take this meetup as an opportunity to geek out with other geeks and learn something new. </a:t>
            </a:r>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2105261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I’ll start out here just with a conceptual overview of how Excel fits in with other tools you might use for analytics, and when I say analytics I mean using data to make recommendations about what to do given what’s happened. You’ll learn a bit about open source tools and how to think about how they related to Microsoft’s own stack.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3138835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4196046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2503047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may seem superfluous to learn a statistical programming language when Microsoft keeps rolling out new features to help with data analysis. And this has been a huge change at how Microsoft itself looks at open source languages. They are now seen as allies. </a:t>
            </a:r>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3341549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is a great example, now these are some visualizations you’ll see later in the book. </a:t>
            </a:r>
          </a:p>
          <a:p>
            <a:endParaRPr lang="en-US" dirty="0"/>
          </a:p>
          <a:p>
            <a:r>
              <a:rPr lang="en-US" dirty="0"/>
              <a:t>But the fact that you are able to run R and Python visualizations tells you a lot. </a:t>
            </a:r>
          </a:p>
          <a:p>
            <a:r>
              <a:rPr lang="en-US" dirty="0"/>
              <a:t>You are going to see </a:t>
            </a:r>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2173517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3/7/2021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3/7/2021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3/7/2021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3/7/2021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3/7/2021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3/7/2021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3/7/2021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3.sv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hyperlink" Target="https://github.com/stringfestdata/london-exce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4.jpe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georgejmount.com/book/"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dirty="0">
                <a:solidFill>
                  <a:srgbClr val="707070"/>
                </a:solidFill>
                <a:latin typeface="Pragmatica" panose="020B0403040502020204" pitchFamily="34" charset="0"/>
              </a:rPr>
              <a:t>Advancing into Analytics: From Excel to R and Python</a:t>
            </a:r>
          </a:p>
        </p:txBody>
      </p:sp>
      <p:pic>
        <p:nvPicPr>
          <p:cNvPr id="1026" name="Picture 2" descr="Meetup cover image">
            <a:extLst>
              <a:ext uri="{FF2B5EF4-FFF2-40B4-BE49-F238E27FC236}">
                <a16:creationId xmlns:a16="http://schemas.microsoft.com/office/drawing/2014/main" id="{3FC38F87-3A69-4878-A539-D38D595945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dialects of data</a:t>
            </a:r>
          </a:p>
        </p:txBody>
      </p:sp>
      <p:sp>
        <p:nvSpPr>
          <p:cNvPr id="3" name="TextBox 2"/>
          <p:cNvSpPr txBox="1"/>
          <p:nvPr/>
        </p:nvSpPr>
        <p:spPr>
          <a:xfrm>
            <a:off x="462987" y="1365813"/>
            <a:ext cx="9595413"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Adding, removing, calculating columns</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Sorting and filtering</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Aggregating and joining</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Pivoting and reshaping</a:t>
            </a:r>
          </a:p>
          <a:p>
            <a:pPr marL="457200" indent="-45720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1088710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Pragmatica" pitchFamily="2" charset="0"/>
              </a:rPr>
              <a:t>Welcome to the R Project for Statistical Computing</a:t>
            </a:r>
          </a:p>
        </p:txBody>
      </p:sp>
    </p:spTree>
    <p:extLst>
      <p:ext uri="{BB962C8B-B14F-4D97-AF65-F5344CB8AC3E}">
        <p14:creationId xmlns:p14="http://schemas.microsoft.com/office/powerpoint/2010/main" val="3466469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R + RStudio</a:t>
            </a:r>
          </a:p>
        </p:txBody>
      </p:sp>
      <p:pic>
        <p:nvPicPr>
          <p:cNvPr id="2050" name="Picture 2" descr="R (programming language) - Wikipedia">
            <a:extLst>
              <a:ext uri="{FF2B5EF4-FFF2-40B4-BE49-F238E27FC236}">
                <a16:creationId xmlns:a16="http://schemas.microsoft.com/office/drawing/2014/main" id="{0128CF47-2A1A-42EA-88FE-A6A4CE80EA2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8766" y="1888627"/>
            <a:ext cx="3975018" cy="308074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Studio Partnership and Consultancy Services | Mango Solutions">
            <a:extLst>
              <a:ext uri="{FF2B5EF4-FFF2-40B4-BE49-F238E27FC236}">
                <a16:creationId xmlns:a16="http://schemas.microsoft.com/office/drawing/2014/main" id="{EA0D657F-7250-41AF-AB4A-1E6E0E6D3D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0642" y="1690187"/>
            <a:ext cx="7371358" cy="368046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1840D5C-3D15-43FA-828B-81755108AC4E}"/>
              </a:ext>
            </a:extLst>
          </p:cNvPr>
          <p:cNvSpPr txBox="1"/>
          <p:nvPr/>
        </p:nvSpPr>
        <p:spPr>
          <a:xfrm>
            <a:off x="6168274" y="5139819"/>
            <a:ext cx="3223967" cy="461665"/>
          </a:xfrm>
          <a:prstGeom prst="rect">
            <a:avLst/>
          </a:prstGeom>
          <a:noFill/>
        </p:spPr>
        <p:txBody>
          <a:bodyPr wrap="square" rtlCol="0">
            <a:spAutoFit/>
          </a:bodyPr>
          <a:lstStyle/>
          <a:p>
            <a:r>
              <a:rPr lang="en-US" sz="2400" dirty="0">
                <a:latin typeface="Pragmatica" pitchFamily="2" charset="0"/>
              </a:rPr>
              <a:t>The interface</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6103856" cy="461665"/>
          </a:xfrm>
          <a:prstGeom prst="rect">
            <a:avLst/>
          </a:prstGeom>
          <a:noFill/>
        </p:spPr>
        <p:txBody>
          <a:bodyPr wrap="square">
            <a:spAutoFit/>
          </a:bodyPr>
          <a:lstStyle/>
          <a:p>
            <a:r>
              <a:rPr lang="en-US" sz="2400" dirty="0">
                <a:latin typeface="Pragmatica" pitchFamily="2" charset="0"/>
              </a:rPr>
              <a:t>The code base</a:t>
            </a:r>
          </a:p>
        </p:txBody>
      </p:sp>
    </p:spTree>
    <p:extLst>
      <p:ext uri="{BB962C8B-B14F-4D97-AF65-F5344CB8AC3E}">
        <p14:creationId xmlns:p14="http://schemas.microsoft.com/office/powerpoint/2010/main" val="3954831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3220"/>
          </a:xfrm>
          <a:prstGeom prst="rect">
            <a:avLst/>
          </a:prstGeom>
          <a:noFill/>
        </p:spPr>
        <p:txBody>
          <a:bodyPr wrap="square" rtlCol="0">
            <a:spAutoFit/>
          </a:bodyPr>
          <a:lstStyle/>
          <a:p>
            <a:r>
              <a:rPr lang="en-US" sz="2800" b="1" dirty="0">
                <a:solidFill>
                  <a:srgbClr val="CF3338"/>
                </a:solidFill>
                <a:latin typeface="Pragmatica" pitchFamily="2" charset="0"/>
              </a:rPr>
              <a:t>Navigate RStudio, beginning with 1+1</a:t>
            </a:r>
          </a:p>
        </p:txBody>
      </p:sp>
      <p:pic>
        <p:nvPicPr>
          <p:cNvPr id="6" name="Picture 5">
            <a:extLst>
              <a:ext uri="{FF2B5EF4-FFF2-40B4-BE49-F238E27FC236}">
                <a16:creationId xmlns:a16="http://schemas.microsoft.com/office/drawing/2014/main" id="{5218695F-4AE3-433F-9564-91CBE67F0F20}"/>
              </a:ext>
            </a:extLst>
          </p:cNvPr>
          <p:cNvPicPr>
            <a:picLocks noChangeAspect="1"/>
          </p:cNvPicPr>
          <p:nvPr/>
        </p:nvPicPr>
        <p:blipFill>
          <a:blip r:embed="rId4"/>
          <a:stretch>
            <a:fillRect/>
          </a:stretch>
        </p:blipFill>
        <p:spPr>
          <a:xfrm>
            <a:off x="830216" y="1229759"/>
            <a:ext cx="4442822" cy="1111899"/>
          </a:xfrm>
          <a:prstGeom prst="rect">
            <a:avLst/>
          </a:prstGeom>
        </p:spPr>
      </p:pic>
      <p:pic>
        <p:nvPicPr>
          <p:cNvPr id="7" name="Picture 2">
            <a:extLst>
              <a:ext uri="{FF2B5EF4-FFF2-40B4-BE49-F238E27FC236}">
                <a16:creationId xmlns:a16="http://schemas.microsoft.com/office/drawing/2014/main" id="{6AA3752F-7DE4-42EF-930F-41F529023B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355" y="2489120"/>
            <a:ext cx="7995854" cy="4285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141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dialects of data</a:t>
            </a:r>
          </a:p>
        </p:txBody>
      </p:sp>
      <p:sp>
        <p:nvSpPr>
          <p:cNvPr id="3" name="TextBox 2"/>
          <p:cNvSpPr txBox="1"/>
          <p:nvPr/>
        </p:nvSpPr>
        <p:spPr>
          <a:xfrm>
            <a:off x="347240" y="2544846"/>
            <a:ext cx="4325428" cy="1815882"/>
          </a:xfrm>
          <a:prstGeom prst="rect">
            <a:avLst/>
          </a:prstGeom>
          <a:noFill/>
        </p:spPr>
        <p:txBody>
          <a:bodyPr wrap="square" rtlCol="0">
            <a:spAutoFit/>
          </a:bodyPr>
          <a:lstStyle/>
          <a:p>
            <a:r>
              <a:rPr lang="en-US" sz="2800" dirty="0">
                <a:solidFill>
                  <a:srgbClr val="707070"/>
                </a:solidFill>
                <a:latin typeface="Pragmatica" panose="020B0403040502020204" pitchFamily="34" charset="0"/>
              </a:rPr>
              <a:t>“Get me the average price for each cut, sorted from high to low.” </a:t>
            </a:r>
          </a:p>
        </p:txBody>
      </p:sp>
      <p:sp>
        <p:nvSpPr>
          <p:cNvPr id="5" name="TextBox 4">
            <a:extLst>
              <a:ext uri="{FF2B5EF4-FFF2-40B4-BE49-F238E27FC236}">
                <a16:creationId xmlns:a16="http://schemas.microsoft.com/office/drawing/2014/main" id="{5CD2711C-9244-49AC-9EDF-AC9C2AA093A7}"/>
              </a:ext>
            </a:extLst>
          </p:cNvPr>
          <p:cNvSpPr txBox="1"/>
          <p:nvPr/>
        </p:nvSpPr>
        <p:spPr>
          <a:xfrm>
            <a:off x="6682326" y="1977831"/>
            <a:ext cx="5040191" cy="2677656"/>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Group by origin</a:t>
            </a:r>
          </a:p>
          <a:p>
            <a:pPr marL="514350" indent="-514350">
              <a:buAutoNum type="arabicPeriod"/>
            </a:pPr>
            <a:endParaRPr lang="en-US" sz="2800" dirty="0">
              <a:solidFill>
                <a:srgbClr val="707070"/>
              </a:solidFill>
              <a:latin typeface="Pragmatica" panose="020B0403040502020204" pitchFamily="34" charset="0"/>
            </a:endParaRPr>
          </a:p>
          <a:p>
            <a:pPr marL="514350" indent="-514350">
              <a:buAutoNum type="arabicPeriod"/>
            </a:pPr>
            <a:r>
              <a:rPr lang="en-US" sz="2800" dirty="0">
                <a:solidFill>
                  <a:srgbClr val="707070"/>
                </a:solidFill>
                <a:latin typeface="Pragmatica" panose="020B0403040502020204" pitchFamily="34" charset="0"/>
              </a:rPr>
              <a:t>Find average for each group</a:t>
            </a:r>
          </a:p>
          <a:p>
            <a:pPr marL="514350" indent="-514350">
              <a:buAutoNum type="arabicPeriod"/>
            </a:pPr>
            <a:endParaRPr lang="en-US" sz="2800" dirty="0">
              <a:solidFill>
                <a:srgbClr val="707070"/>
              </a:solidFill>
              <a:latin typeface="Pragmatica" panose="020B0403040502020204" pitchFamily="34" charset="0"/>
            </a:endParaRPr>
          </a:p>
          <a:p>
            <a:pPr marL="514350" indent="-514350">
              <a:buAutoNum type="arabicPeriod"/>
            </a:pPr>
            <a:r>
              <a:rPr lang="en-US" sz="2800" dirty="0">
                <a:solidFill>
                  <a:srgbClr val="707070"/>
                </a:solidFill>
                <a:latin typeface="Pragmatica" panose="020B0403040502020204" pitchFamily="34" charset="0"/>
              </a:rPr>
              <a:t>Sort the results</a:t>
            </a:r>
          </a:p>
        </p:txBody>
      </p:sp>
      <p:cxnSp>
        <p:nvCxnSpPr>
          <p:cNvPr id="4" name="Straight Arrow Connector 3">
            <a:extLst>
              <a:ext uri="{FF2B5EF4-FFF2-40B4-BE49-F238E27FC236}">
                <a16:creationId xmlns:a16="http://schemas.microsoft.com/office/drawing/2014/main" id="{8D12AC44-E2BF-4091-8644-F8DFC5A9B165}"/>
              </a:ext>
            </a:extLst>
          </p:cNvPr>
          <p:cNvCxnSpPr>
            <a:cxnSpLocks/>
          </p:cNvCxnSpPr>
          <p:nvPr/>
        </p:nvCxnSpPr>
        <p:spPr>
          <a:xfrm flipV="1">
            <a:off x="4672668" y="2306972"/>
            <a:ext cx="1585519" cy="57884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FF5B32E-6D9D-45AD-87CB-F7077A45F6C0}"/>
              </a:ext>
            </a:extLst>
          </p:cNvPr>
          <p:cNvCxnSpPr>
            <a:cxnSpLocks/>
          </p:cNvCxnSpPr>
          <p:nvPr/>
        </p:nvCxnSpPr>
        <p:spPr>
          <a:xfrm flipV="1">
            <a:off x="4803193" y="3203003"/>
            <a:ext cx="1454994" cy="40393"/>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55197BB-D59B-4ABE-9165-62CB521FBC6D}"/>
              </a:ext>
            </a:extLst>
          </p:cNvPr>
          <p:cNvCxnSpPr>
            <a:cxnSpLocks/>
          </p:cNvCxnSpPr>
          <p:nvPr/>
        </p:nvCxnSpPr>
        <p:spPr>
          <a:xfrm>
            <a:off x="4803193" y="3734593"/>
            <a:ext cx="1585519" cy="626135"/>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4" name="Graphic 13" descr="Diamond with solid fill">
            <a:extLst>
              <a:ext uri="{FF2B5EF4-FFF2-40B4-BE49-F238E27FC236}">
                <a16:creationId xmlns:a16="http://schemas.microsoft.com/office/drawing/2014/main" id="{F3C80350-D54B-46FE-B232-4E9E12B206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 y="5180904"/>
            <a:ext cx="1845578" cy="1845578"/>
          </a:xfrm>
          <a:prstGeom prst="rect">
            <a:avLst/>
          </a:prstGeom>
        </p:spPr>
      </p:pic>
    </p:spTree>
    <p:extLst>
      <p:ext uri="{BB962C8B-B14F-4D97-AF65-F5344CB8AC3E}">
        <p14:creationId xmlns:p14="http://schemas.microsoft.com/office/powerpoint/2010/main" val="1013603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Packages: “There’s an App for that!”</a:t>
            </a:r>
          </a:p>
        </p:txBody>
      </p:sp>
      <p:sp>
        <p:nvSpPr>
          <p:cNvPr id="3" name="TextBox 2"/>
          <p:cNvSpPr txBox="1"/>
          <p:nvPr/>
        </p:nvSpPr>
        <p:spPr>
          <a:xfrm>
            <a:off x="454109" y="2297968"/>
            <a:ext cx="9799937" cy="954107"/>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Install the package</a:t>
            </a:r>
          </a:p>
          <a:p>
            <a:pPr marL="514350" indent="-514350">
              <a:buAutoNum type="arabicPeriod"/>
            </a:pPr>
            <a:r>
              <a:rPr lang="en-US" sz="2800" dirty="0">
                <a:solidFill>
                  <a:srgbClr val="707070"/>
                </a:solidFill>
                <a:latin typeface="Pragmatica" panose="020B0403040502020204" pitchFamily="34" charset="0"/>
              </a:rPr>
              <a:t>Open the package</a:t>
            </a:r>
          </a:p>
        </p:txBody>
      </p:sp>
      <p:pic>
        <p:nvPicPr>
          <p:cNvPr id="8194" name="Picture 2">
            <a:extLst>
              <a:ext uri="{FF2B5EF4-FFF2-40B4-BE49-F238E27FC236}">
                <a16:creationId xmlns:a16="http://schemas.microsoft.com/office/drawing/2014/main" id="{93A3D79E-EFB5-4C74-925C-52E65CFB966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4795276" y="1137677"/>
            <a:ext cx="5720323" cy="5720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184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954107"/>
          </a:xfrm>
          <a:prstGeom prst="rect">
            <a:avLst/>
          </a:prstGeom>
          <a:noFill/>
        </p:spPr>
        <p:txBody>
          <a:bodyPr wrap="square" rtlCol="0">
            <a:spAutoFit/>
          </a:bodyPr>
          <a:lstStyle/>
          <a:p>
            <a:r>
              <a:rPr lang="en-US" sz="2800" b="1" dirty="0">
                <a:solidFill>
                  <a:srgbClr val="CF3338"/>
                </a:solidFill>
                <a:latin typeface="Pragmatica" pitchFamily="2" charset="0"/>
              </a:rPr>
              <a:t>Speaking the language of data with the </a:t>
            </a:r>
            <a:r>
              <a:rPr lang="en-US" sz="2800" b="1" dirty="0" err="1">
                <a:solidFill>
                  <a:srgbClr val="CF3338"/>
                </a:solidFill>
                <a:latin typeface="Consolas" panose="020B0609020204030204" pitchFamily="49" charset="0"/>
              </a:rPr>
              <a:t>tidyverse</a:t>
            </a:r>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3970318"/>
          </a:xfrm>
          <a:prstGeom prst="rect">
            <a:avLst/>
          </a:prstGeom>
          <a:noFill/>
        </p:spPr>
        <p:txBody>
          <a:bodyPr wrap="square" rtlCol="0">
            <a:spAutoFit/>
          </a:bodyPr>
          <a:lstStyle/>
          <a:p>
            <a:pPr marL="514350" indent="-514350">
              <a:buFont typeface="+mj-lt"/>
              <a:buAutoNum type="arabicPeriod"/>
            </a:pPr>
            <a:r>
              <a:rPr lang="en-US" sz="2800" b="1" dirty="0">
                <a:solidFill>
                  <a:srgbClr val="CF3338"/>
                </a:solidFill>
                <a:latin typeface="Pragmatica" pitchFamily="2" charset="0"/>
              </a:rPr>
              <a:t>Load and explore </a:t>
            </a:r>
            <a:r>
              <a:rPr lang="en-US" sz="2800" b="1" dirty="0">
                <a:solidFill>
                  <a:srgbClr val="CF3338"/>
                </a:solidFill>
                <a:latin typeface="Consolas" panose="020B0609020204030204" pitchFamily="49" charset="0"/>
              </a:rPr>
              <a:t>diamonds</a:t>
            </a:r>
            <a:r>
              <a:rPr lang="en-US" sz="2800" b="1" dirty="0">
                <a:solidFill>
                  <a:srgbClr val="CF3338"/>
                </a:solidFill>
                <a:latin typeface="Pragmatica" pitchFamily="2" charset="0"/>
              </a:rPr>
              <a:t> dataset</a:t>
            </a:r>
            <a:endParaRPr lang="en-US" sz="2800" b="1" dirty="0">
              <a:solidFill>
                <a:srgbClr val="CF3338"/>
              </a:solidFill>
              <a:latin typeface="Consolas" panose="020B0609020204030204" pitchFamily="49" charset="0"/>
            </a:endParaRPr>
          </a:p>
          <a:p>
            <a:pPr marL="514350" indent="-514350">
              <a:buFont typeface="+mj-lt"/>
              <a:buAutoNum type="arabicPeriod"/>
            </a:pPr>
            <a:r>
              <a:rPr lang="en-US" sz="2800" b="1" dirty="0">
                <a:solidFill>
                  <a:srgbClr val="CF3338"/>
                </a:solidFill>
                <a:latin typeface="Pragmatica" pitchFamily="2" charset="0"/>
              </a:rPr>
              <a:t>Write a “sentence” in </a:t>
            </a:r>
            <a:r>
              <a:rPr lang="en-US" sz="2800" b="1" dirty="0" err="1">
                <a:solidFill>
                  <a:srgbClr val="CF3338"/>
                </a:solidFill>
                <a:latin typeface="Consolas" panose="020B0609020204030204" pitchFamily="49" charset="0"/>
              </a:rPr>
              <a:t>dplyr</a:t>
            </a:r>
            <a:r>
              <a:rPr lang="en-US" sz="2800" b="1" dirty="0">
                <a:solidFill>
                  <a:srgbClr val="CF3338"/>
                </a:solidFill>
                <a:latin typeface="Pragmatica" pitchFamily="2" charset="0"/>
              </a:rPr>
              <a:t>:</a:t>
            </a:r>
          </a:p>
          <a:p>
            <a:pPr lvl="1"/>
            <a:r>
              <a:rPr lang="en-US" sz="2800" i="1" dirty="0">
                <a:solidFill>
                  <a:srgbClr val="CF3338"/>
                </a:solidFill>
                <a:latin typeface="Pragmatica" panose="020B0403040502020204" pitchFamily="34" charset="0"/>
              </a:rPr>
              <a:t>“Get me the average price for each cut, sorted from high to low.” </a:t>
            </a:r>
          </a:p>
          <a:p>
            <a:pPr lvl="1"/>
            <a:endParaRPr lang="en-US" sz="2800" i="1" dirty="0">
              <a:solidFill>
                <a:srgbClr val="CF3338"/>
              </a:solidFill>
              <a:latin typeface="Pragmatica" panose="020B0403040502020204" pitchFamily="34" charset="0"/>
            </a:endParaRPr>
          </a:p>
          <a:p>
            <a:r>
              <a:rPr lang="en-US" sz="2800" b="1" dirty="0">
                <a:solidFill>
                  <a:srgbClr val="CF3338"/>
                </a:solidFill>
                <a:latin typeface="Pragmatica" pitchFamily="2" charset="0"/>
              </a:rPr>
              <a:t>File: </a:t>
            </a:r>
            <a:r>
              <a:rPr lang="en-US" sz="2800" b="1" dirty="0" err="1">
                <a:solidFill>
                  <a:srgbClr val="CF3338"/>
                </a:solidFill>
                <a:latin typeface="Consolas" panose="020B0609020204030204" pitchFamily="49" charset="0"/>
              </a:rPr>
              <a:t>diamonds.r</a:t>
            </a:r>
            <a:endParaRPr lang="en-US" sz="2800" b="1" dirty="0">
              <a:solidFill>
                <a:srgbClr val="CF3338"/>
              </a:solidFill>
              <a:latin typeface="Consolas" panose="020B0609020204030204" pitchFamily="49" charset="0"/>
            </a:endParaRPr>
          </a:p>
          <a:p>
            <a:pPr marL="514350" indent="-514350">
              <a:buFont typeface="+mj-lt"/>
              <a:buAutoNum type="arabicPeriod"/>
            </a:pPr>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1917160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pic>
        <p:nvPicPr>
          <p:cNvPr id="2" name="Picture 1">
            <a:extLst>
              <a:ext uri="{FF2B5EF4-FFF2-40B4-BE49-F238E27FC236}">
                <a16:creationId xmlns:a16="http://schemas.microsoft.com/office/drawing/2014/main" id="{65476241-BBE2-4D3B-B060-E27C043CEB2F}"/>
              </a:ext>
            </a:extLst>
          </p:cNvPr>
          <p:cNvPicPr>
            <a:picLocks noChangeAspect="1"/>
          </p:cNvPicPr>
          <p:nvPr/>
        </p:nvPicPr>
        <p:blipFill>
          <a:blip r:embed="rId5"/>
          <a:stretch>
            <a:fillRect/>
          </a:stretch>
        </p:blipFill>
        <p:spPr>
          <a:xfrm>
            <a:off x="754522" y="2378323"/>
            <a:ext cx="4102241" cy="772886"/>
          </a:xfrm>
          <a:prstGeom prst="rect">
            <a:avLst/>
          </a:prstGeom>
        </p:spPr>
      </p:pic>
    </p:spTree>
    <p:extLst>
      <p:ext uri="{BB962C8B-B14F-4D97-AF65-F5344CB8AC3E}">
        <p14:creationId xmlns:p14="http://schemas.microsoft.com/office/powerpoint/2010/main" val="284881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Prancing into Python</a:t>
            </a:r>
          </a:p>
        </p:txBody>
      </p:sp>
    </p:spTree>
    <p:extLst>
      <p:ext uri="{BB962C8B-B14F-4D97-AF65-F5344CB8AC3E}">
        <p14:creationId xmlns:p14="http://schemas.microsoft.com/office/powerpoint/2010/main" val="1362530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Anaconda + </a:t>
            </a:r>
            <a:r>
              <a:rPr lang="en-US" sz="6000" dirty="0" err="1">
                <a:latin typeface="Aliens &amp; cows" panose="00000500000000000000" pitchFamily="2" charset="0"/>
              </a:rPr>
              <a:t>Jupyter</a:t>
            </a:r>
            <a:endParaRPr lang="en-US" sz="6000" dirty="0">
              <a:latin typeface="Aliens &amp; cows" panose="00000500000000000000" pitchFamily="2" charset="0"/>
            </a:endParaRPr>
          </a:p>
        </p:txBody>
      </p:sp>
      <p:sp>
        <p:nvSpPr>
          <p:cNvPr id="8" name="TextBox 7">
            <a:extLst>
              <a:ext uri="{FF2B5EF4-FFF2-40B4-BE49-F238E27FC236}">
                <a16:creationId xmlns:a16="http://schemas.microsoft.com/office/drawing/2014/main" id="{11840D5C-3D15-43FA-828B-81755108AC4E}"/>
              </a:ext>
            </a:extLst>
          </p:cNvPr>
          <p:cNvSpPr txBox="1"/>
          <p:nvPr/>
        </p:nvSpPr>
        <p:spPr>
          <a:xfrm>
            <a:off x="4211235" y="5048028"/>
            <a:ext cx="3223967" cy="830997"/>
          </a:xfrm>
          <a:prstGeom prst="rect">
            <a:avLst/>
          </a:prstGeom>
          <a:noFill/>
        </p:spPr>
        <p:txBody>
          <a:bodyPr wrap="square" rtlCol="0">
            <a:spAutoFit/>
          </a:bodyPr>
          <a:lstStyle/>
          <a:p>
            <a:pPr algn="ctr"/>
            <a:r>
              <a:rPr lang="en-US" sz="2400" dirty="0">
                <a:latin typeface="Pragmatica" pitchFamily="2" charset="0"/>
              </a:rPr>
              <a:t>The distribution of code &amp; apps</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3641931" cy="830997"/>
          </a:xfrm>
          <a:prstGeom prst="rect">
            <a:avLst/>
          </a:prstGeom>
          <a:noFill/>
        </p:spPr>
        <p:txBody>
          <a:bodyPr wrap="square">
            <a:spAutoFit/>
          </a:bodyPr>
          <a:lstStyle/>
          <a:p>
            <a:r>
              <a:rPr lang="en-US" sz="2400" dirty="0">
                <a:latin typeface="Pragmatica" pitchFamily="2" charset="0"/>
              </a:rPr>
              <a:t>The (open) source code</a:t>
            </a:r>
          </a:p>
        </p:txBody>
      </p:sp>
      <p:pic>
        <p:nvPicPr>
          <p:cNvPr id="3074" name="Picture 2">
            <a:extLst>
              <a:ext uri="{FF2B5EF4-FFF2-40B4-BE49-F238E27FC236}">
                <a16:creationId xmlns:a16="http://schemas.microsoft.com/office/drawing/2014/main" id="{E3988C34-2EF3-4BC5-A72A-3F7595D4F9C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8750" y="2407641"/>
            <a:ext cx="2608976" cy="2608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 (Python distribution) - Wikipedia">
            <a:extLst>
              <a:ext uri="{FF2B5EF4-FFF2-40B4-BE49-F238E27FC236}">
                <a16:creationId xmlns:a16="http://schemas.microsoft.com/office/drawing/2014/main" id="{68DA0063-7FE8-4DF8-994B-B10B1C9774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8716" y="2576686"/>
            <a:ext cx="4257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ject Jupyter - Wikipedia">
            <a:extLst>
              <a:ext uri="{FF2B5EF4-FFF2-40B4-BE49-F238E27FC236}">
                <a16:creationId xmlns:a16="http://schemas.microsoft.com/office/drawing/2014/main" id="{CD5F432D-C909-4287-9AEF-76EB923DE37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67904" y="1882550"/>
            <a:ext cx="2730958" cy="31654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DEA6594-3D2D-47D7-A4AB-E3B31A6DA3E8}"/>
              </a:ext>
            </a:extLst>
          </p:cNvPr>
          <p:cNvSpPr txBox="1"/>
          <p:nvPr/>
        </p:nvSpPr>
        <p:spPr>
          <a:xfrm>
            <a:off x="8721400" y="5139819"/>
            <a:ext cx="3223967" cy="830997"/>
          </a:xfrm>
          <a:prstGeom prst="rect">
            <a:avLst/>
          </a:prstGeom>
          <a:noFill/>
        </p:spPr>
        <p:txBody>
          <a:bodyPr wrap="square" rtlCol="0">
            <a:spAutoFit/>
          </a:bodyPr>
          <a:lstStyle/>
          <a:p>
            <a:pPr algn="ctr"/>
            <a:r>
              <a:rPr lang="en-US" sz="2400" dirty="0">
                <a:latin typeface="Pragmatica" pitchFamily="2" charset="0"/>
              </a:rPr>
              <a:t>The browser-based app</a:t>
            </a:r>
          </a:p>
        </p:txBody>
      </p:sp>
    </p:spTree>
    <p:extLst>
      <p:ext uri="{BB962C8B-B14F-4D97-AF65-F5344CB8AC3E}">
        <p14:creationId xmlns:p14="http://schemas.microsoft.com/office/powerpoint/2010/main" val="383149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245584"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https://github.com/stringfestdata/london-excel</a:t>
            </a:r>
            <a:endParaRPr lang="en-US" sz="2800" dirty="0">
              <a:solidFill>
                <a:srgbClr val="707070"/>
              </a:solidFill>
              <a:latin typeface="Pragmatica" panose="020B0403040502020204" pitchFamily="34" charset="0"/>
            </a:endParaRPr>
          </a:p>
        </p:txBody>
      </p:sp>
      <p:pic>
        <p:nvPicPr>
          <p:cNvPr id="2050" name="Picture 2">
            <a:extLst>
              <a:ext uri="{FF2B5EF4-FFF2-40B4-BE49-F238E27FC236}">
                <a16:creationId xmlns:a16="http://schemas.microsoft.com/office/drawing/2014/main" id="{43AE153A-05BB-4CA5-BD58-A4F4AD8055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81457" y="0"/>
            <a:ext cx="2710543" cy="36838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A02B707-5E3D-41F6-915E-0790C73BE991}"/>
              </a:ext>
            </a:extLst>
          </p:cNvPr>
          <p:cNvSpPr txBox="1"/>
          <p:nvPr/>
        </p:nvSpPr>
        <p:spPr>
          <a:xfrm>
            <a:off x="9481457" y="3766457"/>
            <a:ext cx="2569029" cy="646331"/>
          </a:xfrm>
          <a:prstGeom prst="rect">
            <a:avLst/>
          </a:prstGeom>
          <a:noFill/>
        </p:spPr>
        <p:txBody>
          <a:bodyPr wrap="square" rtlCol="0">
            <a:spAutoFit/>
          </a:bodyPr>
          <a:lstStyle/>
          <a:p>
            <a:r>
              <a:rPr lang="en-US" dirty="0">
                <a:latin typeface="Pragmatica" panose="020B7200000000000000" pitchFamily="34" charset="0"/>
              </a:rPr>
              <a:t>Alan Turing (</a:t>
            </a:r>
            <a:r>
              <a:rPr lang="da-DK" dirty="0">
                <a:latin typeface="Pragmatica" panose="020B7200000000000000" pitchFamily="34" charset="0"/>
              </a:rPr>
              <a:t>23 June 1912 – 7 June 1954)</a:t>
            </a:r>
            <a:endParaRPr lang="en-US" dirty="0">
              <a:latin typeface="Pragmatica" panose="020B7200000000000000" pitchFamily="34" charset="0"/>
            </a:endParaRPr>
          </a:p>
        </p:txBody>
      </p:sp>
    </p:spTree>
    <p:extLst>
      <p:ext uri="{BB962C8B-B14F-4D97-AF65-F5344CB8AC3E}">
        <p14:creationId xmlns:p14="http://schemas.microsoft.com/office/powerpoint/2010/main" val="3830029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1815882"/>
          </a:xfrm>
          <a:prstGeom prst="rect">
            <a:avLst/>
          </a:prstGeom>
          <a:noFill/>
        </p:spPr>
        <p:txBody>
          <a:bodyPr wrap="square" rtlCol="0">
            <a:spAutoFit/>
          </a:bodyPr>
          <a:lstStyle/>
          <a:p>
            <a:r>
              <a:rPr lang="en-US" sz="2800" b="1" dirty="0">
                <a:solidFill>
                  <a:srgbClr val="CF3338"/>
                </a:solidFill>
                <a:latin typeface="Pragmatica" pitchFamily="2" charset="0"/>
              </a:rPr>
              <a:t>Navigate </a:t>
            </a: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 starting with 1 + 1</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Open a new </a:t>
            </a:r>
            <a:r>
              <a:rPr lang="en-US" sz="2800" b="1" dirty="0">
                <a:solidFill>
                  <a:srgbClr val="CF3338"/>
                </a:solidFill>
                <a:latin typeface="Consolas" panose="020B0609020204030204" pitchFamily="49" charset="0"/>
              </a:rPr>
              <a:t>.</a:t>
            </a:r>
            <a:r>
              <a:rPr lang="en-US" sz="2800" b="1" dirty="0" err="1">
                <a:solidFill>
                  <a:srgbClr val="CF3338"/>
                </a:solidFill>
                <a:latin typeface="Consolas" panose="020B0609020204030204" pitchFamily="49" charset="0"/>
              </a:rPr>
              <a:t>ipynb</a:t>
            </a:r>
            <a:r>
              <a:rPr lang="en-US" sz="2800" b="1" dirty="0">
                <a:solidFill>
                  <a:srgbClr val="CF3338"/>
                </a:solidFill>
                <a:latin typeface="Pragmatica" pitchFamily="2" charset="0"/>
              </a:rPr>
              <a:t> notebook</a:t>
            </a:r>
          </a:p>
        </p:txBody>
      </p:sp>
      <p:pic>
        <p:nvPicPr>
          <p:cNvPr id="9" name="Picture 8">
            <a:extLst>
              <a:ext uri="{FF2B5EF4-FFF2-40B4-BE49-F238E27FC236}">
                <a16:creationId xmlns:a16="http://schemas.microsoft.com/office/drawing/2014/main" id="{54086B7D-6DA5-45E4-BFAC-565935D853D4}"/>
              </a:ext>
            </a:extLst>
          </p:cNvPr>
          <p:cNvPicPr>
            <a:picLocks noChangeAspect="1"/>
          </p:cNvPicPr>
          <p:nvPr/>
        </p:nvPicPr>
        <p:blipFill>
          <a:blip r:embed="rId4"/>
          <a:stretch>
            <a:fillRect/>
          </a:stretch>
        </p:blipFill>
        <p:spPr>
          <a:xfrm>
            <a:off x="392397" y="3923670"/>
            <a:ext cx="9856197" cy="2646866"/>
          </a:xfrm>
          <a:prstGeom prst="rect">
            <a:avLst/>
          </a:prstGeom>
        </p:spPr>
      </p:pic>
      <p:pic>
        <p:nvPicPr>
          <p:cNvPr id="11" name="Picture 10">
            <a:extLst>
              <a:ext uri="{FF2B5EF4-FFF2-40B4-BE49-F238E27FC236}">
                <a16:creationId xmlns:a16="http://schemas.microsoft.com/office/drawing/2014/main" id="{3CD83BF2-3603-4E70-91DF-99EE1A9BEFA8}"/>
              </a:ext>
            </a:extLst>
          </p:cNvPr>
          <p:cNvPicPr>
            <a:picLocks noChangeAspect="1"/>
          </p:cNvPicPr>
          <p:nvPr/>
        </p:nvPicPr>
        <p:blipFill>
          <a:blip r:embed="rId5"/>
          <a:stretch>
            <a:fillRect/>
          </a:stretch>
        </p:blipFill>
        <p:spPr>
          <a:xfrm>
            <a:off x="493018" y="2516702"/>
            <a:ext cx="4844484" cy="835256"/>
          </a:xfrm>
          <a:prstGeom prst="rect">
            <a:avLst/>
          </a:prstGeom>
        </p:spPr>
      </p:pic>
      <p:sp>
        <p:nvSpPr>
          <p:cNvPr id="12" name="TextBox 11">
            <a:extLst>
              <a:ext uri="{FF2B5EF4-FFF2-40B4-BE49-F238E27FC236}">
                <a16:creationId xmlns:a16="http://schemas.microsoft.com/office/drawing/2014/main" id="{1F343DE5-C90A-486A-8D20-55C935580E3E}"/>
              </a:ext>
            </a:extLst>
          </p:cNvPr>
          <p:cNvSpPr txBox="1"/>
          <p:nvPr/>
        </p:nvSpPr>
        <p:spPr>
          <a:xfrm>
            <a:off x="1657656" y="3516922"/>
            <a:ext cx="2856649"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Notebook name</a:t>
            </a:r>
          </a:p>
        </p:txBody>
      </p:sp>
      <p:sp>
        <p:nvSpPr>
          <p:cNvPr id="13" name="TextBox 12">
            <a:extLst>
              <a:ext uri="{FF2B5EF4-FFF2-40B4-BE49-F238E27FC236}">
                <a16:creationId xmlns:a16="http://schemas.microsoft.com/office/drawing/2014/main" id="{15039CAE-3A25-441F-86F2-FB512EB8851E}"/>
              </a:ext>
            </a:extLst>
          </p:cNvPr>
          <p:cNvSpPr txBox="1"/>
          <p:nvPr/>
        </p:nvSpPr>
        <p:spPr>
          <a:xfrm>
            <a:off x="5429963" y="412069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Menu bar</a:t>
            </a:r>
          </a:p>
        </p:txBody>
      </p:sp>
      <p:sp>
        <p:nvSpPr>
          <p:cNvPr id="14" name="TextBox 13">
            <a:extLst>
              <a:ext uri="{FF2B5EF4-FFF2-40B4-BE49-F238E27FC236}">
                <a16:creationId xmlns:a16="http://schemas.microsoft.com/office/drawing/2014/main" id="{B4BC673B-ED2C-4075-A2A9-AF56F43DCED5}"/>
              </a:ext>
            </a:extLst>
          </p:cNvPr>
          <p:cNvSpPr txBox="1"/>
          <p:nvPr/>
        </p:nvSpPr>
        <p:spPr>
          <a:xfrm>
            <a:off x="6091171" y="4522932"/>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Toolbar</a:t>
            </a:r>
          </a:p>
        </p:txBody>
      </p:sp>
      <p:sp>
        <p:nvSpPr>
          <p:cNvPr id="15" name="TextBox 14">
            <a:extLst>
              <a:ext uri="{FF2B5EF4-FFF2-40B4-BE49-F238E27FC236}">
                <a16:creationId xmlns:a16="http://schemas.microsoft.com/office/drawing/2014/main" id="{65490B59-D9B7-4C84-BA19-C822A1B450EF}"/>
              </a:ext>
            </a:extLst>
          </p:cNvPr>
          <p:cNvSpPr txBox="1"/>
          <p:nvPr/>
        </p:nvSpPr>
        <p:spPr>
          <a:xfrm>
            <a:off x="1933748" y="524710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Code cell</a:t>
            </a:r>
          </a:p>
        </p:txBody>
      </p:sp>
    </p:spTree>
    <p:extLst>
      <p:ext uri="{BB962C8B-B14F-4D97-AF65-F5344CB8AC3E}">
        <p14:creationId xmlns:p14="http://schemas.microsoft.com/office/powerpoint/2010/main" val="4094946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for Excel</a:t>
            </a:r>
          </a:p>
        </p:txBody>
      </p:sp>
      <p:sp>
        <p:nvSpPr>
          <p:cNvPr id="3" name="TextBox 2"/>
          <p:cNvSpPr txBox="1"/>
          <p:nvPr/>
        </p:nvSpPr>
        <p:spPr>
          <a:xfrm>
            <a:off x="0" y="6334780"/>
            <a:ext cx="7420966" cy="523220"/>
          </a:xfrm>
          <a:prstGeom prst="rect">
            <a:avLst/>
          </a:prstGeom>
          <a:noFill/>
        </p:spPr>
        <p:txBody>
          <a:bodyPr wrap="square" rtlCol="0">
            <a:spAutoFit/>
          </a:bodyPr>
          <a:lstStyle/>
          <a:p>
            <a:r>
              <a:rPr lang="en-US" sz="1400" dirty="0">
                <a:solidFill>
                  <a:srgbClr val="707070"/>
                </a:solidFill>
                <a:latin typeface="Pragmatica" panose="020B0403040502020204" pitchFamily="34" charset="0"/>
              </a:rPr>
              <a:t>https://excel.uservoice.com/forums/304921-excel-for-windows-desktop-application/suggestions/10549005-python-as-an-excel-scripting-language</a:t>
            </a:r>
          </a:p>
        </p:txBody>
      </p:sp>
      <p:pic>
        <p:nvPicPr>
          <p:cNvPr id="6" name="Picture 5">
            <a:extLst>
              <a:ext uri="{FF2B5EF4-FFF2-40B4-BE49-F238E27FC236}">
                <a16:creationId xmlns:a16="http://schemas.microsoft.com/office/drawing/2014/main" id="{AB9B98DE-851E-4DCE-A682-83C2082D863E}"/>
              </a:ext>
            </a:extLst>
          </p:cNvPr>
          <p:cNvPicPr>
            <a:picLocks noChangeAspect="1"/>
          </p:cNvPicPr>
          <p:nvPr/>
        </p:nvPicPr>
        <p:blipFill>
          <a:blip r:embed="rId4"/>
          <a:stretch>
            <a:fillRect/>
          </a:stretch>
        </p:blipFill>
        <p:spPr>
          <a:xfrm>
            <a:off x="249829" y="1497416"/>
            <a:ext cx="6777117" cy="3062800"/>
          </a:xfrm>
          <a:prstGeom prst="rect">
            <a:avLst/>
          </a:prstGeom>
        </p:spPr>
      </p:pic>
      <p:pic>
        <p:nvPicPr>
          <p:cNvPr id="1026" name="Picture 2" descr="Logo">
            <a:extLst>
              <a:ext uri="{FF2B5EF4-FFF2-40B4-BE49-F238E27FC236}">
                <a16:creationId xmlns:a16="http://schemas.microsoft.com/office/drawing/2014/main" id="{DFA31B08-9729-493E-ACD6-0C1ED2EDA8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7030" y="2858833"/>
            <a:ext cx="3199732" cy="6256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3A04345-EA68-47E4-9BEA-A8B53EF2B21B}"/>
              </a:ext>
            </a:extLst>
          </p:cNvPr>
          <p:cNvPicPr>
            <a:picLocks noChangeAspect="1"/>
          </p:cNvPicPr>
          <p:nvPr/>
        </p:nvPicPr>
        <p:blipFill>
          <a:blip r:embed="rId6"/>
          <a:stretch>
            <a:fillRect/>
          </a:stretch>
        </p:blipFill>
        <p:spPr>
          <a:xfrm>
            <a:off x="7026946" y="3484479"/>
            <a:ext cx="2840168" cy="842688"/>
          </a:xfrm>
          <a:prstGeom prst="rect">
            <a:avLst/>
          </a:prstGeom>
        </p:spPr>
      </p:pic>
      <p:sp>
        <p:nvSpPr>
          <p:cNvPr id="13" name="TextBox 12">
            <a:extLst>
              <a:ext uri="{FF2B5EF4-FFF2-40B4-BE49-F238E27FC236}">
                <a16:creationId xmlns:a16="http://schemas.microsoft.com/office/drawing/2014/main" id="{D76C3081-EF88-4D32-9F9A-7B0E3EAEB568}"/>
              </a:ext>
            </a:extLst>
          </p:cNvPr>
          <p:cNvSpPr txBox="1"/>
          <p:nvPr/>
        </p:nvSpPr>
        <p:spPr>
          <a:xfrm>
            <a:off x="7167868" y="5596729"/>
            <a:ext cx="4628435" cy="369332"/>
          </a:xfrm>
          <a:prstGeom prst="rect">
            <a:avLst/>
          </a:prstGeom>
          <a:noFill/>
        </p:spPr>
        <p:txBody>
          <a:bodyPr wrap="square" rtlCol="0">
            <a:spAutoFit/>
          </a:bodyPr>
          <a:lstStyle/>
          <a:p>
            <a:r>
              <a:rPr lang="en-US" b="1" dirty="0">
                <a:latin typeface="Pragmatica" pitchFamily="2" charset="0"/>
              </a:rPr>
              <a:t>More: http://www.python-excel.org</a:t>
            </a:r>
          </a:p>
        </p:txBody>
      </p:sp>
      <p:pic>
        <p:nvPicPr>
          <p:cNvPr id="1028" name="Picture 4">
            <a:extLst>
              <a:ext uri="{FF2B5EF4-FFF2-40B4-BE49-F238E27FC236}">
                <a16:creationId xmlns:a16="http://schemas.microsoft.com/office/drawing/2014/main" id="{3C329EA7-0AC7-4A26-A24D-2507FC7AAA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3672" y="4327167"/>
            <a:ext cx="3933825" cy="109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768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084567" cy="5262979"/>
          </a:xfrm>
          <a:prstGeom prst="rect">
            <a:avLst/>
          </a:prstGeom>
          <a:noFill/>
        </p:spPr>
        <p:txBody>
          <a:bodyPr wrap="square" rtlCol="0">
            <a:spAutoFit/>
          </a:bodyPr>
          <a:lstStyle/>
          <a:p>
            <a:r>
              <a:rPr lang="en-US" sz="2800" b="1" dirty="0">
                <a:solidFill>
                  <a:srgbClr val="CF3338"/>
                </a:solidFill>
                <a:latin typeface="Pragmatica" pitchFamily="2" charset="0"/>
              </a:rPr>
              <a:t>Export &amp; format a dataset to Excel</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Working with modules (packages) in Python</a:t>
            </a:r>
          </a:p>
          <a:p>
            <a:pPr marL="514350" indent="-514350">
              <a:buFont typeface="+mj-lt"/>
              <a:buAutoNum type="arabicPeriod"/>
            </a:pPr>
            <a:r>
              <a:rPr lang="en-US" sz="2800" b="1" dirty="0">
                <a:solidFill>
                  <a:srgbClr val="CF3338"/>
                </a:solidFill>
                <a:latin typeface="Pragmatica" pitchFamily="2" charset="0"/>
              </a:rPr>
              <a:t>Working with tabular data in Python</a:t>
            </a:r>
          </a:p>
          <a:p>
            <a:pPr marL="514350" indent="-514350">
              <a:buFont typeface="+mj-lt"/>
              <a:buAutoNum type="arabicPeriod"/>
            </a:pPr>
            <a:r>
              <a:rPr lang="en-US" sz="2800" b="1" dirty="0">
                <a:solidFill>
                  <a:srgbClr val="CF3338"/>
                </a:solidFill>
                <a:latin typeface="Pragmatica" pitchFamily="2" charset="0"/>
              </a:rPr>
              <a:t>“Python-Powered Excel”</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python-powered-</a:t>
            </a:r>
            <a:r>
              <a:rPr lang="en-US" sz="2800" b="1" dirty="0" err="1">
                <a:solidFill>
                  <a:srgbClr val="CF3338"/>
                </a:solidFill>
                <a:latin typeface="Consolas" panose="020B0609020204030204" pitchFamily="49" charset="0"/>
              </a:rPr>
              <a:t>excel.ipynb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4638410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pic>
        <p:nvPicPr>
          <p:cNvPr id="4098" name="Picture 2" descr="Run Python Scripts in Power BI Desktop - Power BI | Microsoft Docs">
            <a:extLst>
              <a:ext uri="{FF2B5EF4-FFF2-40B4-BE49-F238E27FC236}">
                <a16:creationId xmlns:a16="http://schemas.microsoft.com/office/drawing/2014/main" id="{665FBB07-5466-46BE-8512-2665BD650D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135" y="1687546"/>
            <a:ext cx="5311584" cy="315659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450F64F-0CC5-4606-8042-CD429C5FCD5F}"/>
              </a:ext>
            </a:extLst>
          </p:cNvPr>
          <p:cNvSpPr txBox="1"/>
          <p:nvPr/>
        </p:nvSpPr>
        <p:spPr>
          <a:xfrm>
            <a:off x="457200" y="3298371"/>
            <a:ext cx="1752600" cy="2308324"/>
          </a:xfrm>
          <a:prstGeom prst="rect">
            <a:avLst/>
          </a:prstGeom>
          <a:noFill/>
        </p:spPr>
        <p:txBody>
          <a:bodyPr wrap="square" rtlCol="0">
            <a:spAutoFit/>
          </a:bodyPr>
          <a:lstStyle/>
          <a:p>
            <a:r>
              <a:rPr lang="en-US" dirty="0">
                <a:latin typeface="Pragmatica" panose="020B7200000000000000" pitchFamily="34" charset="0"/>
              </a:rPr>
              <a:t>https://docs.microsoft.com/en-us/power-bi/connect-data/desktop-python-scripts</a:t>
            </a:r>
          </a:p>
        </p:txBody>
      </p:sp>
    </p:spTree>
    <p:extLst>
      <p:ext uri="{BB962C8B-B14F-4D97-AF65-F5344CB8AC3E}">
        <p14:creationId xmlns:p14="http://schemas.microsoft.com/office/powerpoint/2010/main" val="3672653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The data world is your oyster shell</a:t>
            </a:r>
          </a:p>
        </p:txBody>
      </p:sp>
    </p:spTree>
    <p:extLst>
      <p:ext uri="{BB962C8B-B14F-4D97-AF65-F5344CB8AC3E}">
        <p14:creationId xmlns:p14="http://schemas.microsoft.com/office/powerpoint/2010/main" val="3553521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3539430"/>
          </a:xfrm>
          <a:prstGeom prst="rect">
            <a:avLst/>
          </a:prstGeom>
          <a:noFill/>
        </p:spPr>
        <p:txBody>
          <a:bodyPr wrap="square" rtlCol="0">
            <a:spAutoFit/>
          </a:bodyPr>
          <a:lstStyle/>
          <a:p>
            <a:r>
              <a:rPr lang="en-US" sz="2800" b="1" dirty="0">
                <a:solidFill>
                  <a:srgbClr val="CF3338"/>
                </a:solidFill>
                <a:latin typeface="Pragmatica" pitchFamily="2" charset="0"/>
              </a:rPr>
              <a:t>Export an R regression to Excel</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Decoupling of platforms and applications</a:t>
            </a:r>
          </a:p>
          <a:p>
            <a:pPr marL="514350" indent="-514350">
              <a:buFont typeface="+mj-lt"/>
              <a:buAutoNum type="arabicPeriod"/>
            </a:pPr>
            <a:r>
              <a:rPr lang="en-US" sz="2800" b="1" dirty="0">
                <a:solidFill>
                  <a:srgbClr val="CF3338"/>
                </a:solidFill>
                <a:latin typeface="Pragmatica" pitchFamily="2" charset="0"/>
              </a:rPr>
              <a:t>The magic of </a:t>
            </a:r>
            <a:r>
              <a:rPr lang="en-US" sz="2800" b="1" dirty="0">
                <a:solidFill>
                  <a:srgbClr val="CF3338"/>
                </a:solidFill>
                <a:latin typeface="Consolas" panose="020B0609020204030204" pitchFamily="49" charset="0"/>
              </a:rPr>
              <a:t>ggplot2</a:t>
            </a:r>
            <a:r>
              <a:rPr lang="en-US" sz="2800" b="1" dirty="0">
                <a:solidFill>
                  <a:srgbClr val="CF3338"/>
                </a:solidFill>
                <a:latin typeface="Pragmatica" pitchFamily="2" charset="0"/>
              </a:rPr>
              <a:t> visualizations</a:t>
            </a:r>
          </a:p>
          <a:p>
            <a:pPr marL="514350" indent="-514350">
              <a:buFont typeface="+mj-lt"/>
              <a:buAutoNum type="arabicPeriod"/>
            </a:pPr>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r-powered-</a:t>
            </a:r>
            <a:r>
              <a:rPr lang="en-US" sz="2800" b="1" dirty="0" err="1">
                <a:solidFill>
                  <a:srgbClr val="CF3338"/>
                </a:solidFill>
                <a:latin typeface="Consolas" panose="020B0609020204030204" pitchFamily="49" charset="0"/>
              </a:rPr>
              <a:t>excel.ipynb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2347368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191243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2952985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Buy my book</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24949"/>
            <a:ext cx="6285506" cy="3108543"/>
          </a:xfrm>
          <a:prstGeom prst="rect">
            <a:avLst/>
          </a:prstGeom>
          <a:noFill/>
        </p:spPr>
        <p:txBody>
          <a:bodyPr wrap="square" rtlCol="0">
            <a:spAutoFit/>
          </a:bodyPr>
          <a:lstStyle/>
          <a:p>
            <a:pPr>
              <a:buClr>
                <a:srgbClr val="CF3338"/>
              </a:buClr>
            </a:pPr>
            <a:r>
              <a:rPr lang="en-US" sz="2800" dirty="0">
                <a:solidFill>
                  <a:srgbClr val="707070"/>
                </a:solidFill>
                <a:latin typeface="Pragmatica" panose="020B0403040502020204" pitchFamily="34" charset="0"/>
                <a:hlinkClick r:id="rId3"/>
              </a:rPr>
              <a:t>http://georgejmount.com/book/</a:t>
            </a:r>
            <a:r>
              <a:rPr lang="en-US" sz="2800" dirty="0">
                <a:solidFill>
                  <a:srgbClr val="707070"/>
                </a:solidFill>
                <a:latin typeface="Pragmatica" panose="020B0403040502020204" pitchFamily="34" charset="0"/>
              </a:rPr>
              <a:t>  </a:t>
            </a:r>
          </a:p>
          <a:p>
            <a:pPr>
              <a:buClr>
                <a:srgbClr val="CF3338"/>
              </a:buClr>
            </a:pPr>
            <a:endParaRPr lang="en-US" sz="2800" dirty="0">
              <a:solidFill>
                <a:srgbClr val="707070"/>
              </a:solidFill>
              <a:latin typeface="Pragmatica" panose="020B0403040502020204" pitchFamily="34" charset="0"/>
            </a:endParaRPr>
          </a:p>
          <a:p>
            <a:pPr>
              <a:buClr>
                <a:srgbClr val="CF3338"/>
              </a:buClr>
            </a:pPr>
            <a:r>
              <a:rPr lang="en-US" sz="2800" dirty="0">
                <a:solidFill>
                  <a:srgbClr val="707070"/>
                </a:solidFill>
                <a:latin typeface="Pragmatica" panose="020B0403040502020204" pitchFamily="34" charset="0"/>
              </a:rPr>
              <a:t>Learning objective: </a:t>
            </a:r>
            <a:r>
              <a:rPr lang="en-US" sz="28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2800" i="1" dirty="0">
                <a:solidFill>
                  <a:srgbClr val="707070"/>
                </a:solidFill>
                <a:latin typeface="Pragmatica" panose="020B0403040502020204" pitchFamily="34" charset="0"/>
              </a:rPr>
              <a:t>hypothesis testing using a programming language.</a:t>
            </a:r>
          </a:p>
        </p:txBody>
      </p:sp>
      <p:pic>
        <p:nvPicPr>
          <p:cNvPr id="3" name="Picture 2" descr="A picture containing text, bird, sitting, oscine&#10;&#10;Description automatically generated">
            <a:extLst>
              <a:ext uri="{FF2B5EF4-FFF2-40B4-BE49-F238E27FC236}">
                <a16:creationId xmlns:a16="http://schemas.microsoft.com/office/drawing/2014/main" id="{F54A0A62-9059-476F-9CB3-A2C41B7B2D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6381" y="0"/>
            <a:ext cx="5235618" cy="6858000"/>
          </a:xfrm>
          <a:prstGeom prst="rect">
            <a:avLst/>
          </a:prstGeom>
        </p:spPr>
      </p:pic>
    </p:spTree>
    <p:extLst>
      <p:ext uri="{BB962C8B-B14F-4D97-AF65-F5344CB8AC3E}">
        <p14:creationId xmlns:p14="http://schemas.microsoft.com/office/powerpoint/2010/main" val="1911765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After you’ve bought my book</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2246769"/>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R for Data Science </a:t>
            </a:r>
            <a:r>
              <a:rPr lang="en-US" sz="2800" dirty="0">
                <a:solidFill>
                  <a:srgbClr val="707070"/>
                </a:solidFill>
                <a:latin typeface="Pragmatica" panose="020B0403040502020204" pitchFamily="34" charset="0"/>
              </a:rPr>
              <a:t>by Hadley Wickham and Garrett </a:t>
            </a:r>
            <a:r>
              <a:rPr lang="en-US" sz="2800" dirty="0" err="1">
                <a:solidFill>
                  <a:srgbClr val="707070"/>
                </a:solidFill>
                <a:latin typeface="Pragmatica" panose="020B0403040502020204" pitchFamily="34" charset="0"/>
              </a:rPr>
              <a:t>Grolemund</a:t>
            </a: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Data Analysis</a:t>
            </a:r>
            <a:r>
              <a:rPr lang="en-US" sz="2800" dirty="0">
                <a:solidFill>
                  <a:srgbClr val="707070"/>
                </a:solidFill>
                <a:latin typeface="Pragmatica" panose="020B0403040502020204" pitchFamily="34" charset="0"/>
              </a:rPr>
              <a:t>, 2</a:t>
            </a:r>
            <a:r>
              <a:rPr lang="en-US" sz="2800" baseline="30000" dirty="0">
                <a:solidFill>
                  <a:srgbClr val="707070"/>
                </a:solidFill>
                <a:latin typeface="Pragmatica" panose="020B0403040502020204" pitchFamily="34" charset="0"/>
              </a:rPr>
              <a:t>nd</a:t>
            </a:r>
            <a:r>
              <a:rPr lang="en-US" sz="2800" dirty="0">
                <a:solidFill>
                  <a:srgbClr val="707070"/>
                </a:solidFill>
                <a:latin typeface="Pragmatica" panose="020B0403040502020204" pitchFamily="34" charset="0"/>
              </a:rPr>
              <a:t> Edition by Wes McKinney</a:t>
            </a: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Excel </a:t>
            </a:r>
            <a:r>
              <a:rPr lang="en-US" sz="2800" dirty="0">
                <a:solidFill>
                  <a:srgbClr val="707070"/>
                </a:solidFill>
                <a:latin typeface="Pragmatica" panose="020B0403040502020204" pitchFamily="34" charset="0"/>
              </a:rPr>
              <a:t>by Felix </a:t>
            </a:r>
            <a:r>
              <a:rPr lang="en-US" sz="2800" dirty="0" err="1">
                <a:solidFill>
                  <a:srgbClr val="707070"/>
                </a:solidFill>
                <a:latin typeface="Pragmatica" panose="020B0403040502020204" pitchFamily="34" charset="0"/>
              </a:rPr>
              <a:t>Zumstein</a:t>
            </a:r>
            <a:r>
              <a:rPr lang="en-US" sz="2800" dirty="0">
                <a:solidFill>
                  <a:srgbClr val="707070"/>
                </a:solidFill>
                <a:latin typeface="Pragmatica" panose="020B0403040502020204" pitchFamily="34" charset="0"/>
              </a:rPr>
              <a:t> </a:t>
            </a:r>
          </a:p>
        </p:txBody>
      </p:sp>
    </p:spTree>
    <p:extLst>
      <p:ext uri="{BB962C8B-B14F-4D97-AF65-F5344CB8AC3E}">
        <p14:creationId xmlns:p14="http://schemas.microsoft.com/office/powerpoint/2010/main" val="159719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Chart a clear learning path from Excel to R and Python</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Demonstrate tangible use cases for combining these tools</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1144046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Get in touch</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39" y="1424949"/>
            <a:ext cx="6352413" cy="1384995"/>
          </a:xfrm>
          <a:prstGeom prst="rect">
            <a:avLst/>
          </a:prstGeom>
          <a:noFill/>
        </p:spPr>
        <p:txBody>
          <a:bodyPr wrap="square" rtlCol="0">
            <a:spAutoFit/>
          </a:bodyPr>
          <a:lstStyle/>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george@stringfestanalytics.com</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stringfestanalytics.com/book</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linkedin.com/in/gjmount  </a:t>
            </a:r>
          </a:p>
        </p:txBody>
      </p:sp>
    </p:spTree>
    <p:extLst>
      <p:ext uri="{BB962C8B-B14F-4D97-AF65-F5344CB8AC3E}">
        <p14:creationId xmlns:p14="http://schemas.microsoft.com/office/powerpoint/2010/main" val="1370879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Unofficial learning objective</a:t>
            </a:r>
          </a:p>
        </p:txBody>
      </p:sp>
      <p:sp>
        <p:nvSpPr>
          <p:cNvPr id="3" name="TextBox 2"/>
          <p:cNvSpPr txBox="1"/>
          <p:nvPr/>
        </p:nvSpPr>
        <p:spPr>
          <a:xfrm>
            <a:off x="462987" y="1365813"/>
            <a:ext cx="9595413"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Having fun with data &amp; computers</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088404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Excel and the analytics stack</a:t>
            </a:r>
          </a:p>
        </p:txBody>
      </p:sp>
    </p:spTree>
    <p:extLst>
      <p:ext uri="{BB962C8B-B14F-4D97-AF65-F5344CB8AC3E}">
        <p14:creationId xmlns:p14="http://schemas.microsoft.com/office/powerpoint/2010/main" val="2967702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Spare no tools… </a:t>
            </a:r>
          </a:p>
        </p:txBody>
      </p:sp>
      <p:sp>
        <p:nvSpPr>
          <p:cNvPr id="3" name="TextBox 2"/>
          <p:cNvSpPr txBox="1"/>
          <p:nvPr/>
        </p:nvSpPr>
        <p:spPr>
          <a:xfrm>
            <a:off x="462987" y="1365813"/>
            <a:ext cx="9595413" cy="954107"/>
          </a:xfrm>
          <a:prstGeom prst="rect">
            <a:avLst/>
          </a:prstGeom>
          <a:noFill/>
        </p:spPr>
        <p:txBody>
          <a:bodyPr wrap="square" rtlCol="0">
            <a:spAutoFit/>
          </a:bodyPr>
          <a:lstStyle/>
          <a:p>
            <a:r>
              <a:rPr lang="en-US" sz="2800" dirty="0">
                <a:solidFill>
                  <a:srgbClr val="707070"/>
                </a:solidFill>
                <a:latin typeface="Pragmatica" panose="020B0403040502020204" pitchFamily="34" charset="0"/>
              </a:rPr>
              <a:t>Insert your O’Reilly-drawn data analytics stack image here</a:t>
            </a:r>
          </a:p>
        </p:txBody>
      </p:sp>
    </p:spTree>
    <p:extLst>
      <p:ext uri="{BB962C8B-B14F-4D97-AF65-F5344CB8AC3E}">
        <p14:creationId xmlns:p14="http://schemas.microsoft.com/office/powerpoint/2010/main" val="1178959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447363" cy="923330"/>
          </a:xfrm>
          <a:prstGeom prst="rect">
            <a:avLst/>
          </a:prstGeom>
          <a:noFill/>
        </p:spPr>
        <p:txBody>
          <a:bodyPr wrap="square" rtlCol="0">
            <a:spAutoFit/>
          </a:bodyPr>
          <a:lstStyle/>
          <a:p>
            <a:r>
              <a:rPr lang="en-US" sz="5400" dirty="0">
                <a:latin typeface="Aliens &amp; cows" panose="00000500000000000000" pitchFamily="2" charset="0"/>
              </a:rPr>
              <a:t>What is Excel good for? </a:t>
            </a:r>
          </a:p>
        </p:txBody>
      </p:sp>
      <p:sp>
        <p:nvSpPr>
          <p:cNvPr id="3" name="TextBox 2"/>
          <p:cNvSpPr txBox="1"/>
          <p:nvPr/>
        </p:nvSpPr>
        <p:spPr>
          <a:xfrm>
            <a:off x="347241" y="2280355"/>
            <a:ext cx="5164238" cy="2800767"/>
          </a:xfrm>
          <a:prstGeom prst="rect">
            <a:avLst/>
          </a:prstGeom>
          <a:noFill/>
        </p:spPr>
        <p:txBody>
          <a:bodyPr wrap="square" rtlCol="0">
            <a:spAutoFit/>
          </a:bodyPr>
          <a:lstStyle/>
          <a:p>
            <a:pPr>
              <a:buClr>
                <a:srgbClr val="CF3338"/>
              </a:buClr>
            </a:pPr>
            <a:r>
              <a:rPr lang="en-US" sz="3600" b="1" dirty="0">
                <a:solidFill>
                  <a:srgbClr val="707070"/>
                </a:solidFill>
                <a:latin typeface="Normafixed Tryout" panose="00000409000000000000" pitchFamily="49" charset="0"/>
              </a:rPr>
              <a:t>Good at… </a:t>
            </a:r>
            <a:endParaRPr lang="en-US" sz="3600" dirty="0">
              <a:solidFill>
                <a:srgbClr val="707070"/>
              </a:solidFill>
              <a:latin typeface="Normafixed Tryout" panose="00000409000000000000"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Visual calculations</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End-user interactivity</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Rapid prototyping</a:t>
            </a:r>
          </a:p>
          <a:p>
            <a:pPr>
              <a:buClr>
                <a:srgbClr val="CF3338"/>
              </a:buClr>
            </a:pPr>
            <a:endParaRPr lang="en-US" sz="2800" dirty="0">
              <a:solidFill>
                <a:srgbClr val="707070"/>
              </a:solidFill>
              <a:latin typeface="Pragmatica" panose="020B0403040502020204" pitchFamily="34" charset="0"/>
            </a:endParaRPr>
          </a:p>
        </p:txBody>
      </p:sp>
      <p:sp>
        <p:nvSpPr>
          <p:cNvPr id="5" name="TextBox 4"/>
          <p:cNvSpPr txBox="1"/>
          <p:nvPr/>
        </p:nvSpPr>
        <p:spPr>
          <a:xfrm>
            <a:off x="5511478" y="2218800"/>
            <a:ext cx="6539697" cy="2369880"/>
          </a:xfrm>
          <a:prstGeom prst="rect">
            <a:avLst/>
          </a:prstGeom>
          <a:noFill/>
        </p:spPr>
        <p:txBody>
          <a:bodyPr wrap="square" rtlCol="0">
            <a:spAutoFit/>
          </a:bodyPr>
          <a:lstStyle/>
          <a:p>
            <a:pPr>
              <a:buClr>
                <a:srgbClr val="CF3338"/>
              </a:buClr>
            </a:pPr>
            <a:r>
              <a:rPr lang="en-US" sz="3600" b="1" dirty="0">
                <a:solidFill>
                  <a:srgbClr val="707070"/>
                </a:solidFill>
                <a:latin typeface="Normafixed Tryout" panose="00000409000000000000" pitchFamily="49" charset="0"/>
              </a:rPr>
              <a:t>Not so much… </a:t>
            </a:r>
            <a:endParaRPr lang="en-US" sz="3600" dirty="0">
              <a:solidFill>
                <a:srgbClr val="707070"/>
              </a:solidFill>
              <a:latin typeface="Normafixed Tryout" panose="00000409000000000000"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Storing data</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Mobilizing data</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Implementing advanced analysis</a:t>
            </a:r>
          </a:p>
        </p:txBody>
      </p:sp>
    </p:spTree>
    <p:extLst>
      <p:ext uri="{BB962C8B-B14F-4D97-AF65-F5344CB8AC3E}">
        <p14:creationId xmlns:p14="http://schemas.microsoft.com/office/powerpoint/2010/main" val="3138290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447363" cy="923330"/>
          </a:xfrm>
          <a:prstGeom prst="rect">
            <a:avLst/>
          </a:prstGeom>
          <a:noFill/>
        </p:spPr>
        <p:txBody>
          <a:bodyPr wrap="square" rtlCol="0">
            <a:spAutoFit/>
          </a:bodyPr>
          <a:lstStyle/>
          <a:p>
            <a:r>
              <a:rPr lang="en-US" sz="5400" dirty="0">
                <a:latin typeface="Aliens &amp; cows" panose="00000500000000000000" pitchFamily="2" charset="0"/>
              </a:rPr>
              <a:t>Don’t take my word for it… </a:t>
            </a:r>
          </a:p>
        </p:txBody>
      </p:sp>
      <p:pic>
        <p:nvPicPr>
          <p:cNvPr id="1026" name="Picture 2" descr="microsoft-loves-open-source">
            <a:extLst>
              <a:ext uri="{FF2B5EF4-FFF2-40B4-BE49-F238E27FC236}">
                <a16:creationId xmlns:a16="http://schemas.microsoft.com/office/drawing/2014/main" id="{A931006F-21EE-492D-84E9-846695305C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9503" y="2517081"/>
            <a:ext cx="5627240" cy="105041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A82E761-61F9-49F1-A2FF-47B99AA5E20E}"/>
              </a:ext>
            </a:extLst>
          </p:cNvPr>
          <p:cNvSpPr txBox="1"/>
          <p:nvPr/>
        </p:nvSpPr>
        <p:spPr>
          <a:xfrm>
            <a:off x="347240" y="6098281"/>
            <a:ext cx="9493446" cy="646331"/>
          </a:xfrm>
          <a:prstGeom prst="rect">
            <a:avLst/>
          </a:prstGeom>
          <a:noFill/>
        </p:spPr>
        <p:txBody>
          <a:bodyPr wrap="square" rtlCol="0">
            <a:spAutoFit/>
          </a:bodyPr>
          <a:lstStyle/>
          <a:p>
            <a:r>
              <a:rPr lang="en-US" dirty="0">
                <a:solidFill>
                  <a:schemeClr val="bg1">
                    <a:lumMod val="50000"/>
                  </a:schemeClr>
                </a:solidFill>
                <a:latin typeface="Pragmatica" pitchFamily="2" charset="0"/>
              </a:rPr>
              <a:t>https://docs.microsoft.com/en-us/archive/blogs/wikininjas/tnwiki-article-spotlight-consuming-azure-storages-python-sdk-using-ptvs</a:t>
            </a:r>
          </a:p>
        </p:txBody>
      </p:sp>
      <p:sp>
        <p:nvSpPr>
          <p:cNvPr id="2" name="TextBox 1">
            <a:extLst>
              <a:ext uri="{FF2B5EF4-FFF2-40B4-BE49-F238E27FC236}">
                <a16:creationId xmlns:a16="http://schemas.microsoft.com/office/drawing/2014/main" id="{F3C27099-A60E-45D4-A935-9582286243BF}"/>
              </a:ext>
            </a:extLst>
          </p:cNvPr>
          <p:cNvSpPr txBox="1"/>
          <p:nvPr/>
        </p:nvSpPr>
        <p:spPr>
          <a:xfrm>
            <a:off x="7924800" y="2517081"/>
            <a:ext cx="3121624" cy="2554545"/>
          </a:xfrm>
          <a:prstGeom prst="rect">
            <a:avLst/>
          </a:prstGeom>
          <a:noFill/>
        </p:spPr>
        <p:txBody>
          <a:bodyPr wrap="square" rtlCol="0">
            <a:spAutoFit/>
          </a:bodyPr>
          <a:lstStyle/>
          <a:p>
            <a:r>
              <a:rPr lang="en-US" sz="3200" dirty="0">
                <a:latin typeface="Pragmatica" panose="020B7200000000000000" pitchFamily="34" charset="0"/>
              </a:rPr>
              <a:t>Free to</a:t>
            </a:r>
          </a:p>
          <a:p>
            <a:pPr marL="285750" indent="-285750">
              <a:buFontTx/>
              <a:buChar char="-"/>
            </a:pPr>
            <a:r>
              <a:rPr lang="en-US" sz="3200" dirty="0">
                <a:latin typeface="Pragmatica" panose="020B7200000000000000" pitchFamily="34" charset="0"/>
              </a:rPr>
              <a:t>Use</a:t>
            </a:r>
          </a:p>
          <a:p>
            <a:pPr marL="285750" indent="-285750">
              <a:buFontTx/>
              <a:buChar char="-"/>
            </a:pPr>
            <a:r>
              <a:rPr lang="en-US" sz="3200" dirty="0">
                <a:latin typeface="Pragmatica" panose="020B7200000000000000" pitchFamily="34" charset="0"/>
              </a:rPr>
              <a:t>Build on</a:t>
            </a:r>
          </a:p>
          <a:p>
            <a:pPr marL="285750" indent="-285750">
              <a:buFontTx/>
              <a:buChar char="-"/>
            </a:pPr>
            <a:r>
              <a:rPr lang="en-US" sz="3200" dirty="0">
                <a:latin typeface="Pragmatica" panose="020B7200000000000000" pitchFamily="34" charset="0"/>
              </a:rPr>
              <a:t>Repurpose</a:t>
            </a:r>
          </a:p>
          <a:p>
            <a:pPr marL="285750" indent="-285750">
              <a:buFontTx/>
              <a:buChar char="-"/>
            </a:pPr>
            <a:r>
              <a:rPr lang="en-US" sz="3200" dirty="0">
                <a:latin typeface="Pragmatica" panose="020B7200000000000000" pitchFamily="34" charset="0"/>
              </a:rPr>
              <a:t>Redistribute</a:t>
            </a:r>
          </a:p>
        </p:txBody>
      </p:sp>
    </p:spTree>
    <p:extLst>
      <p:ext uri="{BB962C8B-B14F-4D97-AF65-F5344CB8AC3E}">
        <p14:creationId xmlns:p14="http://schemas.microsoft.com/office/powerpoint/2010/main" val="755510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447363" cy="923330"/>
          </a:xfrm>
          <a:prstGeom prst="rect">
            <a:avLst/>
          </a:prstGeom>
          <a:noFill/>
        </p:spPr>
        <p:txBody>
          <a:bodyPr wrap="square" rtlCol="0">
            <a:spAutoFit/>
          </a:bodyPr>
          <a:lstStyle/>
          <a:p>
            <a:r>
              <a:rPr lang="en-US" sz="5400" dirty="0">
                <a:latin typeface="Aliens &amp; cows" panose="00000500000000000000" pitchFamily="2" charset="0"/>
              </a:rPr>
              <a:t>Don’t take my word for it… </a:t>
            </a:r>
          </a:p>
        </p:txBody>
      </p:sp>
      <p:pic>
        <p:nvPicPr>
          <p:cNvPr id="2" name="Picture 1">
            <a:extLst>
              <a:ext uri="{FF2B5EF4-FFF2-40B4-BE49-F238E27FC236}">
                <a16:creationId xmlns:a16="http://schemas.microsoft.com/office/drawing/2014/main" id="{3A430808-B129-457D-A95A-F611A94D0184}"/>
              </a:ext>
            </a:extLst>
          </p:cNvPr>
          <p:cNvPicPr>
            <a:picLocks noChangeAspect="1"/>
          </p:cNvPicPr>
          <p:nvPr/>
        </p:nvPicPr>
        <p:blipFill>
          <a:blip r:embed="rId4"/>
          <a:stretch>
            <a:fillRect/>
          </a:stretch>
        </p:blipFill>
        <p:spPr>
          <a:xfrm>
            <a:off x="7639540" y="1681710"/>
            <a:ext cx="2666949" cy="1424913"/>
          </a:xfrm>
          <a:prstGeom prst="rect">
            <a:avLst/>
          </a:prstGeom>
        </p:spPr>
      </p:pic>
      <p:sp>
        <p:nvSpPr>
          <p:cNvPr id="4" name="TextBox 3">
            <a:extLst>
              <a:ext uri="{FF2B5EF4-FFF2-40B4-BE49-F238E27FC236}">
                <a16:creationId xmlns:a16="http://schemas.microsoft.com/office/drawing/2014/main" id="{D5A0E442-DBD9-4D0B-B04A-95A29BD832BA}"/>
              </a:ext>
            </a:extLst>
          </p:cNvPr>
          <p:cNvSpPr txBox="1"/>
          <p:nvPr/>
        </p:nvSpPr>
        <p:spPr>
          <a:xfrm>
            <a:off x="1616697" y="1965489"/>
            <a:ext cx="4001678" cy="369332"/>
          </a:xfrm>
          <a:prstGeom prst="rect">
            <a:avLst/>
          </a:prstGeom>
          <a:noFill/>
        </p:spPr>
        <p:txBody>
          <a:bodyPr wrap="square" rtlCol="0">
            <a:spAutoFit/>
          </a:bodyPr>
          <a:lstStyle/>
          <a:p>
            <a:r>
              <a:rPr lang="en-US" dirty="0"/>
              <a:t>Insert Power BI visuals here </a:t>
            </a:r>
          </a:p>
        </p:txBody>
      </p:sp>
      <p:sp>
        <p:nvSpPr>
          <p:cNvPr id="6" name="TextBox 5">
            <a:extLst>
              <a:ext uri="{FF2B5EF4-FFF2-40B4-BE49-F238E27FC236}">
                <a16:creationId xmlns:a16="http://schemas.microsoft.com/office/drawing/2014/main" id="{BE013547-A9E2-4CF7-963F-0E6057EAF761}"/>
              </a:ext>
            </a:extLst>
          </p:cNvPr>
          <p:cNvSpPr txBox="1"/>
          <p:nvPr/>
        </p:nvSpPr>
        <p:spPr>
          <a:xfrm>
            <a:off x="347240" y="6375280"/>
            <a:ext cx="4001678" cy="369332"/>
          </a:xfrm>
          <a:prstGeom prst="rect">
            <a:avLst/>
          </a:prstGeom>
          <a:noFill/>
        </p:spPr>
        <p:txBody>
          <a:bodyPr wrap="square" rtlCol="0">
            <a:spAutoFit/>
          </a:bodyPr>
          <a:lstStyle/>
          <a:p>
            <a:r>
              <a:rPr lang="en-US" dirty="0">
                <a:latin typeface="Pragmatica" panose="020B7200000000000000" pitchFamily="34" charset="0"/>
              </a:rPr>
              <a:t>File: </a:t>
            </a:r>
            <a:r>
              <a:rPr lang="en-US" dirty="0">
                <a:latin typeface="Consolas" panose="020B0609020204030204" pitchFamily="49" charset="0"/>
              </a:rPr>
              <a:t>r-python-power-</a:t>
            </a:r>
            <a:r>
              <a:rPr lang="en-US" dirty="0" err="1">
                <a:latin typeface="Consolas" panose="020B0609020204030204" pitchFamily="49" charset="0"/>
              </a:rPr>
              <a:t>bi.pbix</a:t>
            </a:r>
            <a:endParaRPr lang="en-US" dirty="0">
              <a:latin typeface="Consolas" panose="020B0609020204030204" pitchFamily="49" charset="0"/>
            </a:endParaRPr>
          </a:p>
        </p:txBody>
      </p:sp>
    </p:spTree>
    <p:extLst>
      <p:ext uri="{BB962C8B-B14F-4D97-AF65-F5344CB8AC3E}">
        <p14:creationId xmlns:p14="http://schemas.microsoft.com/office/powerpoint/2010/main" val="4151607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689</TotalTime>
  <Words>2153</Words>
  <Application>Microsoft Office PowerPoint</Application>
  <PresentationFormat>Widescreen</PresentationFormat>
  <Paragraphs>187</Paragraphs>
  <Slides>30</Slides>
  <Notes>25</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Aliens &amp; cows</vt:lpstr>
      <vt:lpstr>Arial</vt:lpstr>
      <vt:lpstr>Calibri</vt:lpstr>
      <vt:lpstr>Calibri Light</vt:lpstr>
      <vt:lpstr>Consolas</vt:lpstr>
      <vt:lpstr>Normafixed Tryout</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cp:lastModifiedBy>
  <cp:revision>43</cp:revision>
  <dcterms:created xsi:type="dcterms:W3CDTF">2019-10-19T21:47:18Z</dcterms:created>
  <dcterms:modified xsi:type="dcterms:W3CDTF">2021-03-07T21:29:56Z</dcterms:modified>
</cp:coreProperties>
</file>