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330" r:id="rId4"/>
    <p:sldId id="266" r:id="rId5"/>
    <p:sldId id="267" r:id="rId6"/>
    <p:sldId id="268" r:id="rId7"/>
    <p:sldId id="332" r:id="rId8"/>
    <p:sldId id="269" r:id="rId9"/>
    <p:sldId id="320" r:id="rId10"/>
    <p:sldId id="313" r:id="rId11"/>
    <p:sldId id="311" r:id="rId12"/>
    <p:sldId id="273" r:id="rId13"/>
    <p:sldId id="327" r:id="rId14"/>
    <p:sldId id="331" r:id="rId15"/>
    <p:sldId id="312" r:id="rId16"/>
    <p:sldId id="321" r:id="rId17"/>
    <p:sldId id="275" r:id="rId18"/>
    <p:sldId id="322" r:id="rId19"/>
    <p:sldId id="329" r:id="rId20"/>
    <p:sldId id="317" r:id="rId21"/>
    <p:sldId id="328" r:id="rId22"/>
    <p:sldId id="324" r:id="rId23"/>
    <p:sldId id="325" r:id="rId24"/>
    <p:sldId id="326" r:id="rId25"/>
    <p:sldId id="261" r:id="rId26"/>
    <p:sldId id="318" r:id="rId27"/>
    <p:sldId id="319" r:id="rId28"/>
    <p:sldId id="305" r:id="rId29"/>
    <p:sldId id="306" r:id="rId30"/>
    <p:sldId id="315" r:id="rId31"/>
    <p:sldId id="333" r:id="rId32"/>
    <p:sldId id="334" r:id="rId33"/>
    <p:sldId id="335" r:id="rId34"/>
    <p:sldId id="316" r:id="rId35"/>
    <p:sldId id="3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64" d="100"/>
          <a:sy n="64" d="100"/>
        </p:scale>
        <p:origin x="1320" y="7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great example, now these are some visualizations you’ll see later in the book. </a:t>
            </a:r>
          </a:p>
          <a:p>
            <a:endParaRPr lang="en-US" dirty="0"/>
          </a:p>
          <a:p>
            <a:r>
              <a:rPr lang="en-US" dirty="0"/>
              <a:t>But the fact that you are able to run R and Python visualizations tells you a lot. </a:t>
            </a:r>
          </a:p>
          <a:p>
            <a:r>
              <a:rPr lang="en-US" dirty="0"/>
              <a:t>You are going to see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17351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Column-wise</a:t>
            </a:r>
          </a:p>
          <a:p>
            <a:r>
              <a:rPr lang="en-US" dirty="0"/>
              <a:t>Row-wise</a:t>
            </a:r>
          </a:p>
          <a:p>
            <a:r>
              <a:rPr lang="en-US" dirty="0"/>
              <a:t>Aggregations</a:t>
            </a:r>
          </a:p>
          <a:p>
            <a:r>
              <a:rPr lang="en-US" dirty="0"/>
              <a:t>Joins</a:t>
            </a:r>
          </a:p>
          <a:p>
            <a:r>
              <a:rPr lang="en-US" dirty="0"/>
              <a:t>Re-shaping</a:t>
            </a:r>
          </a:p>
          <a:p>
            <a:endParaRPr lang="en-US" dirty="0"/>
          </a:p>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you are familiar with the basics of working in R and </a:t>
            </a:r>
            <a:r>
              <a:rPr lang="en-US" dirty="0" err="1"/>
              <a:t>Rstudio</a:t>
            </a:r>
            <a:r>
              <a:rPr lang="en-US" dirty="0"/>
              <a:t> let me kick you a scenario of a typical data analysis example, let’s say you are analyzing diamond prices. You’ve been asked to return the average price for each cut, sorted from high to low. Now you’ve worked with data enough that you’re able to parse it into these three steps. Now, R is going to make it really easy to apply this sort of dialect of data – or more specifically there is a package that will help with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3875636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 mentioned earlier R is best known for statistical analysis. It’s also well-loved for its visualizations. So what we are going to do in this example is conduct a linear regression in R. We will plot the results and we will send all this work to Excel. Now I think this is a good example of some stuff that Power Query cannot help you do.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19604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hyperlink" Target="https://www.georgejmount.com/book"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2" name="Picture 1">
            <a:extLst>
              <a:ext uri="{FF2B5EF4-FFF2-40B4-BE49-F238E27FC236}">
                <a16:creationId xmlns:a16="http://schemas.microsoft.com/office/drawing/2014/main" id="{3A430808-B129-457D-A95A-F611A94D0184}"/>
              </a:ext>
            </a:extLst>
          </p:cNvPr>
          <p:cNvPicPr>
            <a:picLocks noChangeAspect="1"/>
          </p:cNvPicPr>
          <p:nvPr/>
        </p:nvPicPr>
        <p:blipFill>
          <a:blip r:embed="rId4"/>
          <a:stretch>
            <a:fillRect/>
          </a:stretch>
        </p:blipFill>
        <p:spPr>
          <a:xfrm>
            <a:off x="7832887" y="1726481"/>
            <a:ext cx="3997997" cy="2136073"/>
          </a:xfrm>
          <a:prstGeom prst="rect">
            <a:avLst/>
          </a:prstGeom>
        </p:spPr>
      </p:pic>
      <p:sp>
        <p:nvSpPr>
          <p:cNvPr id="4" name="TextBox 3">
            <a:extLst>
              <a:ext uri="{FF2B5EF4-FFF2-40B4-BE49-F238E27FC236}">
                <a16:creationId xmlns:a16="http://schemas.microsoft.com/office/drawing/2014/main" id="{D5A0E442-DBD9-4D0B-B04A-95A29BD832BA}"/>
              </a:ext>
            </a:extLst>
          </p:cNvPr>
          <p:cNvSpPr txBox="1"/>
          <p:nvPr/>
        </p:nvSpPr>
        <p:spPr>
          <a:xfrm>
            <a:off x="1616697" y="1965489"/>
            <a:ext cx="4001678" cy="369332"/>
          </a:xfrm>
          <a:prstGeom prst="rect">
            <a:avLst/>
          </a:prstGeom>
          <a:noFill/>
        </p:spPr>
        <p:txBody>
          <a:bodyPr wrap="square" rtlCol="0">
            <a:spAutoFit/>
          </a:bodyPr>
          <a:lstStyle/>
          <a:p>
            <a:r>
              <a:rPr lang="en-US" dirty="0"/>
              <a:t>Insert Power BI visuals here </a:t>
            </a:r>
          </a:p>
        </p:txBody>
      </p:sp>
      <p:sp>
        <p:nvSpPr>
          <p:cNvPr id="6" name="TextBox 5">
            <a:extLst>
              <a:ext uri="{FF2B5EF4-FFF2-40B4-BE49-F238E27FC236}">
                <a16:creationId xmlns:a16="http://schemas.microsoft.com/office/drawing/2014/main" id="{BE013547-A9E2-4CF7-963F-0E6057EAF761}"/>
              </a:ext>
            </a:extLst>
          </p:cNvPr>
          <p:cNvSpPr txBox="1"/>
          <p:nvPr/>
        </p:nvSpPr>
        <p:spPr>
          <a:xfrm>
            <a:off x="347240" y="6375280"/>
            <a:ext cx="4001678" cy="369332"/>
          </a:xfrm>
          <a:prstGeom prst="rect">
            <a:avLst/>
          </a:prstGeom>
          <a:noFill/>
        </p:spPr>
        <p:txBody>
          <a:bodyPr wrap="square" rtlCol="0">
            <a:spAutoFit/>
          </a:bodyPr>
          <a:lstStyle/>
          <a:p>
            <a:r>
              <a:rPr lang="en-US" dirty="0">
                <a:latin typeface="Pragmatica" panose="020B7200000000000000" pitchFamily="34" charset="0"/>
              </a:rPr>
              <a:t>File: </a:t>
            </a:r>
            <a:r>
              <a:rPr lang="en-US" dirty="0">
                <a:latin typeface="Consolas" panose="020B0609020204030204" pitchFamily="49" charset="0"/>
              </a:rPr>
              <a:t>r-python-power-</a:t>
            </a:r>
            <a:r>
              <a:rPr lang="en-US" dirty="0" err="1">
                <a:latin typeface="Consolas" panose="020B0609020204030204" pitchFamily="49" charset="0"/>
              </a:rPr>
              <a:t>bi.pbix</a:t>
            </a: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CD5EAD6E-C53C-4F04-90AF-BD68A174FE29}"/>
              </a:ext>
            </a:extLst>
          </p:cNvPr>
          <p:cNvPicPr>
            <a:picLocks noChangeAspect="1"/>
          </p:cNvPicPr>
          <p:nvPr/>
        </p:nvPicPr>
        <p:blipFill>
          <a:blip r:embed="rId5"/>
          <a:stretch>
            <a:fillRect/>
          </a:stretch>
        </p:blipFill>
        <p:spPr>
          <a:xfrm>
            <a:off x="1104208" y="1726481"/>
            <a:ext cx="5959517" cy="3350696"/>
          </a:xfrm>
          <a:prstGeom prst="rect">
            <a:avLst/>
          </a:prstGeom>
        </p:spPr>
      </p:pic>
    </p:spTree>
    <p:extLst>
      <p:ext uri="{BB962C8B-B14F-4D97-AF65-F5344CB8AC3E}">
        <p14:creationId xmlns:p14="http://schemas.microsoft.com/office/powerpoint/2010/main" val="415160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Adding, removing, calculating columns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Sorting and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Aggregating and joining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Pivoting and reshaping</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395483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
        <p:nvSpPr>
          <p:cNvPr id="2" name="TextBox 1">
            <a:extLst>
              <a:ext uri="{FF2B5EF4-FFF2-40B4-BE49-F238E27FC236}">
                <a16:creationId xmlns:a16="http://schemas.microsoft.com/office/drawing/2014/main" id="{06BFBCEB-3ED7-435B-B21D-0C02A34C1431}"/>
              </a:ext>
            </a:extLst>
          </p:cNvPr>
          <p:cNvSpPr txBox="1"/>
          <p:nvPr/>
        </p:nvSpPr>
        <p:spPr>
          <a:xfrm>
            <a:off x="6269318" y="412376"/>
            <a:ext cx="1255058" cy="923330"/>
          </a:xfrm>
          <a:prstGeom prst="rect">
            <a:avLst/>
          </a:prstGeom>
          <a:noFill/>
        </p:spPr>
        <p:txBody>
          <a:bodyPr wrap="square" rtlCol="0">
            <a:spAutoFit/>
          </a:bodyPr>
          <a:lstStyle/>
          <a:p>
            <a:r>
              <a:rPr lang="en-US" dirty="0"/>
              <a:t>Microsoft R Open (FYI)</a:t>
            </a:r>
          </a:p>
        </p:txBody>
      </p:sp>
    </p:spTree>
    <p:extLst>
      <p:ext uri="{BB962C8B-B14F-4D97-AF65-F5344CB8AC3E}">
        <p14:creationId xmlns:p14="http://schemas.microsoft.com/office/powerpoint/2010/main" val="429018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6" name="Picture 5">
            <a:extLst>
              <a:ext uri="{FF2B5EF4-FFF2-40B4-BE49-F238E27FC236}">
                <a16:creationId xmlns:a16="http://schemas.microsoft.com/office/drawing/2014/main" id="{5218695F-4AE3-433F-9564-91CBE67F0F20}"/>
              </a:ext>
            </a:extLst>
          </p:cNvPr>
          <p:cNvPicPr>
            <a:picLocks noChangeAspect="1"/>
          </p:cNvPicPr>
          <p:nvPr/>
        </p:nvPicPr>
        <p:blipFill>
          <a:blip r:embed="rId4"/>
          <a:stretch>
            <a:fillRect/>
          </a:stretch>
        </p:blipFill>
        <p:spPr>
          <a:xfrm>
            <a:off x="830216" y="1229759"/>
            <a:ext cx="4442822" cy="1111899"/>
          </a:xfrm>
          <a:prstGeom prst="rect">
            <a:avLst/>
          </a:prstGeom>
        </p:spPr>
      </p:pic>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14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347240" y="2544846"/>
            <a:ext cx="4325428" cy="1815882"/>
          </a:xfrm>
          <a:prstGeom prst="rect">
            <a:avLst/>
          </a:prstGeom>
          <a:noFill/>
        </p:spPr>
        <p:txBody>
          <a:bodyPr wrap="square" rtlCol="0">
            <a:spAutoFit/>
          </a:bodyPr>
          <a:lstStyle/>
          <a:p>
            <a:r>
              <a:rPr lang="en-US" sz="2800" dirty="0">
                <a:solidFill>
                  <a:srgbClr val="707070"/>
                </a:solidFill>
                <a:latin typeface="Pragmatica" panose="020B0403040502020204" pitchFamily="34" charset="0"/>
              </a:rPr>
              <a:t>“Get me the average price for each cut, sorted from high to low.” </a:t>
            </a:r>
          </a:p>
        </p:txBody>
      </p:sp>
      <p:sp>
        <p:nvSpPr>
          <p:cNvPr id="5" name="TextBox 4">
            <a:extLst>
              <a:ext uri="{FF2B5EF4-FFF2-40B4-BE49-F238E27FC236}">
                <a16:creationId xmlns:a16="http://schemas.microsoft.com/office/drawing/2014/main" id="{5CD2711C-9244-49AC-9EDF-AC9C2AA093A7}"/>
              </a:ext>
            </a:extLst>
          </p:cNvPr>
          <p:cNvSpPr txBox="1"/>
          <p:nvPr/>
        </p:nvSpPr>
        <p:spPr>
          <a:xfrm>
            <a:off x="6682326" y="1977831"/>
            <a:ext cx="5040191" cy="2677656"/>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Group by origin</a:t>
            </a:r>
          </a:p>
          <a:p>
            <a:pPr marL="514350" indent="-514350">
              <a:buAutoNum type="arabicPeriod"/>
            </a:pPr>
            <a:endParaRPr lang="en-US" sz="2800" dirty="0">
              <a:solidFill>
                <a:srgbClr val="707070"/>
              </a:solidFill>
              <a:latin typeface="Pragmatica" panose="020B0403040502020204" pitchFamily="34" charset="0"/>
            </a:endParaRPr>
          </a:p>
          <a:p>
            <a:pPr marL="514350" indent="-514350">
              <a:buAutoNum type="arabicPeriod"/>
            </a:pPr>
            <a:r>
              <a:rPr lang="en-US" sz="2800" dirty="0">
                <a:solidFill>
                  <a:srgbClr val="707070"/>
                </a:solidFill>
                <a:latin typeface="Pragmatica" panose="020B0403040502020204" pitchFamily="34" charset="0"/>
              </a:rPr>
              <a:t>Find average for each group</a:t>
            </a:r>
          </a:p>
          <a:p>
            <a:pPr marL="514350" indent="-514350">
              <a:buAutoNum type="arabicPeriod"/>
            </a:pPr>
            <a:endParaRPr lang="en-US" sz="2800" dirty="0">
              <a:solidFill>
                <a:srgbClr val="707070"/>
              </a:solidFill>
              <a:latin typeface="Pragmatica" panose="020B0403040502020204" pitchFamily="34" charset="0"/>
            </a:endParaRPr>
          </a:p>
          <a:p>
            <a:pPr marL="514350" indent="-514350">
              <a:buAutoNum type="arabicPeriod"/>
            </a:pPr>
            <a:r>
              <a:rPr lang="en-US" sz="2800" dirty="0">
                <a:solidFill>
                  <a:srgbClr val="707070"/>
                </a:solidFill>
                <a:latin typeface="Pragmatica" panose="020B0403040502020204" pitchFamily="34" charset="0"/>
              </a:rPr>
              <a:t>Sort the results</a:t>
            </a:r>
          </a:p>
        </p:txBody>
      </p:sp>
      <p:cxnSp>
        <p:nvCxnSpPr>
          <p:cNvPr id="4" name="Straight Arrow Connector 3">
            <a:extLst>
              <a:ext uri="{FF2B5EF4-FFF2-40B4-BE49-F238E27FC236}">
                <a16:creationId xmlns:a16="http://schemas.microsoft.com/office/drawing/2014/main" id="{8D12AC44-E2BF-4091-8644-F8DFC5A9B165}"/>
              </a:ext>
            </a:extLst>
          </p:cNvPr>
          <p:cNvCxnSpPr>
            <a:cxnSpLocks/>
          </p:cNvCxnSpPr>
          <p:nvPr/>
        </p:nvCxnSpPr>
        <p:spPr>
          <a:xfrm flipV="1">
            <a:off x="4672668" y="2306972"/>
            <a:ext cx="1585519" cy="5788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FF5B32E-6D9D-45AD-87CB-F7077A45F6C0}"/>
              </a:ext>
            </a:extLst>
          </p:cNvPr>
          <p:cNvCxnSpPr>
            <a:cxnSpLocks/>
          </p:cNvCxnSpPr>
          <p:nvPr/>
        </p:nvCxnSpPr>
        <p:spPr>
          <a:xfrm flipV="1">
            <a:off x="4803193" y="3203003"/>
            <a:ext cx="1454994" cy="403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55197BB-D59B-4ABE-9165-62CB521FBC6D}"/>
              </a:ext>
            </a:extLst>
          </p:cNvPr>
          <p:cNvCxnSpPr>
            <a:cxnSpLocks/>
          </p:cNvCxnSpPr>
          <p:nvPr/>
        </p:nvCxnSpPr>
        <p:spPr>
          <a:xfrm>
            <a:off x="4803193" y="3734593"/>
            <a:ext cx="1585519" cy="62613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Diamond with solid fill">
            <a:extLst>
              <a:ext uri="{FF2B5EF4-FFF2-40B4-BE49-F238E27FC236}">
                <a16:creationId xmlns:a16="http://schemas.microsoft.com/office/drawing/2014/main" id="{F3C80350-D54B-46FE-B232-4E9E12B206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 y="5180904"/>
            <a:ext cx="1845578" cy="1845578"/>
          </a:xfrm>
          <a:prstGeom prst="rect">
            <a:avLst/>
          </a:prstGeom>
        </p:spPr>
      </p:pic>
    </p:spTree>
    <p:extLst>
      <p:ext uri="{BB962C8B-B14F-4D97-AF65-F5344CB8AC3E}">
        <p14:creationId xmlns:p14="http://schemas.microsoft.com/office/powerpoint/2010/main" val="1013603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9799937" cy="954107"/>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3970318"/>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 </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5" name="Picture 4">
            <a:extLst>
              <a:ext uri="{FF2B5EF4-FFF2-40B4-BE49-F238E27FC236}">
                <a16:creationId xmlns:a16="http://schemas.microsoft.com/office/drawing/2014/main" id="{4314FA6F-0CD3-42B4-B362-F964E733381D}"/>
              </a:ext>
            </a:extLst>
          </p:cNvPr>
          <p:cNvPicPr>
            <a:picLocks noChangeAspect="1"/>
          </p:cNvPicPr>
          <p:nvPr/>
        </p:nvPicPr>
        <p:blipFill>
          <a:blip r:embed="rId6"/>
          <a:stretch>
            <a:fillRect/>
          </a:stretch>
        </p:blipFill>
        <p:spPr>
          <a:xfrm>
            <a:off x="781909" y="3172666"/>
            <a:ext cx="7771428" cy="1504762"/>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493018" y="2516702"/>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1657656" y="3516922"/>
            <a:ext cx="2856649"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Notebook name</a:t>
            </a: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4401205"/>
          </a:xfrm>
          <a:prstGeom prst="rect">
            <a:avLst/>
          </a:prstGeom>
          <a:noFill/>
        </p:spPr>
        <p:txBody>
          <a:bodyPr wrap="square" rtlCol="0">
            <a:spAutoFit/>
          </a:bodyPr>
          <a:lstStyle/>
          <a:p>
            <a:r>
              <a:rPr lang="en-US" sz="2800" b="1" dirty="0">
                <a:solidFill>
                  <a:srgbClr val="CF3338"/>
                </a:solidFill>
                <a:latin typeface="Pragmatica" pitchFamily="2" charset="0"/>
              </a:rPr>
              <a:t>Export &amp; format a dataset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you’ve bought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p:txBody>
      </p:sp>
      <p:pic>
        <p:nvPicPr>
          <p:cNvPr id="1026" name="Picture 2" descr="R for Data Science : Garrett Grolemund : 9781491910399">
            <a:extLst>
              <a:ext uri="{FF2B5EF4-FFF2-40B4-BE49-F238E27FC236}">
                <a16:creationId xmlns:a16="http://schemas.microsoft.com/office/drawing/2014/main" id="{228C5BB5-BCF5-4CC8-BF2F-BEA32A01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753" y="2005196"/>
            <a:ext cx="3239247" cy="485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9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you’ve bought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p:txBody>
      </p:sp>
      <p:pic>
        <p:nvPicPr>
          <p:cNvPr id="2050" name="Picture 2" descr="Python for Data Analysis, 2nd Edition - PDF eBook Free ...">
            <a:extLst>
              <a:ext uri="{FF2B5EF4-FFF2-40B4-BE49-F238E27FC236}">
                <a16:creationId xmlns:a16="http://schemas.microsoft.com/office/drawing/2014/main" id="{8F7C777F-32F4-44F9-8D6A-B489DA9CE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974" y="2105025"/>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8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you’ve bought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52322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p:txBody>
      </p:sp>
      <p:pic>
        <p:nvPicPr>
          <p:cNvPr id="3074" name="Picture 2" descr="Responsive image">
            <a:extLst>
              <a:ext uri="{FF2B5EF4-FFF2-40B4-BE49-F238E27FC236}">
                <a16:creationId xmlns:a16="http://schemas.microsoft.com/office/drawing/2014/main" id="{B3E34C6A-B51B-4A38-94B3-648037FB6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1" y="2462107"/>
            <a:ext cx="3352800" cy="439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5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you’ve bought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52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analytics?</a:t>
            </a:r>
          </a:p>
        </p:txBody>
      </p:sp>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
        <p:nvSpPr>
          <p:cNvPr id="2" name="Rectangle 1">
            <a:extLst>
              <a:ext uri="{FF2B5EF4-FFF2-40B4-BE49-F238E27FC236}">
                <a16:creationId xmlns:a16="http://schemas.microsoft.com/office/drawing/2014/main" id="{08B8042E-15BB-4EE0-A476-92699E52B9C4}"/>
              </a:ext>
            </a:extLst>
          </p:cNvPr>
          <p:cNvSpPr/>
          <p:nvPr/>
        </p:nvSpPr>
        <p:spPr>
          <a:xfrm>
            <a:off x="3048000" y="3105835"/>
            <a:ext cx="6096000" cy="646331"/>
          </a:xfrm>
          <a:prstGeom prst="rect">
            <a:avLst/>
          </a:prstGeom>
        </p:spPr>
        <p:txBody>
          <a:bodyPr>
            <a:spAutoFit/>
          </a:bodyPr>
          <a:lstStyle/>
          <a:p>
            <a:r>
              <a:rPr lang="en-US" dirty="0"/>
              <a:t>using data to make recommendations about what to do given what’s happened. </a:t>
            </a:r>
          </a:p>
        </p:txBody>
      </p:sp>
    </p:spTree>
    <p:extLst>
      <p:ext uri="{BB962C8B-B14F-4D97-AF65-F5344CB8AC3E}">
        <p14:creationId xmlns:p14="http://schemas.microsoft.com/office/powerpoint/2010/main" val="117895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1754326"/>
          </a:xfrm>
          <a:prstGeom prst="rect">
            <a:avLst/>
          </a:prstGeom>
          <a:noFill/>
        </p:spPr>
        <p:txBody>
          <a:bodyPr wrap="square" rtlCol="0">
            <a:spAutoFit/>
          </a:bodyPr>
          <a:lstStyle/>
          <a:p>
            <a:r>
              <a:rPr lang="en-US" sz="5400" dirty="0">
                <a:latin typeface="Aliens &amp; cows" panose="00000500000000000000" pitchFamily="2" charset="0"/>
              </a:rPr>
              <a:t>Open source:</a:t>
            </a:r>
          </a:p>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503" y="2517081"/>
            <a:ext cx="5627240" cy="1050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7924800" y="2517081"/>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spTree>
    <p:extLst>
      <p:ext uri="{BB962C8B-B14F-4D97-AF65-F5344CB8AC3E}">
        <p14:creationId xmlns:p14="http://schemas.microsoft.com/office/powerpoint/2010/main" val="75551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2339</Words>
  <Application>Microsoft Office PowerPoint</Application>
  <PresentationFormat>Widescreen</PresentationFormat>
  <Paragraphs>221</Paragraphs>
  <Slides>35</Slides>
  <Notes>28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56</cp:revision>
  <dcterms:created xsi:type="dcterms:W3CDTF">2019-10-19T21:47:18Z</dcterms:created>
  <dcterms:modified xsi:type="dcterms:W3CDTF">2021-04-14T23:25:29Z</dcterms:modified>
</cp:coreProperties>
</file>