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8" r:id="rId3"/>
    <p:sldId id="330" r:id="rId4"/>
    <p:sldId id="266" r:id="rId5"/>
    <p:sldId id="267" r:id="rId6"/>
    <p:sldId id="332" r:id="rId7"/>
    <p:sldId id="269" r:id="rId8"/>
    <p:sldId id="320" r:id="rId9"/>
    <p:sldId id="311" r:id="rId10"/>
    <p:sldId id="273" r:id="rId11"/>
    <p:sldId id="327" r:id="rId12"/>
    <p:sldId id="331" r:id="rId13"/>
    <p:sldId id="312" r:id="rId14"/>
    <p:sldId id="275" r:id="rId15"/>
    <p:sldId id="322" r:id="rId16"/>
    <p:sldId id="329" r:id="rId17"/>
    <p:sldId id="317" r:id="rId18"/>
    <p:sldId id="328" r:id="rId19"/>
    <p:sldId id="324" r:id="rId20"/>
    <p:sldId id="326" r:id="rId21"/>
    <p:sldId id="325" r:id="rId22"/>
    <p:sldId id="337" r:id="rId23"/>
    <p:sldId id="261" r:id="rId24"/>
    <p:sldId id="318" r:id="rId25"/>
    <p:sldId id="319" r:id="rId26"/>
    <p:sldId id="305" r:id="rId27"/>
    <p:sldId id="306" r:id="rId28"/>
    <p:sldId id="338" r:id="rId29"/>
    <p:sldId id="339" r:id="rId30"/>
    <p:sldId id="316" r:id="rId31"/>
    <p:sldId id="33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4157" autoAdjust="0"/>
  </p:normalViewPr>
  <p:slideViewPr>
    <p:cSldViewPr snapToGrid="0">
      <p:cViewPr varScale="1">
        <p:scale>
          <a:sx n="67" d="100"/>
          <a:sy n="67" d="100"/>
        </p:scale>
        <p:origin x="1205" y="72"/>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6/8/2021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4093464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this is the name of the section just because I couldn’t think of anything else that started with a P…. </a:t>
            </a:r>
          </a:p>
          <a:p>
            <a:endParaRPr lang="en-US" dirty="0"/>
          </a:p>
          <a:p>
            <a:r>
              <a:rPr lang="en-US" dirty="0"/>
              <a:t>Anyway let’s situate Python here for a sec. If you are wondering about the difference between R and Python – like I mentioned earlier R is best known for its statistical capabilities, it was born and raised to be a statistical language.</a:t>
            </a:r>
          </a:p>
          <a:p>
            <a:r>
              <a:rPr lang="en-US" dirty="0"/>
              <a:t>On the other hand Python was built primarily as a computer scripting language, sort of like VBA. So they were built for somewhat different needs which means they both have their strengths and weaknesses. For example, Python does not include a built-in data structure for a tabular data source, so we’ll need to rely on open source packages to implement it.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17089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And the pun here is “shell” as in </a:t>
            </a:r>
            <a:r>
              <a:rPr lang="en-US"/>
              <a:t>a programming shell. </a:t>
            </a: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want to do today – well this is an Excel meetup, so this would be a weird meetup for me to be trashing Excel as an inherently inferior tool. I love Excel and it’s my home base for working with data, and I’ve found for some tasks that R and Python are just better fits. I want to contextualize R and Python as complementary resources. </a:t>
            </a:r>
          </a:p>
          <a:p>
            <a:endParaRPr lang="en-US" dirty="0"/>
          </a:p>
          <a:p>
            <a:r>
              <a:rPr lang="en-US" dirty="0"/>
              <a:t>So if you are interested in learning these tools as an Excel user, I want to give you a clear learning path and provide you an overview here. Now it probably seems really intimidating to go anywhere near R or Python but by the end of this hour you’ll have a good lay of the land – I’ll have some demos here where you can use the industry standard software for these languages without having to download anything. </a:t>
            </a:r>
          </a:p>
          <a:p>
            <a:endParaRPr lang="en-US" dirty="0"/>
          </a:p>
          <a:p>
            <a:r>
              <a:rPr lang="en-US" dirty="0"/>
              <a:t>I also want to go a bit further than I necessarily do in the book and show some tangible demos for combining these two tools – again I want to show that you should think of these tools as complements and not substitutes. </a:t>
            </a:r>
          </a:p>
          <a:p>
            <a:endParaRPr lang="en-US" dirty="0"/>
          </a:p>
          <a:p>
            <a:r>
              <a:rPr lang="en-US" dirty="0"/>
              <a:t>So those are the official learning objectives.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unofficial objective is to have fun with data and computers, if you are in this group you are probably a geek, so you can take this meetup as an opportunity to geek out with other geeks and learn something new.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start out here just with a conceptual overview of how Excel fits in with other tools you might use for analytics, and when I say analytics I mean using data to make recommendations about what to do given what’s happened. You’ll learn a bit about open source tools and how to think about how they related to Microsoft’s own stack.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seems patronizing</a:t>
            </a:r>
          </a:p>
          <a:p>
            <a:r>
              <a:rPr lang="en-US" dirty="0"/>
              <a:t>How about add a slide defining what analytics is.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503047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114982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6/8/2021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s://github.com/stringfestdata/london-exce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hyperlink" Target="https://www.georgejmount.com/book"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1026" name="Picture 2" descr="Meetup cover image">
            <a:extLst>
              <a:ext uri="{FF2B5EF4-FFF2-40B4-BE49-F238E27FC236}">
                <a16:creationId xmlns:a16="http://schemas.microsoft.com/office/drawing/2014/main" id="{3FC38F87-3A69-4878-A539-D38D595945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346646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83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29018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1198861" y="1273896"/>
            <a:ext cx="3993611" cy="613266"/>
          </a:xfrm>
          <a:prstGeom prst="rect">
            <a:avLst/>
          </a:prstGeom>
        </p:spPr>
      </p:pic>
    </p:spTree>
    <p:extLst>
      <p:ext uri="{BB962C8B-B14F-4D97-AF65-F5344CB8AC3E}">
        <p14:creationId xmlns:p14="http://schemas.microsoft.com/office/powerpoint/2010/main" val="343814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8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800" b="1" dirty="0">
                <a:solidFill>
                  <a:srgbClr val="CF3338"/>
                </a:solidFill>
                <a:latin typeface="Pragmatica" pitchFamily="2" charset="0"/>
              </a:rPr>
              <a:t>Load and explore </a:t>
            </a:r>
            <a:r>
              <a:rPr lang="en-US" sz="2800" b="1" dirty="0">
                <a:solidFill>
                  <a:srgbClr val="CF3338"/>
                </a:solidFill>
                <a:latin typeface="Consolas" panose="020B0609020204030204" pitchFamily="49" charset="0"/>
              </a:rPr>
              <a:t>diamonds</a:t>
            </a:r>
            <a:r>
              <a:rPr lang="en-US" sz="2800" b="1" dirty="0">
                <a:solidFill>
                  <a:srgbClr val="CF3338"/>
                </a:solidFill>
                <a:latin typeface="Pragmatica" pitchFamily="2" charset="0"/>
              </a:rPr>
              <a:t> dataset</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Write a “sentence” in </a:t>
            </a:r>
            <a:r>
              <a:rPr lang="en-US" sz="2800" b="1" dirty="0" err="1">
                <a:solidFill>
                  <a:srgbClr val="CF3338"/>
                </a:solidFill>
                <a:latin typeface="Consolas" panose="020B0609020204030204" pitchFamily="49" charset="0"/>
              </a:rPr>
              <a:t>dplyr</a:t>
            </a:r>
            <a:r>
              <a:rPr lang="en-US" sz="2800" b="1" dirty="0">
                <a:solidFill>
                  <a:srgbClr val="CF3338"/>
                </a:solidFill>
                <a:latin typeface="Pragmatica" pitchFamily="2" charset="0"/>
              </a:rPr>
              <a:t>:</a:t>
            </a:r>
          </a:p>
          <a:p>
            <a:pPr lvl="1"/>
            <a:r>
              <a:rPr lang="en-US" sz="2800" i="1" dirty="0">
                <a:solidFill>
                  <a:srgbClr val="CF3338"/>
                </a:solidFill>
                <a:latin typeface="Pragmatica" panose="020B0403040502020204" pitchFamily="34" charset="0"/>
              </a:rPr>
              <a:t>“Get me the average price for each cut, sorted from high to low.”</a:t>
            </a:r>
          </a:p>
          <a:p>
            <a:pPr lvl="1"/>
            <a:endParaRPr lang="en-US" sz="2800" i="1" dirty="0">
              <a:solidFill>
                <a:srgbClr val="CF3338"/>
              </a:solidFill>
              <a:latin typeface="Pragmatica" panose="020B0403040502020204" pitchFamily="34" charset="0"/>
            </a:endParaRPr>
          </a:p>
          <a:p>
            <a:pPr lvl="1"/>
            <a:r>
              <a:rPr lang="en-US" sz="28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Group by cut</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Sort the results</a:t>
            </a:r>
          </a:p>
          <a:p>
            <a:pPr lvl="1"/>
            <a:endParaRPr lang="en-US" sz="2800" i="1" dirty="0">
              <a:solidFill>
                <a:srgbClr val="CF3338"/>
              </a:solidFill>
              <a:latin typeface="Pragmatica" panose="020B0403040502020204" pitchFamily="34" charset="0"/>
            </a:endParaRPr>
          </a:p>
          <a:p>
            <a:r>
              <a:rPr lang="en-US" sz="2800" b="1" dirty="0">
                <a:solidFill>
                  <a:srgbClr val="CF3338"/>
                </a:solidFill>
                <a:latin typeface="Pragmatica" pitchFamily="2" charset="0"/>
              </a:rPr>
              <a:t>File: </a:t>
            </a:r>
            <a:r>
              <a:rPr lang="en-US" sz="2800" b="1" dirty="0" err="1">
                <a:solidFill>
                  <a:srgbClr val="CF3338"/>
                </a:solidFill>
                <a:latin typeface="Consolas" panose="020B0609020204030204" pitchFamily="49" charset="0"/>
              </a:rPr>
              <a:t>diamonds.r</a:t>
            </a:r>
            <a:endParaRPr lang="en-US" sz="2800" b="1" dirty="0">
              <a:solidFill>
                <a:srgbClr val="CF3338"/>
              </a:solidFill>
              <a:latin typeface="Consolas" panose="020B0609020204030204" pitchFamily="49" charset="0"/>
            </a:endParaRPr>
          </a:p>
          <a:p>
            <a:pPr marL="514350" indent="-514350">
              <a:buFont typeface="+mj-lt"/>
              <a:buAutoNum type="arabicPeriod"/>
            </a:pP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191716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136253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223967"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383149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2" name="TextBox 11">
            <a:extLst>
              <a:ext uri="{FF2B5EF4-FFF2-40B4-BE49-F238E27FC236}">
                <a16:creationId xmlns:a16="http://schemas.microsoft.com/office/drawing/2014/main" id="{1F343DE5-C90A-486A-8D20-55C935580E3E}"/>
              </a:ext>
            </a:extLst>
          </p:cNvPr>
          <p:cNvSpPr txBox="1"/>
          <p:nvPr/>
        </p:nvSpPr>
        <p:spPr>
          <a:xfrm>
            <a:off x="516150" y="2979319"/>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409494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https://github.com/stringfestdata/london-excel</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these links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2050" name="Picture 2">
            <a:extLst>
              <a:ext uri="{FF2B5EF4-FFF2-40B4-BE49-F238E27FC236}">
                <a16:creationId xmlns:a16="http://schemas.microsoft.com/office/drawing/2014/main" id="{43AE153A-05BB-4CA5-BD58-A4F4AD805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1457" y="0"/>
            <a:ext cx="2710543" cy="36838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A02B707-5E3D-41F6-915E-0790C73BE991}"/>
              </a:ext>
            </a:extLst>
          </p:cNvPr>
          <p:cNvSpPr txBox="1"/>
          <p:nvPr/>
        </p:nvSpPr>
        <p:spPr>
          <a:xfrm>
            <a:off x="9481457" y="3766457"/>
            <a:ext cx="2569029" cy="646331"/>
          </a:xfrm>
          <a:prstGeom prst="rect">
            <a:avLst/>
          </a:prstGeom>
          <a:noFill/>
        </p:spPr>
        <p:txBody>
          <a:bodyPr wrap="square" rtlCol="0">
            <a:spAutoFit/>
          </a:bodyPr>
          <a:lstStyle/>
          <a:p>
            <a:r>
              <a:rPr lang="en-US" dirty="0">
                <a:latin typeface="Pragmatica" panose="020B7200000000000000" pitchFamily="34" charset="0"/>
              </a:rPr>
              <a:t>Alan Turing (</a:t>
            </a:r>
            <a:r>
              <a:rPr lang="da-DK" dirty="0">
                <a:latin typeface="Pragmatica" panose="020B7200000000000000" pitchFamily="34" charset="0"/>
              </a:rPr>
              <a:t>23 June 1912 – 7 June 1954)</a:t>
            </a:r>
            <a:endParaRPr lang="en-US" dirty="0">
              <a:latin typeface="Pragmatica" panose="020B7200000000000000" pitchFamily="34" charset="0"/>
            </a:endParaRP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a:blip r:embed="rId6"/>
          <a:stretch>
            <a:fillRect/>
          </a:stretch>
        </p:blipFill>
        <p:spPr>
          <a:xfrm>
            <a:off x="1487239" y="3741832"/>
            <a:ext cx="5780952" cy="1685714"/>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6384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6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816513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3553521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a:t>
            </a:r>
          </a:p>
          <a:p>
            <a:pPr marL="514350" indent="-514350">
              <a:buFont typeface="+mj-lt"/>
              <a:buAutoNum type="arabicPeriod"/>
            </a:pPr>
            <a:r>
              <a:rPr lang="en-US" sz="2800" b="1" dirty="0">
                <a:solidFill>
                  <a:srgbClr val="CF3338"/>
                </a:solidFill>
                <a:latin typeface="Pragmatica" pitchFamily="2" charset="0"/>
              </a:rPr>
              <a:t>“R-powered Excel” with </a:t>
            </a:r>
            <a:r>
              <a:rPr lang="en-US" sz="2800" b="1" dirty="0" err="1">
                <a:solidFill>
                  <a:srgbClr val="CF3338"/>
                </a:solidFill>
                <a:latin typeface="Consolas" panose="020B0609020204030204" pitchFamily="49" charset="0"/>
              </a:rPr>
              <a:t>openxlsx</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347368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191243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georgejmount.com/book</a:t>
            </a:r>
            <a:r>
              <a:rPr lang="en-US" sz="2800"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400424" y="3162573"/>
            <a:ext cx="7697694" cy="2062103"/>
          </a:xfrm>
          <a:prstGeom prst="rect">
            <a:avLst/>
          </a:prstGeom>
        </p:spPr>
        <p:txBody>
          <a:bodyPr wrap="square">
            <a:spAutoFit/>
          </a:bodyPr>
          <a:lstStyle/>
          <a:p>
            <a:pPr>
              <a:buClr>
                <a:srgbClr val="CF3338"/>
              </a:buClr>
            </a:pPr>
            <a:r>
              <a:rPr lang="en-US" sz="3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i="1"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24953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Excel and the analytics stack</a:t>
            </a:r>
          </a:p>
        </p:txBody>
      </p:sp>
    </p:spTree>
    <p:extLst>
      <p:ext uri="{BB962C8B-B14F-4D97-AF65-F5344CB8AC3E}">
        <p14:creationId xmlns:p14="http://schemas.microsoft.com/office/powerpoint/2010/main" val="29677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What is Excel good for? </a:t>
            </a:r>
          </a:p>
        </p:txBody>
      </p:sp>
      <p:sp>
        <p:nvSpPr>
          <p:cNvPr id="3" name="TextBox 2"/>
          <p:cNvSpPr txBox="1"/>
          <p:nvPr/>
        </p:nvSpPr>
        <p:spPr>
          <a:xfrm>
            <a:off x="347241" y="2280355"/>
            <a:ext cx="5164238" cy="2800767"/>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Good at…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 calculations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End-user interactivity</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Rapid prototyping</a:t>
            </a:r>
          </a:p>
          <a:p>
            <a:pPr>
              <a:buClr>
                <a:srgbClr val="CF3338"/>
              </a:buClr>
            </a:pPr>
            <a:endParaRPr lang="en-US" sz="2800" dirty="0">
              <a:solidFill>
                <a:srgbClr val="707070"/>
              </a:solidFill>
              <a:latin typeface="Pragmatica" panose="020B0403040502020204" pitchFamily="34" charset="0"/>
            </a:endParaRPr>
          </a:p>
        </p:txBody>
      </p:sp>
      <p:sp>
        <p:nvSpPr>
          <p:cNvPr id="5" name="TextBox 4"/>
          <p:cNvSpPr txBox="1"/>
          <p:nvPr/>
        </p:nvSpPr>
        <p:spPr>
          <a:xfrm>
            <a:off x="5511478" y="2218800"/>
            <a:ext cx="6539697" cy="2369880"/>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Not so much…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Storing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Mobilizing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Implementing advanced analytics</a:t>
            </a:r>
          </a:p>
        </p:txBody>
      </p:sp>
    </p:spTree>
    <p:extLst>
      <p:ext uri="{BB962C8B-B14F-4D97-AF65-F5344CB8AC3E}">
        <p14:creationId xmlns:p14="http://schemas.microsoft.com/office/powerpoint/2010/main" val="313829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842689" y="3807803"/>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5909301" y="5582020"/>
            <a:ext cx="923455" cy="302677"/>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51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088710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1360</TotalTime>
  <Words>2199</Words>
  <Application>Microsoft Office PowerPoint</Application>
  <PresentationFormat>Widescreen</PresentationFormat>
  <Paragraphs>207</Paragraphs>
  <Slides>31</Slides>
  <Notes>26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Aliens &amp; cows</vt:lpstr>
      <vt:lpstr>Arial</vt:lpstr>
      <vt:lpstr>Calibri</vt:lpstr>
      <vt:lpstr>Calibri Light</vt:lpstr>
      <vt:lpstr>Consolas</vt:lpstr>
      <vt:lpstr>Normafixed Tryout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cp:lastModifiedBy>
  <cp:revision>70</cp:revision>
  <dcterms:created xsi:type="dcterms:W3CDTF">2019-10-19T21:47:18Z</dcterms:created>
  <dcterms:modified xsi:type="dcterms:W3CDTF">2021-06-08T23:07:53Z</dcterms:modified>
</cp:coreProperties>
</file>