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92" r:id="rId3"/>
    <p:sldId id="393" r:id="rId4"/>
    <p:sldId id="394" r:id="rId5"/>
    <p:sldId id="413" r:id="rId6"/>
    <p:sldId id="428" r:id="rId7"/>
    <p:sldId id="414" r:id="rId8"/>
    <p:sldId id="332" r:id="rId9"/>
    <p:sldId id="415" r:id="rId10"/>
    <p:sldId id="416" r:id="rId11"/>
    <p:sldId id="429" r:id="rId12"/>
    <p:sldId id="430" r:id="rId13"/>
    <p:sldId id="405" r:id="rId14"/>
    <p:sldId id="417" r:id="rId15"/>
    <p:sldId id="406" r:id="rId16"/>
    <p:sldId id="418" r:id="rId17"/>
    <p:sldId id="419" r:id="rId18"/>
    <p:sldId id="420" r:id="rId19"/>
    <p:sldId id="421" r:id="rId20"/>
    <p:sldId id="407" r:id="rId21"/>
    <p:sldId id="422" r:id="rId22"/>
    <p:sldId id="423" r:id="rId23"/>
    <p:sldId id="424" r:id="rId24"/>
    <p:sldId id="425" r:id="rId25"/>
    <p:sldId id="408" r:id="rId26"/>
    <p:sldId id="409" r:id="rId27"/>
    <p:sldId id="410" r:id="rId28"/>
    <p:sldId id="411" r:id="rId29"/>
    <p:sldId id="426" r:id="rId30"/>
    <p:sldId id="427" r:id="rId31"/>
    <p:sldId id="338" r:id="rId32"/>
    <p:sldId id="339" r:id="rId33"/>
    <p:sldId id="412" r:id="rId34"/>
    <p:sldId id="33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5" d="100"/>
          <a:sy n="95" d="100"/>
        </p:scale>
        <p:origin x="549"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0934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upport.microsoft.com/en-us/office/load-the-analysis-toolpak-in-excel-6a63e598-cd6d-42e3-9317-6b40ba1a66b4"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lagos-meetu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www.georgejmount.com/book"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tringfestdata/data-brain-teasers"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64179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Foundations of Data Analytics in Excel</a:t>
            </a:r>
          </a:p>
        </p:txBody>
      </p:sp>
    </p:spTree>
    <p:extLst>
      <p:ext uri="{BB962C8B-B14F-4D97-AF65-F5344CB8AC3E}">
        <p14:creationId xmlns:p14="http://schemas.microsoft.com/office/powerpoint/2010/main" val="16741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Exploratory &amp; Confirmatory</a:t>
            </a:r>
          </a:p>
        </p:txBody>
      </p:sp>
      <p:sp>
        <p:nvSpPr>
          <p:cNvPr id="3" name="TextBox 2"/>
          <p:cNvSpPr txBox="1"/>
          <p:nvPr/>
        </p:nvSpPr>
        <p:spPr>
          <a:xfrm>
            <a:off x="462987" y="1365813"/>
            <a:ext cx="959541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File: </a:t>
            </a:r>
            <a:r>
              <a:rPr lang="en-US" sz="2800" dirty="0">
                <a:solidFill>
                  <a:srgbClr val="707070"/>
                </a:solidFill>
                <a:latin typeface="Consolas" panose="020B0609020204030204" pitchFamily="49" charset="0"/>
              </a:rPr>
              <a:t>datasets/computers.xlsx</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Is there a difference in sale price of computers with and without a CD-ROM?</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Dated data… </a:t>
            </a:r>
            <a:r>
              <a:rPr lang="en-US" sz="2800" i="1" dirty="0">
                <a:solidFill>
                  <a:srgbClr val="707070"/>
                </a:solidFill>
                <a:latin typeface="Pragmatica" panose="020B0403040502020204" pitchFamily="34" charset="0"/>
              </a:rPr>
              <a:t>same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Download the Analysis ToolPak: </a:t>
            </a:r>
            <a:r>
              <a:rPr lang="en-US" sz="2800" dirty="0">
                <a:solidFill>
                  <a:srgbClr val="707070"/>
                </a:solidFill>
                <a:latin typeface="Pragmatica" panose="020B0403040502020204" pitchFamily="34" charset="0"/>
                <a:hlinkClick r:id="rId3"/>
              </a:rPr>
              <a:t>https://support.microsoft.com/en-us/office/load-the-analysis-toolpak-in-excel-6a63e598-cd6d-42e3-9317-6b40ba1a66b4</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692720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80183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4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19356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
        <p:nvSpPr>
          <p:cNvPr id="9" name="TextBox 8">
            <a:extLst>
              <a:ext uri="{FF2B5EF4-FFF2-40B4-BE49-F238E27FC236}">
                <a16:creationId xmlns:a16="http://schemas.microsoft.com/office/drawing/2014/main" id="{F0D02FF3-1492-433C-B9E2-786CF5157C1B}"/>
              </a:ext>
            </a:extLst>
          </p:cNvPr>
          <p:cNvSpPr txBox="1"/>
          <p:nvPr/>
        </p:nvSpPr>
        <p:spPr>
          <a:xfrm>
            <a:off x="1117689" y="1887162"/>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98133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81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600" b="1" dirty="0">
                <a:solidFill>
                  <a:srgbClr val="CF3338"/>
                </a:solidFill>
                <a:latin typeface="Pragmatica" pitchFamily="2" charset="0"/>
              </a:rPr>
              <a:t>Load and explore </a:t>
            </a:r>
            <a:r>
              <a:rPr lang="en-US" sz="2600" b="1" dirty="0">
                <a:solidFill>
                  <a:srgbClr val="CF3338"/>
                </a:solidFill>
                <a:latin typeface="Consolas" panose="020B0609020204030204" pitchFamily="49" charset="0"/>
              </a:rPr>
              <a:t>diamonds</a:t>
            </a:r>
            <a:r>
              <a:rPr lang="en-US" sz="2600" b="1" dirty="0">
                <a:solidFill>
                  <a:srgbClr val="CF3338"/>
                </a:solidFill>
                <a:latin typeface="Pragmatica" pitchFamily="2" charset="0"/>
              </a:rPr>
              <a:t> dataset</a:t>
            </a:r>
            <a:endParaRPr lang="en-US" sz="2600" b="1" dirty="0">
              <a:solidFill>
                <a:srgbClr val="CF3338"/>
              </a:solidFill>
              <a:latin typeface="Consolas" panose="020B0609020204030204" pitchFamily="49" charset="0"/>
            </a:endParaRPr>
          </a:p>
          <a:p>
            <a:pPr marL="514350" indent="-514350">
              <a:buFont typeface="+mj-lt"/>
              <a:buAutoNum type="arabicPeriod"/>
            </a:pPr>
            <a:r>
              <a:rPr lang="en-US" sz="2600" b="1" dirty="0">
                <a:solidFill>
                  <a:srgbClr val="CF3338"/>
                </a:solidFill>
                <a:latin typeface="Pragmatica" pitchFamily="2" charset="0"/>
              </a:rPr>
              <a:t>Write a “sentence” in </a:t>
            </a:r>
            <a:r>
              <a:rPr lang="en-US" sz="2600" b="1" dirty="0" err="1">
                <a:solidFill>
                  <a:srgbClr val="CF3338"/>
                </a:solidFill>
                <a:latin typeface="Consolas" panose="020B0609020204030204" pitchFamily="49" charset="0"/>
              </a:rPr>
              <a:t>dplyr</a:t>
            </a:r>
            <a:r>
              <a:rPr lang="en-US" sz="2600" b="1" dirty="0">
                <a:solidFill>
                  <a:srgbClr val="CF3338"/>
                </a:solidFill>
                <a:latin typeface="Pragmatica" pitchFamily="2" charset="0"/>
              </a:rPr>
              <a:t>:</a:t>
            </a:r>
          </a:p>
          <a:p>
            <a:pPr lvl="1"/>
            <a:r>
              <a:rPr lang="en-US" sz="2600" i="1" dirty="0">
                <a:solidFill>
                  <a:srgbClr val="CF3338"/>
                </a:solidFill>
                <a:latin typeface="Pragmatica" panose="020B0403040502020204" pitchFamily="34" charset="0"/>
              </a:rPr>
              <a:t>“Get me the average price for each cut, sorted from high to low.”</a:t>
            </a:r>
          </a:p>
          <a:p>
            <a:pPr lvl="1"/>
            <a:r>
              <a:rPr lang="en-US" sz="26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Sort the results</a:t>
            </a:r>
          </a:p>
          <a:p>
            <a:pPr lvl="1"/>
            <a:endParaRPr lang="en-US" sz="2600" i="1" dirty="0">
              <a:solidFill>
                <a:srgbClr val="CF3338"/>
              </a:solidFill>
              <a:latin typeface="Pragmatica" panose="020B0403040502020204" pitchFamily="34" charset="0"/>
            </a:endParaRPr>
          </a:p>
          <a:p>
            <a:r>
              <a:rPr lang="en-US" sz="2600" b="1" dirty="0">
                <a:solidFill>
                  <a:srgbClr val="CF3338"/>
                </a:solidFill>
                <a:latin typeface="Pragmatica" pitchFamily="2" charset="0"/>
              </a:rPr>
              <a:t>File: </a:t>
            </a:r>
            <a:r>
              <a:rPr lang="en-US" sz="2600" b="1" dirty="0" err="1">
                <a:solidFill>
                  <a:srgbClr val="CF3338"/>
                </a:solidFill>
                <a:latin typeface="Consolas" panose="020B0609020204030204" pitchFamily="49" charset="0"/>
              </a:rPr>
              <a:t>diamonds.r</a:t>
            </a:r>
            <a:endParaRPr lang="en-US" sz="2600" b="1" dirty="0">
              <a:solidFill>
                <a:srgbClr val="CF3338"/>
              </a:solidFill>
              <a:latin typeface="Consolas" panose="020B0609020204030204" pitchFamily="49" charset="0"/>
            </a:endParaRPr>
          </a:p>
          <a:p>
            <a:pPr marL="514350" indent="-514350">
              <a:buFont typeface="+mj-lt"/>
              <a:buAutoNum type="arabicPeriod"/>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3861786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24281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5"/>
          <a:stretch>
            <a:fillRect/>
          </a:stretch>
        </p:blipFill>
        <p:spPr>
          <a:xfrm>
            <a:off x="1442134" y="2934043"/>
            <a:ext cx="5780952" cy="1685714"/>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69257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1396094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3169662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176947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044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968035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77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2201736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088895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Python and R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710846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217770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objectives</a:t>
            </a:r>
          </a:p>
        </p:txBody>
      </p:sp>
      <p:sp>
        <p:nvSpPr>
          <p:cNvPr id="3" name="TextBox 2"/>
          <p:cNvSpPr txBox="1"/>
          <p:nvPr/>
        </p:nvSpPr>
        <p:spPr>
          <a:xfrm>
            <a:off x="462987" y="1365813"/>
            <a:ext cx="959541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Maybe winning a book….</a:t>
            </a:r>
          </a:p>
          <a:p>
            <a:pPr marL="742950" lvl="1" indent="-285750">
              <a:buFont typeface="Arial" panose="020B0604020202020204" pitchFamily="34" charset="0"/>
              <a:buChar char="•"/>
            </a:pPr>
            <a:r>
              <a:rPr lang="en-US" sz="2800" i="1" dirty="0">
                <a:solidFill>
                  <a:srgbClr val="707070"/>
                </a:solidFill>
                <a:latin typeface="Pragmatica" panose="020B0403040502020204" pitchFamily="34" charset="0"/>
              </a:rPr>
              <a:t>Wait for the next slide to answer…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We’ll raffle two more off…</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 AND anyone can read for free! (more on that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415167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For a book… </a:t>
            </a:r>
          </a:p>
        </p:txBody>
      </p:sp>
      <p:sp>
        <p:nvSpPr>
          <p:cNvPr id="3" name="TextBox 2"/>
          <p:cNvSpPr txBox="1"/>
          <p:nvPr/>
        </p:nvSpPr>
        <p:spPr>
          <a:xfrm>
            <a:off x="138275" y="1365813"/>
            <a:ext cx="5254455"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Answer this brain teaser!</a:t>
            </a:r>
          </a:p>
          <a:p>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Get them all: </a:t>
            </a:r>
            <a:r>
              <a:rPr lang="en-US" sz="2800" i="1" dirty="0">
                <a:solidFill>
                  <a:srgbClr val="707070"/>
                </a:solidFill>
                <a:latin typeface="Pragmatica" panose="020B0403040502020204" pitchFamily="34" charset="0"/>
                <a:hlinkClick r:id="rId3"/>
              </a:rPr>
              <a:t>https://github.com/stringfestdata/data-brain-teasers</a:t>
            </a:r>
            <a:r>
              <a:rPr lang="en-US" sz="2800" i="1" dirty="0">
                <a:solidFill>
                  <a:srgbClr val="707070"/>
                </a:solidFill>
                <a:latin typeface="Pragmatica" panose="020B0403040502020204" pitchFamily="34" charset="0"/>
              </a:rPr>
              <a:t>  </a:t>
            </a:r>
          </a:p>
          <a:p>
            <a:endParaRPr lang="en-US" sz="2800" i="1" dirty="0">
              <a:solidFill>
                <a:srgbClr val="707070"/>
              </a:solidFill>
              <a:latin typeface="Pragmatica" panose="020B0403040502020204" pitchFamily="34" charset="0"/>
            </a:endParaRPr>
          </a:p>
          <a:p>
            <a:endParaRPr lang="en-US" sz="2800" i="1" dirty="0">
              <a:solidFill>
                <a:srgbClr val="707070"/>
              </a:solidFill>
              <a:latin typeface="Pragmatica" panose="020B0403040502020204" pitchFamily="34" charset="0"/>
            </a:endParaRPr>
          </a:p>
        </p:txBody>
      </p:sp>
      <p:pic>
        <p:nvPicPr>
          <p:cNvPr id="4" name="Picture 3">
            <a:extLst>
              <a:ext uri="{FF2B5EF4-FFF2-40B4-BE49-F238E27FC236}">
                <a16:creationId xmlns:a16="http://schemas.microsoft.com/office/drawing/2014/main" id="{62EB3F93-1556-473D-8FBB-9DCD7F47C422}"/>
              </a:ext>
            </a:extLst>
          </p:cNvPr>
          <p:cNvPicPr>
            <a:picLocks noChangeAspect="1"/>
          </p:cNvPicPr>
          <p:nvPr/>
        </p:nvPicPr>
        <p:blipFill>
          <a:blip r:embed="rId4"/>
          <a:stretch>
            <a:fillRect/>
          </a:stretch>
        </p:blipFill>
        <p:spPr>
          <a:xfrm>
            <a:off x="5593766" y="1234185"/>
            <a:ext cx="5354052" cy="5354052"/>
          </a:xfrm>
          <a:prstGeom prst="rect">
            <a:avLst/>
          </a:prstGeom>
        </p:spPr>
      </p:pic>
    </p:spTree>
    <p:extLst>
      <p:ext uri="{BB962C8B-B14F-4D97-AF65-F5344CB8AC3E}">
        <p14:creationId xmlns:p14="http://schemas.microsoft.com/office/powerpoint/2010/main" val="86647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Preferred topics? (Vote here)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Foundations of Analytics in Excel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R</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2020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What is the data analytics stack?</a:t>
            </a:r>
          </a:p>
        </p:txBody>
      </p:sp>
    </p:spTree>
    <p:extLst>
      <p:ext uri="{BB962C8B-B14F-4D97-AF65-F5344CB8AC3E}">
        <p14:creationId xmlns:p14="http://schemas.microsoft.com/office/powerpoint/2010/main" val="406681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6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1957</Words>
  <Application>Microsoft Office PowerPoint</Application>
  <PresentationFormat>Widescreen</PresentationFormat>
  <Paragraphs>197</Paragraphs>
  <Slides>34</Slides>
  <Notes>21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45</cp:revision>
  <dcterms:created xsi:type="dcterms:W3CDTF">2019-10-19T21:47:18Z</dcterms:created>
  <dcterms:modified xsi:type="dcterms:W3CDTF">2021-07-14T00:07:29Z</dcterms:modified>
</cp:coreProperties>
</file>