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93" r:id="rId3"/>
    <p:sldId id="435" r:id="rId4"/>
    <p:sldId id="436" r:id="rId5"/>
    <p:sldId id="441" r:id="rId6"/>
    <p:sldId id="442" r:id="rId7"/>
    <p:sldId id="332" r:id="rId8"/>
    <p:sldId id="437" r:id="rId9"/>
    <p:sldId id="438" r:id="rId10"/>
    <p:sldId id="411" r:id="rId11"/>
    <p:sldId id="439" r:id="rId12"/>
    <p:sldId id="426" r:id="rId13"/>
    <p:sldId id="431" r:id="rId14"/>
    <p:sldId id="440" r:id="rId15"/>
    <p:sldId id="433" r:id="rId16"/>
    <p:sldId id="336" r:id="rId17"/>
    <p:sldId id="434" r:id="rId18"/>
    <p:sldId id="43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5" d="100"/>
          <a:sy n="95" d="100"/>
        </p:scale>
        <p:origin x="549"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902934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20088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66212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bit.ly/3jZaw9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stringfestanalytics.com/aina-wait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8085618" cy="1384995"/>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a:p>
            <a:endParaRPr lang="en-US" sz="2800" b="1" i="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Week 1 Bootcamp</a:t>
            </a:r>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titanic.xlsx</a:t>
            </a:r>
          </a:p>
          <a:p>
            <a:pPr marL="514350" indent="-514350">
              <a:buFont typeface="Arial" panose="020B0604020202020204" pitchFamily="34" charset="0"/>
              <a:buChar char="•"/>
            </a:pPr>
            <a:r>
              <a:rPr lang="en-US" sz="2800" b="1" dirty="0">
                <a:solidFill>
                  <a:srgbClr val="CF3338"/>
                </a:solidFill>
                <a:latin typeface="Pragmatica"/>
              </a:rPr>
              <a:t>Categorize each variable</a:t>
            </a:r>
          </a:p>
        </p:txBody>
      </p:sp>
    </p:spTree>
    <p:extLst>
      <p:ext uri="{BB962C8B-B14F-4D97-AF65-F5344CB8AC3E}">
        <p14:creationId xmlns:p14="http://schemas.microsoft.com/office/powerpoint/2010/main" val="308889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Summarizing categorical variables</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many </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1264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Have you downloaded the Analysis ToolPak?</a:t>
            </a:r>
          </a:p>
          <a:p>
            <a:endParaRPr lang="en-US" sz="6600" b="1" dirty="0">
              <a:solidFill>
                <a:schemeClr val="bg1"/>
              </a:solidFill>
              <a:latin typeface="Pragmatica" pitchFamily="2" charset="0"/>
            </a:endParaRPr>
          </a:p>
          <a:p>
            <a:r>
              <a:rPr lang="en-US" sz="6600" b="1" dirty="0">
                <a:solidFill>
                  <a:schemeClr val="bg1"/>
                </a:solidFill>
                <a:latin typeface="Pragmatica" pitchFamily="2" charset="0"/>
                <a:hlinkClick r:id="rId2">
                  <a:extLst>
                    <a:ext uri="{A12FA001-AC4F-418D-AE19-62706E023703}">
                      <ahyp:hlinkClr xmlns:ahyp="http://schemas.microsoft.com/office/drawing/2018/hyperlinkcolor" val="tx"/>
                    </a:ext>
                  </a:extLst>
                </a:hlinkClick>
              </a:rPr>
              <a:t>https://bit.ly/3jZaw9X</a:t>
            </a:r>
            <a:endParaRPr lang="en-US" sz="6600" b="1" dirty="0">
              <a:solidFill>
                <a:schemeClr val="bg1"/>
              </a:solidFill>
              <a:latin typeface="Pragmatica" pitchFamily="2" charset="0"/>
            </a:endParaRPr>
          </a:p>
        </p:txBody>
      </p:sp>
    </p:spTree>
    <p:extLst>
      <p:ext uri="{BB962C8B-B14F-4D97-AF65-F5344CB8AC3E}">
        <p14:creationId xmlns:p14="http://schemas.microsoft.com/office/powerpoint/2010/main" val="192298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46716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It’s all about the audience</a:t>
            </a:r>
          </a:p>
        </p:txBody>
      </p:sp>
      <p:sp>
        <p:nvSpPr>
          <p:cNvPr id="3" name="TextBox 2"/>
          <p:cNvSpPr txBox="1"/>
          <p:nvPr/>
        </p:nvSpPr>
        <p:spPr>
          <a:xfrm>
            <a:off x="462987" y="1365813"/>
            <a:ext cx="959541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makes them money?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keeps their boss or customers happy?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 they </a:t>
            </a:r>
            <a:r>
              <a:rPr lang="en-US" sz="2800" i="1" dirty="0">
                <a:solidFill>
                  <a:srgbClr val="707070"/>
                </a:solidFill>
                <a:latin typeface="Pragmatica" panose="020B0403040502020204" pitchFamily="34" charset="0"/>
              </a:rPr>
              <a:t>assume </a:t>
            </a:r>
            <a:r>
              <a:rPr lang="en-US" sz="2800" dirty="0">
                <a:solidFill>
                  <a:srgbClr val="707070"/>
                </a:solidFill>
                <a:latin typeface="Pragmatica" panose="020B0403040502020204" pitchFamily="34" charset="0"/>
              </a:rPr>
              <a:t>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does it mean if they’re wrong?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1026" name="Picture 2" descr="MythBusters Goes Out with a Bang - Discovery, Inc.">
            <a:extLst>
              <a:ext uri="{FF2B5EF4-FFF2-40B4-BE49-F238E27FC236}">
                <a16:creationId xmlns:a16="http://schemas.microsoft.com/office/drawing/2014/main" id="{C91A62C5-1BE3-4CB7-A2D9-46B5F2BD5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697" y="3592079"/>
            <a:ext cx="4985327" cy="26172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C4A3ED-3420-44FF-9A47-D5D6C929C17D}"/>
              </a:ext>
            </a:extLst>
          </p:cNvPr>
          <p:cNvSpPr txBox="1"/>
          <p:nvPr/>
        </p:nvSpPr>
        <p:spPr>
          <a:xfrm>
            <a:off x="4786480" y="6269735"/>
            <a:ext cx="6107544" cy="646331"/>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321468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4864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 dataset?</a:t>
            </a:r>
          </a:p>
        </p:txBody>
      </p:sp>
      <p:pic>
        <p:nvPicPr>
          <p:cNvPr id="4" name="Graphic 3" descr="Table with solid fill">
            <a:extLst>
              <a:ext uri="{FF2B5EF4-FFF2-40B4-BE49-F238E27FC236}">
                <a16:creationId xmlns:a16="http://schemas.microsoft.com/office/drawing/2014/main" id="{AB43D552-7653-499E-9BFE-19FE992730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240" y="1569360"/>
            <a:ext cx="5583765" cy="5583765"/>
          </a:xfrm>
          <a:prstGeom prst="rect">
            <a:avLst/>
          </a:prstGeom>
        </p:spPr>
      </p:pic>
      <p:sp>
        <p:nvSpPr>
          <p:cNvPr id="5" name="Right Brace 4">
            <a:extLst>
              <a:ext uri="{FF2B5EF4-FFF2-40B4-BE49-F238E27FC236}">
                <a16:creationId xmlns:a16="http://schemas.microsoft.com/office/drawing/2014/main" id="{897C1E4C-DE27-4CAE-BD0E-2A9BA77F1508}"/>
              </a:ext>
            </a:extLst>
          </p:cNvPr>
          <p:cNvSpPr/>
          <p:nvPr/>
        </p:nvSpPr>
        <p:spPr>
          <a:xfrm>
            <a:off x="5899739" y="2716437"/>
            <a:ext cx="336024" cy="3289612"/>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2CBF31FC-5E44-437F-A2EF-BCDE1480F385}"/>
              </a:ext>
            </a:extLst>
          </p:cNvPr>
          <p:cNvSpPr/>
          <p:nvPr/>
        </p:nvSpPr>
        <p:spPr>
          <a:xfrm rot="16200000">
            <a:off x="2960276" y="96643"/>
            <a:ext cx="392523" cy="4705818"/>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32F37C5-AD9F-42CF-A83A-C4BD7EFBC533}"/>
              </a:ext>
            </a:extLst>
          </p:cNvPr>
          <p:cNvSpPr txBox="1"/>
          <p:nvPr/>
        </p:nvSpPr>
        <p:spPr>
          <a:xfrm>
            <a:off x="1524292" y="1442139"/>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Variables… vary</a:t>
            </a:r>
          </a:p>
        </p:txBody>
      </p:sp>
      <p:sp>
        <p:nvSpPr>
          <p:cNvPr id="12" name="TextBox 11">
            <a:extLst>
              <a:ext uri="{FF2B5EF4-FFF2-40B4-BE49-F238E27FC236}">
                <a16:creationId xmlns:a16="http://schemas.microsoft.com/office/drawing/2014/main" id="{074ACF14-B3D8-4006-89E6-9321513F0F24}"/>
              </a:ext>
            </a:extLst>
          </p:cNvPr>
          <p:cNvSpPr txBox="1"/>
          <p:nvPr/>
        </p:nvSpPr>
        <p:spPr>
          <a:xfrm>
            <a:off x="6440495" y="3269980"/>
            <a:ext cx="3432954" cy="954107"/>
          </a:xfrm>
          <a:prstGeom prst="rect">
            <a:avLst/>
          </a:prstGeom>
          <a:noFill/>
        </p:spPr>
        <p:txBody>
          <a:bodyPr wrap="square" rtlCol="0">
            <a:spAutoFit/>
          </a:bodyPr>
          <a:lstStyle/>
          <a:p>
            <a:r>
              <a:rPr lang="en-US" sz="2800" dirty="0">
                <a:solidFill>
                  <a:srgbClr val="707070"/>
                </a:solidFill>
                <a:latin typeface="Pragmatica" panose="020B0403040502020204" pitchFamily="34" charset="0"/>
              </a:rPr>
              <a:t>Observations… are observed</a:t>
            </a:r>
          </a:p>
        </p:txBody>
      </p:sp>
    </p:spTree>
    <p:extLst>
      <p:ext uri="{BB962C8B-B14F-4D97-AF65-F5344CB8AC3E}">
        <p14:creationId xmlns:p14="http://schemas.microsoft.com/office/powerpoint/2010/main" val="90406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an </a:t>
            </a:r>
            <a:r>
              <a:rPr lang="en-US" sz="6000" dirty="0" err="1">
                <a:latin typeface="Aliens &amp; cows" panose="00000500000000000000" pitchFamily="2" charset="0"/>
              </a:rPr>
              <a:t>eda</a:t>
            </a:r>
            <a:r>
              <a:rPr lang="en-US" sz="6000" dirty="0">
                <a:latin typeface="Aliens &amp; cows" panose="00000500000000000000" pitchFamily="2" charset="0"/>
              </a:rPr>
              <a:t>? </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3970318"/>
          </a:xfrm>
          <a:prstGeom prst="rect">
            <a:avLst/>
          </a:prstGeom>
          <a:noFill/>
        </p:spPr>
        <p:txBody>
          <a:bodyPr wrap="square" rtlCol="0">
            <a:spAutoFit/>
          </a:bodyPr>
          <a:lstStyle/>
          <a:p>
            <a:r>
              <a:rPr lang="en-US" sz="2800" dirty="0">
                <a:solidFill>
                  <a:srgbClr val="707070"/>
                </a:solidFill>
                <a:latin typeface="Pragmatica" panose="020B0403040502020204" pitchFamily="34" charset="0"/>
              </a:rPr>
              <a:t>Interview the data:</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sorts of stories are possible?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types of variables are there?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“summarize” them (frequencies, descriptive statistics, etc.)?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depict them visually? </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48035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tree of data</a:t>
            </a:r>
          </a:p>
        </p:txBody>
      </p:sp>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57" y="1529723"/>
            <a:ext cx="10500602" cy="3798554"/>
          </a:xfrm>
          <a:prstGeom prst="rect">
            <a:avLst/>
          </a:prstGeom>
        </p:spPr>
      </p:pic>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a:t>
            </a:r>
          </a:p>
        </p:txBody>
      </p:sp>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57" y="1529723"/>
            <a:ext cx="10500602" cy="3798554"/>
          </a:xfrm>
          <a:prstGeom prst="rect">
            <a:avLst/>
          </a:prstGeom>
        </p:spPr>
      </p:pic>
    </p:spTree>
    <p:extLst>
      <p:ext uri="{BB962C8B-B14F-4D97-AF65-F5344CB8AC3E}">
        <p14:creationId xmlns:p14="http://schemas.microsoft.com/office/powerpoint/2010/main" val="349731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much/how many?”</a:t>
            </a:r>
          </a:p>
        </p:txBody>
      </p:sp>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57" y="1529723"/>
            <a:ext cx="10500602" cy="3798554"/>
          </a:xfrm>
          <a:prstGeom prst="rect">
            <a:avLst/>
          </a:prstGeom>
        </p:spPr>
      </p:pic>
    </p:spTree>
    <p:extLst>
      <p:ext uri="{BB962C8B-B14F-4D97-AF65-F5344CB8AC3E}">
        <p14:creationId xmlns:p14="http://schemas.microsoft.com/office/powerpoint/2010/main" val="4231221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TotalTime>
  <Words>625</Words>
  <Application>Microsoft Office PowerPoint</Application>
  <PresentationFormat>Widescreen</PresentationFormat>
  <Paragraphs>68</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81</cp:revision>
  <dcterms:created xsi:type="dcterms:W3CDTF">2019-10-19T21:47:18Z</dcterms:created>
  <dcterms:modified xsi:type="dcterms:W3CDTF">2021-08-14T18:29:00Z</dcterms:modified>
</cp:coreProperties>
</file>