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36" r:id="rId3"/>
    <p:sldId id="441" r:id="rId4"/>
    <p:sldId id="442" r:id="rId5"/>
    <p:sldId id="332" r:id="rId6"/>
    <p:sldId id="437" r:id="rId7"/>
    <p:sldId id="438" r:id="rId8"/>
    <p:sldId id="411" r:id="rId9"/>
    <p:sldId id="439" r:id="rId10"/>
    <p:sldId id="444" r:id="rId11"/>
    <p:sldId id="431" r:id="rId12"/>
    <p:sldId id="443" r:id="rId13"/>
    <p:sldId id="426" r:id="rId14"/>
    <p:sldId id="440" r:id="rId15"/>
    <p:sldId id="433" r:id="rId16"/>
    <p:sldId id="445" r:id="rId17"/>
    <p:sldId id="336" r:id="rId18"/>
    <p:sldId id="434" r:id="rId19"/>
    <p:sldId id="43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21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777940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394665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p:txBody>
      </p:sp>
      <p:pic>
        <p:nvPicPr>
          <p:cNvPr id="3" name="Picture 2" descr="A bird standing on a white surface&#10;&#10;Description automatically generated with medium confidence">
            <a:extLst>
              <a:ext uri="{FF2B5EF4-FFF2-40B4-BE49-F238E27FC236}">
                <a16:creationId xmlns:a16="http://schemas.microsoft.com/office/drawing/2014/main" id="{7F38A7D7-DAC3-4081-AADF-4BC9C362A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27719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Have you downloaded the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51058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Summarizing continuous variables</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does the distribution of values look like? </a:t>
            </a:r>
          </a:p>
          <a:p>
            <a:pPr marL="914400" lvl="1" indent="-457200">
              <a:buFont typeface="Arial" panose="020B0604020202020204" pitchFamily="34" charset="0"/>
              <a:buChar char="•"/>
            </a:pPr>
            <a:r>
              <a:rPr lang="en-US" sz="2800" b="1" dirty="0">
                <a:solidFill>
                  <a:srgbClr val="CF3338"/>
                </a:solidFill>
                <a:latin typeface="Pragmatica" pitchFamily="2" charset="0"/>
              </a:rPr>
              <a:t>Where are they centered?</a:t>
            </a:r>
          </a:p>
          <a:p>
            <a:pPr marL="914400" lvl="1" indent="-457200">
              <a:buFont typeface="Arial" panose="020B0604020202020204" pitchFamily="34" charset="0"/>
              <a:buChar char="•"/>
            </a:pPr>
            <a:r>
              <a:rPr lang="en-US" sz="2800" b="1" dirty="0">
                <a:solidFill>
                  <a:srgbClr val="CF3338"/>
                </a:solidFill>
                <a:latin typeface="Pragmatica" pitchFamily="2" charset="0"/>
              </a:rPr>
              <a:t>How far from the center are they?</a:t>
            </a:r>
          </a:p>
          <a:p>
            <a:pPr marL="457200" indent="-457200">
              <a:buFont typeface="Arial" panose="020B0604020202020204" pitchFamily="34" charset="0"/>
              <a:buChar char="•"/>
            </a:pPr>
            <a:r>
              <a:rPr lang="en-US" sz="2800" b="1" dirty="0">
                <a:solidFill>
                  <a:srgbClr val="CF3338"/>
                </a:solidFill>
                <a:latin typeface="Pragmatica" pitchFamily="2" charset="0"/>
              </a:rPr>
              <a:t>Descriptive statistics (</a:t>
            </a:r>
            <a:r>
              <a:rPr lang="en-US" sz="2800" b="1" dirty="0" err="1">
                <a:solidFill>
                  <a:srgbClr val="CF3338"/>
                </a:solidFill>
                <a:latin typeface="Pragmatica" pitchFamily="2" charset="0"/>
              </a:rPr>
              <a:t>ToolPak</a:t>
            </a:r>
            <a:r>
              <a:rPr lang="en-US" sz="2800" b="1" dirty="0">
                <a:solidFill>
                  <a:srgbClr val="CF3338"/>
                </a:solidFill>
                <a:latin typeface="Pragmatica" pitchFamily="2" charset="0"/>
              </a:rPr>
              <a:t>)</a:t>
            </a:r>
          </a:p>
          <a:p>
            <a:pPr marL="457200" indent="-457200">
              <a:buFont typeface="Arial" panose="020B0604020202020204" pitchFamily="34" charset="0"/>
              <a:buChar char="•"/>
            </a:pPr>
            <a:r>
              <a:rPr lang="en-US" sz="2800" b="1" dirty="0">
                <a:solidFill>
                  <a:srgbClr val="CF3338"/>
                </a:solidFill>
                <a:latin typeface="Pragmatica" pitchFamily="2" charset="0"/>
              </a:rPr>
              <a:t>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28777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46716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 home</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Dataset: </a:t>
            </a:r>
            <a:r>
              <a:rPr lang="en-US" sz="2800" dirty="0">
                <a:solidFill>
                  <a:srgbClr val="707070"/>
                </a:solidFill>
                <a:latin typeface="Consolas" panose="020B0609020204030204" pitchFamily="49" charset="0"/>
              </a:rPr>
              <a:t>penguins.xlsx</a:t>
            </a: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Classify each variable</a:t>
            </a: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Find the frequencies of two categorical variables</a:t>
            </a: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Get descriptive statistics and histogram for one continuous</a:t>
            </a:r>
          </a:p>
          <a:p>
            <a:pPr marL="457200" indent="-457200">
              <a:buClr>
                <a:srgbClr val="CF3338"/>
              </a:buClr>
              <a:buFont typeface="Arial" panose="020B0604020202020204" pitchFamily="34" charset="0"/>
              <a:buChar char="•"/>
            </a:pPr>
            <a:endParaRPr lang="en-US" sz="2800" dirty="0">
              <a:solidFill>
                <a:srgbClr val="707070"/>
              </a:solidFill>
              <a:latin typeface="Pragmatica" pitchFamily="2" charset="0"/>
            </a:endParaRPr>
          </a:p>
          <a:p>
            <a:pPr marL="457200" indent="-457200">
              <a:buClr>
                <a:srgbClr val="CF3338"/>
              </a:buClr>
              <a:buFont typeface="Arial" panose="020B0604020202020204" pitchFamily="34" charset="0"/>
              <a:buChar char="•"/>
            </a:pPr>
            <a:r>
              <a:rPr lang="en-US" sz="2800" dirty="0">
                <a:solidFill>
                  <a:srgbClr val="707070"/>
                </a:solidFill>
                <a:latin typeface="Pragmatica" pitchFamily="2" charset="0"/>
              </a:rPr>
              <a:t>Solutions: </a:t>
            </a:r>
            <a:r>
              <a:rPr lang="en-US" sz="2800" dirty="0">
                <a:solidFill>
                  <a:srgbClr val="707070"/>
                </a:solidFill>
                <a:latin typeface="Consolas" panose="020B0609020204030204" pitchFamily="49" charset="0"/>
              </a:rPr>
              <a:t>penguins-solutions.xlsx</a:t>
            </a:r>
          </a:p>
        </p:txBody>
      </p:sp>
    </p:spTree>
    <p:extLst>
      <p:ext uri="{BB962C8B-B14F-4D97-AF65-F5344CB8AC3E}">
        <p14:creationId xmlns:p14="http://schemas.microsoft.com/office/powerpoint/2010/main" val="157405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384555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Establish aims of exploratory data analysis (EDA)</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Perform basic EDA in Excel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486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1825343"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Made purchase?</a:t>
            </a:r>
          </a:p>
          <a:p>
            <a:pPr algn="ctr"/>
            <a:r>
              <a:rPr lang="en-US" dirty="0">
                <a:solidFill>
                  <a:schemeClr val="bg1">
                    <a:lumMod val="50000"/>
                  </a:schemeClr>
                </a:solidFill>
                <a:latin typeface="Pragmatica" pitchFamily="2" charset="0"/>
              </a:rPr>
              <a:t>Yes or No</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1" t="34294" r="41194" b="-286"/>
          <a:stretch/>
        </p:blipFill>
        <p:spPr>
          <a:xfrm>
            <a:off x="1898703" y="1663762"/>
            <a:ext cx="8317465" cy="3376589"/>
          </a:xfrm>
          <a:prstGeom prst="rect">
            <a:avLst/>
          </a:prstGeom>
        </p:spPr>
      </p:pic>
      <p:sp>
        <p:nvSpPr>
          <p:cNvPr id="6" name="TextBox 5">
            <a:extLst>
              <a:ext uri="{FF2B5EF4-FFF2-40B4-BE49-F238E27FC236}">
                <a16:creationId xmlns:a16="http://schemas.microsoft.com/office/drawing/2014/main" id="{FF2AD4A0-B85F-435F-AB79-FAF5FF4B4289}"/>
              </a:ext>
            </a:extLst>
          </p:cNvPr>
          <p:cNvSpPr txBox="1"/>
          <p:nvPr/>
        </p:nvSpPr>
        <p:spPr>
          <a:xfrm>
            <a:off x="4553518"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ZIP code</a:t>
            </a:r>
          </a:p>
          <a:p>
            <a:pPr algn="ctr"/>
            <a:r>
              <a:rPr lang="en-US" dirty="0">
                <a:solidFill>
                  <a:schemeClr val="bg1">
                    <a:lumMod val="50000"/>
                  </a:schemeClr>
                </a:solidFill>
                <a:latin typeface="Pragmatica" pitchFamily="2" charset="0"/>
              </a:rPr>
              <a:t>44134, 90210, etc.</a:t>
            </a:r>
          </a:p>
        </p:txBody>
      </p:sp>
      <p:sp>
        <p:nvSpPr>
          <p:cNvPr id="8" name="TextBox 7">
            <a:extLst>
              <a:ext uri="{FF2B5EF4-FFF2-40B4-BE49-F238E27FC236}">
                <a16:creationId xmlns:a16="http://schemas.microsoft.com/office/drawing/2014/main" id="{282C95F5-CB22-462D-A245-8DC18D7937C4}"/>
              </a:ext>
            </a:extLst>
          </p:cNvPr>
          <p:cNvSpPr txBox="1"/>
          <p:nvPr/>
        </p:nvSpPr>
        <p:spPr>
          <a:xfrm>
            <a:off x="7281693" y="5087082"/>
            <a:ext cx="3007834" cy="923330"/>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Beverage size:</a:t>
            </a:r>
          </a:p>
          <a:p>
            <a:pPr algn="ctr"/>
            <a:r>
              <a:rPr lang="en-US" dirty="0">
                <a:solidFill>
                  <a:schemeClr val="bg1">
                    <a:lumMod val="50000"/>
                  </a:schemeClr>
                </a:solidFill>
                <a:latin typeface="Pragmatica" pitchFamily="2" charset="0"/>
              </a:rPr>
              <a:t>Small, medium, large… extra large?</a:t>
            </a:r>
          </a:p>
        </p:txBody>
      </p:sp>
    </p:spTree>
    <p:extLst>
      <p:ext uri="{BB962C8B-B14F-4D97-AF65-F5344CB8AC3E}">
        <p14:creationId xmlns:p14="http://schemas.microsoft.com/office/powerpoint/2010/main" val="34973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988764"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pH level</a:t>
            </a:r>
          </a:p>
          <a:p>
            <a:pPr algn="ctr"/>
            <a:r>
              <a:rPr lang="en-US" dirty="0">
                <a:solidFill>
                  <a:schemeClr val="bg1">
                    <a:lumMod val="50000"/>
                  </a:schemeClr>
                </a:solidFill>
                <a:latin typeface="Pragmatica" pitchFamily="2" charset="0"/>
              </a:rPr>
              <a:t>Height</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59613" t="33590"/>
          <a:stretch/>
        </p:blipFill>
        <p:spPr>
          <a:xfrm>
            <a:off x="789058" y="1993836"/>
            <a:ext cx="5796555" cy="3447958"/>
          </a:xfrm>
          <a:prstGeom prst="rect">
            <a:avLst/>
          </a:prstGeom>
        </p:spPr>
      </p:pic>
      <p:sp>
        <p:nvSpPr>
          <p:cNvPr id="6" name="TextBox 5">
            <a:extLst>
              <a:ext uri="{FF2B5EF4-FFF2-40B4-BE49-F238E27FC236}">
                <a16:creationId xmlns:a16="http://schemas.microsoft.com/office/drawing/2014/main" id="{A1523D18-648F-4B40-AA33-5172A4806A34}"/>
              </a:ext>
            </a:extLst>
          </p:cNvPr>
          <p:cNvSpPr txBox="1"/>
          <p:nvPr/>
        </p:nvSpPr>
        <p:spPr>
          <a:xfrm>
            <a:off x="3687336"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Number of children</a:t>
            </a:r>
          </a:p>
          <a:p>
            <a:pPr algn="ctr"/>
            <a:r>
              <a:rPr lang="en-US" dirty="0">
                <a:solidFill>
                  <a:schemeClr val="bg1">
                    <a:lumMod val="50000"/>
                  </a:schemeClr>
                </a:solidFill>
                <a:latin typeface="Pragmatica" pitchFamily="2" charset="0"/>
              </a:rPr>
              <a:t>Units sold</a:t>
            </a:r>
          </a:p>
        </p:txBody>
      </p:sp>
      <p:pic>
        <p:nvPicPr>
          <p:cNvPr id="4" name="Picture 3">
            <a:extLst>
              <a:ext uri="{FF2B5EF4-FFF2-40B4-BE49-F238E27FC236}">
                <a16:creationId xmlns:a16="http://schemas.microsoft.com/office/drawing/2014/main" id="{0F1AF5A1-0495-4203-A634-7FECA4F99F42}"/>
              </a:ext>
            </a:extLst>
          </p:cNvPr>
          <p:cNvPicPr>
            <a:picLocks noChangeAspect="1"/>
          </p:cNvPicPr>
          <p:nvPr/>
        </p:nvPicPr>
        <p:blipFill>
          <a:blip r:embed="rId5"/>
          <a:stretch>
            <a:fillRect/>
          </a:stretch>
        </p:blipFill>
        <p:spPr>
          <a:xfrm>
            <a:off x="7090580" y="1192792"/>
            <a:ext cx="4247585" cy="1809116"/>
          </a:xfrm>
          <a:prstGeom prst="rect">
            <a:avLst/>
          </a:prstGeom>
        </p:spPr>
      </p:pic>
      <p:sp>
        <p:nvSpPr>
          <p:cNvPr id="9" name="TextBox 8">
            <a:extLst>
              <a:ext uri="{FF2B5EF4-FFF2-40B4-BE49-F238E27FC236}">
                <a16:creationId xmlns:a16="http://schemas.microsoft.com/office/drawing/2014/main" id="{87C23650-181D-4E62-B809-2C04738D8BA2}"/>
              </a:ext>
            </a:extLst>
          </p:cNvPr>
          <p:cNvSpPr txBox="1"/>
          <p:nvPr/>
        </p:nvSpPr>
        <p:spPr>
          <a:xfrm>
            <a:off x="8558932" y="2554622"/>
            <a:ext cx="2735744" cy="769441"/>
          </a:xfrm>
          <a:prstGeom prst="rect">
            <a:avLst/>
          </a:prstGeom>
          <a:noFill/>
        </p:spPr>
        <p:txBody>
          <a:bodyPr wrap="square" rtlCol="0">
            <a:spAutoFit/>
          </a:bodyPr>
          <a:lstStyle/>
          <a:p>
            <a:pPr algn="ctr"/>
            <a:r>
              <a:rPr lang="en-US" sz="4400" dirty="0">
                <a:solidFill>
                  <a:schemeClr val="bg1">
                    <a:lumMod val="50000"/>
                  </a:schemeClr>
                </a:solidFill>
                <a:latin typeface="Pragmatica" pitchFamily="2" charset="0"/>
              </a:rPr>
              <a:t>🤔</a:t>
            </a:r>
            <a:endParaRPr lang="en-US"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42312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514350" indent="-514350">
              <a:buFont typeface="Arial" panose="020B0604020202020204" pitchFamily="34" charset="0"/>
              <a:buChar char="•"/>
            </a:pPr>
            <a:r>
              <a:rPr lang="en-US" sz="2800" b="1" dirty="0">
                <a:solidFill>
                  <a:srgbClr val="CF3338"/>
                </a:solidFill>
                <a:latin typeface="Pragmatica"/>
              </a:rPr>
              <a:t>Categorize each variable</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of each category?</a:t>
            </a:r>
          </a:p>
          <a:p>
            <a:pPr marL="971550" lvl="1" indent="-514350">
              <a:buFont typeface="Arial" panose="020B0604020202020204" pitchFamily="34" charset="0"/>
              <a:buChar char="•"/>
            </a:pPr>
            <a:r>
              <a:rPr lang="en-US" sz="2800" b="1" dirty="0">
                <a:solidFill>
                  <a:srgbClr val="CF3338"/>
                </a:solidFill>
                <a:latin typeface="Pragmatica" pitchFamily="2" charset="0"/>
              </a:rPr>
              <a:t>PivotTables</a:t>
            </a:r>
          </a:p>
          <a:p>
            <a:pPr marL="971550" lvl="1" indent="-514350">
              <a:buFont typeface="Arial" panose="020B0604020202020204" pitchFamily="34" charset="0"/>
              <a:buChar char="•"/>
            </a:pPr>
            <a:r>
              <a:rPr lang="en-US" sz="2800" b="1" dirty="0">
                <a:solidFill>
                  <a:srgbClr val="CF3338"/>
                </a:solidFill>
                <a:latin typeface="Pragmatica" pitchFamily="2" charset="0"/>
              </a:rPr>
              <a:t>Bar charts</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231264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673</Words>
  <Application>Microsoft Office PowerPoint</Application>
  <PresentationFormat>Widescreen</PresentationFormat>
  <Paragraphs>87</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86</cp:revision>
  <dcterms:created xsi:type="dcterms:W3CDTF">2019-10-19T21:47:18Z</dcterms:created>
  <dcterms:modified xsi:type="dcterms:W3CDTF">2021-08-28T11:43:48Z</dcterms:modified>
</cp:coreProperties>
</file>