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437" r:id="rId2"/>
    <p:sldId id="435" r:id="rId3"/>
    <p:sldId id="393" r:id="rId4"/>
    <p:sldId id="392" r:id="rId5"/>
    <p:sldId id="436" r:id="rId6"/>
    <p:sldId id="332" r:id="rId7"/>
    <p:sldId id="411" r:id="rId8"/>
    <p:sldId id="426" r:id="rId9"/>
    <p:sldId id="490" r:id="rId10"/>
    <p:sldId id="544" r:id="rId11"/>
    <p:sldId id="489" r:id="rId12"/>
    <p:sldId id="493" r:id="rId13"/>
    <p:sldId id="491" r:id="rId14"/>
    <p:sldId id="492" r:id="rId15"/>
    <p:sldId id="543" r:id="rId16"/>
    <p:sldId id="434" r:id="rId17"/>
    <p:sldId id="431" r:id="rId18"/>
    <p:sldId id="545" r:id="rId19"/>
    <p:sldId id="546" r:id="rId20"/>
    <p:sldId id="336" r:id="rId21"/>
    <p:sldId id="43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7070"/>
    <a:srgbClr val="CF333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3479" autoAdjust="0"/>
  </p:normalViewPr>
  <p:slideViewPr>
    <p:cSldViewPr snapToGrid="0">
      <p:cViewPr varScale="1">
        <p:scale>
          <a:sx n="77" d="100"/>
          <a:sy n="77" d="100"/>
        </p:scale>
        <p:origin x="132"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F064B-41F2-4661-BDF0-BFD135E9A557}" type="datetimeFigureOut">
              <a:rPr lang="en-US" smtClean="0"/>
              <a:t>3/9/2022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B3DAC-CD90-4DD2-80B1-E135CFB4F8DD}" type="slidenum">
              <a:rPr lang="en-US" smtClean="0"/>
              <a:t>‹#›</a:t>
            </a:fld>
            <a:endParaRPr lang="en-US"/>
          </a:p>
        </p:txBody>
      </p:sp>
    </p:spTree>
    <p:extLst>
      <p:ext uri="{BB962C8B-B14F-4D97-AF65-F5344CB8AC3E}">
        <p14:creationId xmlns:p14="http://schemas.microsoft.com/office/powerpoint/2010/main" val="910863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Product</a:t>
            </a:r>
          </a:p>
          <a:p>
            <a:pPr marL="171450" indent="-171450">
              <a:buFontTx/>
              <a:buChar char="-"/>
            </a:pPr>
            <a:r>
              <a:rPr lang="en-US" dirty="0"/>
              <a:t>Social media</a:t>
            </a:r>
          </a:p>
          <a:p>
            <a:pPr marL="171450" indent="-171450">
              <a:buFontTx/>
              <a:buChar char="-"/>
            </a:pPr>
            <a:r>
              <a:rPr lang="en-US" dirty="0"/>
              <a:t>Email</a:t>
            </a:r>
          </a:p>
          <a:p>
            <a:pPr marL="171450" indent="-171450">
              <a:buFontTx/>
              <a:buChar char="-"/>
            </a:pPr>
            <a:r>
              <a:rPr lang="en-US" dirty="0"/>
              <a:t>Other</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2</a:t>
            </a:fld>
            <a:endParaRPr lang="en-US"/>
          </a:p>
        </p:txBody>
      </p:sp>
    </p:spTree>
    <p:extLst>
      <p:ext uri="{BB962C8B-B14F-4D97-AF65-F5344CB8AC3E}">
        <p14:creationId xmlns:p14="http://schemas.microsoft.com/office/powerpoint/2010/main" val="12470483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15</a:t>
            </a:fld>
            <a:endParaRPr lang="en-US"/>
          </a:p>
        </p:txBody>
      </p:sp>
    </p:spTree>
    <p:extLst>
      <p:ext uri="{BB962C8B-B14F-4D97-AF65-F5344CB8AC3E}">
        <p14:creationId xmlns:p14="http://schemas.microsoft.com/office/powerpoint/2010/main" val="4178150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18</a:t>
            </a:fld>
            <a:endParaRPr lang="en-US"/>
          </a:p>
        </p:txBody>
      </p:sp>
    </p:spTree>
    <p:extLst>
      <p:ext uri="{BB962C8B-B14F-4D97-AF65-F5344CB8AC3E}">
        <p14:creationId xmlns:p14="http://schemas.microsoft.com/office/powerpoint/2010/main" val="41205464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19</a:t>
            </a:fld>
            <a:endParaRPr lang="en-US"/>
          </a:p>
        </p:txBody>
      </p:sp>
    </p:spTree>
    <p:extLst>
      <p:ext uri="{BB962C8B-B14F-4D97-AF65-F5344CB8AC3E}">
        <p14:creationId xmlns:p14="http://schemas.microsoft.com/office/powerpoint/2010/main" val="3683366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5"/>
          </p:nvPr>
        </p:nvSpPr>
        <p:spPr/>
        <p:txBody>
          <a:bodyPr/>
          <a:lstStyle/>
          <a:p>
            <a:fld id="{3BB66621-ADCC-4EF8-8003-B9D3E881DCD2}" type="slidenum">
              <a:rPr lang="en-US" smtClean="0"/>
              <a:t>4</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figure comes from my book and it’s a very broad conceptualization of the various slices of the stack. You know we hear engineers or web developers talk about being “full stack” all the time but it’s not so common an expression as it could be.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6</a:t>
            </a:fld>
            <a:endParaRPr lang="en-US"/>
          </a:p>
        </p:txBody>
      </p:sp>
    </p:spTree>
    <p:extLst>
      <p:ext uri="{BB962C8B-B14F-4D97-AF65-F5344CB8AC3E}">
        <p14:creationId xmlns:p14="http://schemas.microsoft.com/office/powerpoint/2010/main" val="4029739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3994188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9</a:t>
            </a:fld>
            <a:endParaRPr lang="en-US"/>
          </a:p>
        </p:txBody>
      </p:sp>
    </p:spTree>
    <p:extLst>
      <p:ext uri="{BB962C8B-B14F-4D97-AF65-F5344CB8AC3E}">
        <p14:creationId xmlns:p14="http://schemas.microsoft.com/office/powerpoint/2010/main" val="3382709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an example from the housing prices dataset in the book. Let’s say that our null is there is no difference in sales prices for homes with our without air conditioning. If we did indeed live in this world, and we tested for significance at the 95% confidence level, then we would </a:t>
            </a:r>
            <a:r>
              <a:rPr lang="en-US" i="1" dirty="0"/>
              <a:t>still </a:t>
            </a:r>
            <a:r>
              <a:rPr lang="en-US" i="0" dirty="0"/>
              <a:t>find a significant difference in sales prices in 5% of our samples, due to random error. </a:t>
            </a:r>
          </a:p>
          <a:p>
            <a:endParaRPr lang="en-US" i="0" dirty="0"/>
          </a:p>
          <a:p>
            <a:r>
              <a:rPr lang="en-US" i="0" dirty="0"/>
              <a:t>That’s a 1 in 20 chance of finding a significant difference when there is none! So if we do a bunch of tests, the higher our chances that we will hit a significant finding due to random chance. This is called </a:t>
            </a:r>
            <a:r>
              <a:rPr lang="en-US" i="0" dirty="0" err="1"/>
              <a:t>experimentwise</a:t>
            </a:r>
            <a:r>
              <a:rPr lang="en-US" i="0" dirty="0"/>
              <a:t> error.</a:t>
            </a:r>
            <a:endParaRPr lang="en-US" dirty="0"/>
          </a:p>
          <a:p>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11</a:t>
            </a:fld>
            <a:endParaRPr lang="en-US"/>
          </a:p>
        </p:txBody>
      </p:sp>
    </p:spTree>
    <p:extLst>
      <p:ext uri="{BB962C8B-B14F-4D97-AF65-F5344CB8AC3E}">
        <p14:creationId xmlns:p14="http://schemas.microsoft.com/office/powerpoint/2010/main" val="3046880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an example from the housing prices dataset in the book. Let’s say that our null is there is no difference in sales prices for homes with our without air conditioning. If we did indeed live in this world, and we tested for significance at the 95% confidence level, then we would </a:t>
            </a:r>
            <a:r>
              <a:rPr lang="en-US" i="1" dirty="0"/>
              <a:t>still </a:t>
            </a:r>
            <a:r>
              <a:rPr lang="en-US" i="0" dirty="0"/>
              <a:t>find a significant difference in sales prices in 5% of our samples, due to random error. </a:t>
            </a:r>
          </a:p>
          <a:p>
            <a:endParaRPr lang="en-US" i="0" dirty="0"/>
          </a:p>
          <a:p>
            <a:r>
              <a:rPr lang="en-US" i="0" dirty="0"/>
              <a:t>That’s a 1 in 20 chance of finding a significant difference when there is none! So if we do a bunch of tests, the higher our chances that we will hit a significant finding due to random chance. This is called </a:t>
            </a:r>
            <a:r>
              <a:rPr lang="en-US" i="0" dirty="0" err="1"/>
              <a:t>experimentwise</a:t>
            </a:r>
            <a:r>
              <a:rPr lang="en-US" i="0" dirty="0"/>
              <a:t> error.</a:t>
            </a:r>
            <a:endParaRPr lang="en-US" dirty="0"/>
          </a:p>
          <a:p>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12</a:t>
            </a:fld>
            <a:endParaRPr lang="en-US"/>
          </a:p>
        </p:txBody>
      </p:sp>
    </p:spTree>
    <p:extLst>
      <p:ext uri="{BB962C8B-B14F-4D97-AF65-F5344CB8AC3E}">
        <p14:creationId xmlns:p14="http://schemas.microsoft.com/office/powerpoint/2010/main" val="1311398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next slide for some instructions</a:t>
            </a:r>
          </a:p>
        </p:txBody>
      </p:sp>
      <p:sp>
        <p:nvSpPr>
          <p:cNvPr id="4" name="Slide Number Placeholder 3"/>
          <p:cNvSpPr>
            <a:spLocks noGrp="1"/>
          </p:cNvSpPr>
          <p:nvPr>
            <p:ph type="sldNum" sz="quarter" idx="5"/>
          </p:nvPr>
        </p:nvSpPr>
        <p:spPr/>
        <p:txBody>
          <a:bodyPr/>
          <a:lstStyle/>
          <a:p>
            <a:fld id="{3BB66621-ADCC-4EF8-8003-B9D3E881DCD2}" type="slidenum">
              <a:rPr lang="en-US" smtClean="0"/>
              <a:t>13</a:t>
            </a:fld>
            <a:endParaRPr lang="en-US"/>
          </a:p>
        </p:txBody>
      </p:sp>
    </p:spTree>
    <p:extLst>
      <p:ext uri="{BB962C8B-B14F-4D97-AF65-F5344CB8AC3E}">
        <p14:creationId xmlns:p14="http://schemas.microsoft.com/office/powerpoint/2010/main" val="673894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14</a:t>
            </a:fld>
            <a:endParaRPr lang="en-US"/>
          </a:p>
        </p:txBody>
      </p:sp>
    </p:spTree>
    <p:extLst>
      <p:ext uri="{BB962C8B-B14F-4D97-AF65-F5344CB8AC3E}">
        <p14:creationId xmlns:p14="http://schemas.microsoft.com/office/powerpoint/2010/main" val="3088178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3/9/2022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3/9/2022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3/9/2022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3/9/2022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4.emf"/><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hyperlink" Target="https://stringfestdata.gumroad.com/l/fs-pq"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forms.office.com/r/0ZnD0LxpZy"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tringfestanalytics.com/contact/" TargetMode="External"/><Relationship Id="rId5" Type="http://schemas.openxmlformats.org/officeDocument/2006/relationships/hyperlink" Target="https://www.linkedin.com/in/gjmount/" TargetMode="External"/><Relationship Id="rId4" Type="http://schemas.openxmlformats.org/officeDocument/2006/relationships/hyperlink" Target="mailto:george@stringfestanalytics.co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github.com/stringfestdata/aina-finance-foundation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rdrr.io/cran/Ecdat/man/Housing.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6863417"/>
          </a:xfrm>
          <a:prstGeom prst="rect">
            <a:avLst/>
          </a:prstGeom>
          <a:noFill/>
        </p:spPr>
        <p:txBody>
          <a:bodyPr wrap="square" rtlCol="0">
            <a:spAutoFit/>
          </a:bodyPr>
          <a:lstStyle/>
          <a:p>
            <a:r>
              <a:rPr lang="en-US" sz="8800" b="1" i="0" dirty="0">
                <a:solidFill>
                  <a:schemeClr val="bg1"/>
                </a:solidFill>
                <a:effectLst/>
                <a:latin typeface="u2400"/>
              </a:rPr>
              <a:t>✓</a:t>
            </a:r>
            <a:r>
              <a:rPr lang="en-US" sz="8800" b="1" dirty="0">
                <a:solidFill>
                  <a:schemeClr val="bg1"/>
                </a:solidFill>
                <a:latin typeface="Pragmatica" pitchFamily="2" charset="0"/>
              </a:rPr>
              <a:t> Microphone off?</a:t>
            </a:r>
            <a:endParaRPr lang="en-US" sz="8800" b="1" i="0" dirty="0">
              <a:solidFill>
                <a:schemeClr val="bg1"/>
              </a:solidFill>
              <a:effectLst/>
              <a:latin typeface="u2400"/>
            </a:endParaRPr>
          </a:p>
          <a:p>
            <a:r>
              <a:rPr lang="en-US" sz="8800" b="1" i="0" dirty="0">
                <a:solidFill>
                  <a:schemeClr val="bg1"/>
                </a:solidFill>
                <a:effectLst/>
                <a:latin typeface="u2400"/>
              </a:rPr>
              <a:t>✓</a:t>
            </a:r>
            <a:r>
              <a:rPr lang="en-US" sz="8800" b="1" dirty="0">
                <a:solidFill>
                  <a:schemeClr val="bg1"/>
                </a:solidFill>
                <a:latin typeface="Pragmatica" pitchFamily="2" charset="0"/>
              </a:rPr>
              <a:t> Camera off?</a:t>
            </a:r>
          </a:p>
          <a:p>
            <a:r>
              <a:rPr lang="en-US" sz="8800" b="1" i="0" dirty="0">
                <a:solidFill>
                  <a:schemeClr val="bg1"/>
                </a:solidFill>
                <a:effectLst/>
                <a:latin typeface="u2400"/>
              </a:rPr>
              <a:t>✓</a:t>
            </a:r>
            <a:r>
              <a:rPr lang="en-US" sz="8800" b="1" dirty="0">
                <a:solidFill>
                  <a:schemeClr val="bg1"/>
                </a:solidFill>
                <a:latin typeface="Pragmatica" pitchFamily="2" charset="0"/>
              </a:rPr>
              <a:t> Fun on? </a:t>
            </a:r>
          </a:p>
          <a:p>
            <a:endParaRPr lang="en-US" sz="8800" b="1" dirty="0">
              <a:solidFill>
                <a:schemeClr val="bg1"/>
              </a:solidFill>
              <a:latin typeface="Pragmatica" pitchFamily="2" charset="0"/>
            </a:endParaRPr>
          </a:p>
          <a:p>
            <a:endParaRPr lang="en-US" sz="8800" b="1" dirty="0">
              <a:solidFill>
                <a:schemeClr val="bg1"/>
              </a:solidFill>
              <a:latin typeface="Pragmatica" pitchFamily="2" charset="0"/>
            </a:endParaRPr>
          </a:p>
        </p:txBody>
      </p:sp>
      <p:pic>
        <p:nvPicPr>
          <p:cNvPr id="3" name="Picture 2" descr="A picture containing text, bird, oscine&#10;&#10;Description automatically generated">
            <a:extLst>
              <a:ext uri="{FF2B5EF4-FFF2-40B4-BE49-F238E27FC236}">
                <a16:creationId xmlns:a16="http://schemas.microsoft.com/office/drawing/2014/main" id="{6F225466-A655-4856-B48A-BAC474178F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Tree>
    <p:extLst>
      <p:ext uri="{BB962C8B-B14F-4D97-AF65-F5344CB8AC3E}">
        <p14:creationId xmlns:p14="http://schemas.microsoft.com/office/powerpoint/2010/main" val="1194113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077218"/>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a:p>
            <a:endParaRPr lang="en-US" sz="2000" b="1" i="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939983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Imagine a world…</a:t>
            </a:r>
          </a:p>
        </p:txBody>
      </p:sp>
      <p:sp>
        <p:nvSpPr>
          <p:cNvPr id="9" name="TextBox 8">
            <a:extLst>
              <a:ext uri="{FF2B5EF4-FFF2-40B4-BE49-F238E27FC236}">
                <a16:creationId xmlns:a16="http://schemas.microsoft.com/office/drawing/2014/main" id="{17D8E17A-0C5A-44D4-A69E-7888DEA8D120}"/>
              </a:ext>
            </a:extLst>
          </p:cNvPr>
          <p:cNvSpPr txBox="1"/>
          <p:nvPr/>
        </p:nvSpPr>
        <p:spPr>
          <a:xfrm>
            <a:off x="-270162" y="1129051"/>
            <a:ext cx="5249894" cy="584775"/>
          </a:xfrm>
          <a:prstGeom prst="rect">
            <a:avLst/>
          </a:prstGeom>
          <a:noFill/>
        </p:spPr>
        <p:txBody>
          <a:bodyPr wrap="square" rtlCol="0">
            <a:spAutoFit/>
          </a:bodyPr>
          <a:lstStyle/>
          <a:p>
            <a:pPr algn="ctr"/>
            <a:r>
              <a:rPr lang="en-US" sz="3200" dirty="0">
                <a:latin typeface="Pragmatica" panose="020B0403040502020204"/>
              </a:rPr>
              <a:t>SOLD: $60,000</a:t>
            </a:r>
          </a:p>
        </p:txBody>
      </p:sp>
      <p:sp>
        <p:nvSpPr>
          <p:cNvPr id="12" name="TextBox 11">
            <a:extLst>
              <a:ext uri="{FF2B5EF4-FFF2-40B4-BE49-F238E27FC236}">
                <a16:creationId xmlns:a16="http://schemas.microsoft.com/office/drawing/2014/main" id="{F4B94D8D-7569-4624-BF59-9F30FFEB5AC2}"/>
              </a:ext>
            </a:extLst>
          </p:cNvPr>
          <p:cNvSpPr txBox="1"/>
          <p:nvPr/>
        </p:nvSpPr>
        <p:spPr>
          <a:xfrm>
            <a:off x="4540923" y="1150328"/>
            <a:ext cx="3693729" cy="584775"/>
          </a:xfrm>
          <a:prstGeom prst="rect">
            <a:avLst/>
          </a:prstGeom>
          <a:noFill/>
        </p:spPr>
        <p:txBody>
          <a:bodyPr wrap="square" rtlCol="0">
            <a:spAutoFit/>
          </a:bodyPr>
          <a:lstStyle/>
          <a:p>
            <a:pPr algn="ctr"/>
            <a:r>
              <a:rPr lang="en-US" sz="3200" dirty="0">
                <a:latin typeface="Pragmatica" panose="020B0403040502020204"/>
              </a:rPr>
              <a:t>SOLD: $60,000</a:t>
            </a:r>
          </a:p>
        </p:txBody>
      </p:sp>
      <p:sp>
        <p:nvSpPr>
          <p:cNvPr id="13" name="TextBox 12">
            <a:extLst>
              <a:ext uri="{FF2B5EF4-FFF2-40B4-BE49-F238E27FC236}">
                <a16:creationId xmlns:a16="http://schemas.microsoft.com/office/drawing/2014/main" id="{F2DE889A-9868-4D46-838F-33C6E45C575A}"/>
              </a:ext>
            </a:extLst>
          </p:cNvPr>
          <p:cNvSpPr txBox="1"/>
          <p:nvPr/>
        </p:nvSpPr>
        <p:spPr>
          <a:xfrm>
            <a:off x="560764" y="3930404"/>
            <a:ext cx="7921433" cy="1938992"/>
          </a:xfrm>
          <a:prstGeom prst="rect">
            <a:avLst/>
          </a:prstGeom>
          <a:noFill/>
        </p:spPr>
        <p:txBody>
          <a:bodyPr wrap="square">
            <a:spAutoFit/>
          </a:bodyPr>
          <a:lstStyle/>
          <a:p>
            <a:pPr algn="ctr"/>
            <a:r>
              <a:rPr lang="el-GR" sz="3200" dirty="0">
                <a:latin typeface="Gidole" panose="02000503000000000000" pitchFamily="50" charset="0"/>
              </a:rPr>
              <a:t>α</a:t>
            </a:r>
            <a:r>
              <a:rPr lang="en-US" sz="3200" dirty="0">
                <a:latin typeface="Pragmatica" panose="020B0403040502020204"/>
              </a:rPr>
              <a:t> = .05</a:t>
            </a:r>
            <a:endParaRPr lang="en-US" dirty="0">
              <a:latin typeface="Pragmatica" panose="020B0403040502020204"/>
            </a:endParaRPr>
          </a:p>
          <a:p>
            <a:pPr algn="ctr"/>
            <a:endParaRPr lang="en-US" sz="1600" dirty="0">
              <a:latin typeface="Pragmatica" panose="020B0403040502020204"/>
            </a:endParaRPr>
          </a:p>
          <a:p>
            <a:pPr algn="ctr"/>
            <a:r>
              <a:rPr lang="en-US" sz="2400" dirty="0">
                <a:latin typeface="Pragmatica" panose="020B0403040502020204"/>
              </a:rPr>
              <a:t>If the null were true (i.e. no real difference in means), we would find a significant difference in 5% of our samples </a:t>
            </a:r>
            <a:r>
              <a:rPr lang="en-US" sz="2400" i="1" dirty="0">
                <a:latin typeface="Pragmatica" panose="020B0403040502020204"/>
              </a:rPr>
              <a:t>due to random error.</a:t>
            </a:r>
            <a:endParaRPr lang="en-US" sz="2400" dirty="0">
              <a:latin typeface="Pragmatica" panose="020B0403040502020204"/>
            </a:endParaRPr>
          </a:p>
        </p:txBody>
      </p:sp>
      <p:pic>
        <p:nvPicPr>
          <p:cNvPr id="14" name="Picture 2" descr="New Home, For Sale, Mortgage, Property, Luxury, House">
            <a:extLst>
              <a:ext uri="{FF2B5EF4-FFF2-40B4-BE49-F238E27FC236}">
                <a16:creationId xmlns:a16="http://schemas.microsoft.com/office/drawing/2014/main" id="{57FC8C40-4F6E-4C7D-854C-77FFDFE1E7A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5649" y="1694451"/>
            <a:ext cx="2959352" cy="1938992"/>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16">
            <a:extLst>
              <a:ext uri="{FF2B5EF4-FFF2-40B4-BE49-F238E27FC236}">
                <a16:creationId xmlns:a16="http://schemas.microsoft.com/office/drawing/2014/main" id="{1F639EB6-FB97-4124-B9FB-72EDDD9D64E3}"/>
              </a:ext>
            </a:extLst>
          </p:cNvPr>
          <p:cNvGrpSpPr/>
          <p:nvPr/>
        </p:nvGrpSpPr>
        <p:grpSpPr>
          <a:xfrm>
            <a:off x="5054043" y="1694451"/>
            <a:ext cx="2959351" cy="2008615"/>
            <a:chOff x="4572000" y="2147888"/>
            <a:chExt cx="9144000" cy="5991225"/>
          </a:xfrm>
        </p:grpSpPr>
        <p:pic>
          <p:nvPicPr>
            <p:cNvPr id="18" name="Picture 4" descr="New Home, For Sale, Mortgage, Property, Luxury, House">
              <a:extLst>
                <a:ext uri="{FF2B5EF4-FFF2-40B4-BE49-F238E27FC236}">
                  <a16:creationId xmlns:a16="http://schemas.microsoft.com/office/drawing/2014/main" id="{27820FF6-4D30-48C7-93D7-C57D6797650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72000" y="2147888"/>
              <a:ext cx="9144000" cy="599122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Air Conditioner, Ac, System, Home, Equipment, Hot, Cool">
              <a:extLst>
                <a:ext uri="{FF2B5EF4-FFF2-40B4-BE49-F238E27FC236}">
                  <a16:creationId xmlns:a16="http://schemas.microsoft.com/office/drawing/2014/main" id="{6F60E4DE-4C51-46E9-A24D-B18780249BA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52999" y="5527640"/>
              <a:ext cx="2081593" cy="2113887"/>
            </a:xfrm>
            <a:prstGeom prst="rect">
              <a:avLst/>
            </a:prstGeom>
            <a:noFill/>
            <a:extLst>
              <a:ext uri="{909E8E84-426E-40DD-AFC4-6F175D3DCCD1}">
                <a14:hiddenFill xmlns:a14="http://schemas.microsoft.com/office/drawing/2010/main">
                  <a:solidFill>
                    <a:srgbClr val="FFFFFF"/>
                  </a:solidFill>
                </a14:hiddenFill>
              </a:ext>
            </a:extLst>
          </p:spPr>
        </p:pic>
      </p:grpSp>
      <p:pic>
        <p:nvPicPr>
          <p:cNvPr id="3" name="Picture 2">
            <a:extLst>
              <a:ext uri="{FF2B5EF4-FFF2-40B4-BE49-F238E27FC236}">
                <a16:creationId xmlns:a16="http://schemas.microsoft.com/office/drawing/2014/main" id="{58AB90D5-AB6E-4829-ABB8-FA24ECA97138}"/>
              </a:ext>
            </a:extLst>
          </p:cNvPr>
          <p:cNvPicPr>
            <a:picLocks noChangeAspect="1"/>
          </p:cNvPicPr>
          <p:nvPr/>
        </p:nvPicPr>
        <p:blipFill>
          <a:blip r:embed="rId7"/>
          <a:stretch>
            <a:fillRect/>
          </a:stretch>
        </p:blipFill>
        <p:spPr>
          <a:xfrm>
            <a:off x="8383135" y="113388"/>
            <a:ext cx="3730568" cy="2295910"/>
          </a:xfrm>
          <a:prstGeom prst="rect">
            <a:avLst/>
          </a:prstGeom>
        </p:spPr>
      </p:pic>
    </p:spTree>
    <p:extLst>
      <p:ext uri="{BB962C8B-B14F-4D97-AF65-F5344CB8AC3E}">
        <p14:creationId xmlns:p14="http://schemas.microsoft.com/office/powerpoint/2010/main" val="2068916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A304D9-0427-4A04-8552-9FD6E56D7864}"/>
              </a:ext>
            </a:extLst>
          </p:cNvPr>
          <p:cNvPicPr>
            <a:picLocks noChangeAspect="1"/>
          </p:cNvPicPr>
          <p:nvPr/>
        </p:nvPicPr>
        <p:blipFill>
          <a:blip r:embed="rId3"/>
          <a:stretch>
            <a:fillRect/>
          </a:stretch>
        </p:blipFill>
        <p:spPr>
          <a:xfrm>
            <a:off x="7048499" y="0"/>
            <a:ext cx="5143500" cy="6858000"/>
          </a:xfrm>
          <a:prstGeom prst="rect">
            <a:avLst/>
          </a:prstGeom>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4" name="TextBox 13">
            <a:extLst>
              <a:ext uri="{FF2B5EF4-FFF2-40B4-BE49-F238E27FC236}">
                <a16:creationId xmlns:a16="http://schemas.microsoft.com/office/drawing/2014/main" id="{F6C5EE83-44AB-40CE-9233-7437DDE03EA0}"/>
              </a:ext>
            </a:extLst>
          </p:cNvPr>
          <p:cNvSpPr txBox="1"/>
          <p:nvPr/>
        </p:nvSpPr>
        <p:spPr>
          <a:xfrm>
            <a:off x="399871" y="1727960"/>
            <a:ext cx="7986531" cy="1815882"/>
          </a:xfrm>
          <a:prstGeom prst="rect">
            <a:avLst/>
          </a:prstGeom>
          <a:noFill/>
        </p:spPr>
        <p:txBody>
          <a:bodyPr wrap="square" rtlCol="0">
            <a:spAutoFit/>
          </a:bodyPr>
          <a:lstStyle/>
          <a:p>
            <a:pPr marL="514350" indent="-514350">
              <a:buAutoNum type="arabicPeriod"/>
            </a:pPr>
            <a:r>
              <a:rPr lang="en-US" sz="2800" b="1" dirty="0">
                <a:solidFill>
                  <a:srgbClr val="707070"/>
                </a:solidFill>
                <a:latin typeface="Pragmatica" panose="020B0403040502020204" pitchFamily="34" charset="0"/>
              </a:rPr>
              <a:t>Install the “app” (This has been done for you for Python)</a:t>
            </a:r>
          </a:p>
          <a:p>
            <a:pPr marL="514350" indent="-514350">
              <a:buAutoNum type="arabicPeriod"/>
            </a:pPr>
            <a:r>
              <a:rPr lang="en-US" sz="2800" b="1" dirty="0">
                <a:solidFill>
                  <a:srgbClr val="707070"/>
                </a:solidFill>
                <a:latin typeface="Pragmatica" panose="020B0403040502020204" pitchFamily="34" charset="0"/>
              </a:rPr>
              <a:t>Open it to run</a:t>
            </a:r>
          </a:p>
          <a:p>
            <a:endParaRPr lang="en-US" sz="2800" b="1" dirty="0">
              <a:solidFill>
                <a:srgbClr val="707070"/>
              </a:solidFill>
              <a:latin typeface="Pragmatica" panose="020B0403040502020204" pitchFamily="34" charset="0"/>
            </a:endParaRPr>
          </a:p>
        </p:txBody>
      </p:sp>
      <p:sp>
        <p:nvSpPr>
          <p:cNvPr id="17" name="TextBox 16">
            <a:extLst>
              <a:ext uri="{FF2B5EF4-FFF2-40B4-BE49-F238E27FC236}">
                <a16:creationId xmlns:a16="http://schemas.microsoft.com/office/drawing/2014/main" id="{247B7D4D-86A2-4C05-8B53-B00B9FEDB7BD}"/>
              </a:ext>
            </a:extLst>
          </p:cNvPr>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package two-step…</a:t>
            </a:r>
          </a:p>
        </p:txBody>
      </p:sp>
    </p:spTree>
    <p:extLst>
      <p:ext uri="{BB962C8B-B14F-4D97-AF65-F5344CB8AC3E}">
        <p14:creationId xmlns:p14="http://schemas.microsoft.com/office/powerpoint/2010/main" val="3825020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2677656"/>
          </a:xfrm>
          <a:prstGeom prst="rect">
            <a:avLst/>
          </a:prstGeom>
          <a:noFill/>
        </p:spPr>
        <p:txBody>
          <a:bodyPr wrap="square" rtlCol="0">
            <a:spAutoFit/>
          </a:bodyPr>
          <a:lstStyle/>
          <a:p>
            <a:r>
              <a:rPr lang="en-US" sz="2800" b="1" dirty="0">
                <a:solidFill>
                  <a:srgbClr val="CF3338"/>
                </a:solidFill>
                <a:latin typeface="Pragmatica" pitchFamily="2" charset="0"/>
              </a:rPr>
              <a:t>Data analytics in R</a:t>
            </a:r>
          </a:p>
          <a:p>
            <a:endParaRPr lang="en-US" sz="2800" b="1" dirty="0">
              <a:solidFill>
                <a:srgbClr val="CF3338"/>
              </a:solidFill>
              <a:latin typeface="Pragmatica" pitchFamily="2" charset="0"/>
            </a:endParaRPr>
          </a:p>
          <a:p>
            <a:pPr marL="514350" indent="-514350">
              <a:buFont typeface="Arial" panose="020B0604020202020204" pitchFamily="34" charset="0"/>
              <a:buChar char="•"/>
            </a:pPr>
            <a:r>
              <a:rPr lang="en-US" sz="2800" b="1" dirty="0">
                <a:solidFill>
                  <a:srgbClr val="CF3338"/>
                </a:solidFill>
                <a:latin typeface="Pragmatica" pitchFamily="2" charset="0"/>
              </a:rPr>
              <a:t>How likely will this difference generalize to larger population of stores?</a:t>
            </a:r>
          </a:p>
          <a:p>
            <a:pPr marL="514350" indent="-514350">
              <a:buFont typeface="Arial" panose="020B0604020202020204" pitchFamily="34" charset="0"/>
              <a:buChar char="•"/>
            </a:pPr>
            <a:r>
              <a:rPr lang="en-US" sz="2800" b="1" dirty="0">
                <a:solidFill>
                  <a:srgbClr val="CF3338"/>
                </a:solidFill>
                <a:latin typeface="Pragmatica" pitchFamily="2" charset="0"/>
              </a:rPr>
              <a:t>Script: </a:t>
            </a:r>
            <a:r>
              <a:rPr lang="en-US" sz="2800" b="1" dirty="0">
                <a:solidFill>
                  <a:srgbClr val="CF3338"/>
                </a:solidFill>
                <a:latin typeface="Consolas" panose="020B0609020204030204" pitchFamily="49" charset="0"/>
              </a:rPr>
              <a:t>t-</a:t>
            </a:r>
            <a:r>
              <a:rPr lang="en-US" sz="2800" b="1" dirty="0" err="1">
                <a:solidFill>
                  <a:srgbClr val="CF3338"/>
                </a:solidFill>
                <a:latin typeface="Consolas" panose="020B0609020204030204" pitchFamily="49" charset="0"/>
              </a:rPr>
              <a:t>test.r</a:t>
            </a:r>
            <a:endParaRPr lang="en-US" sz="2800" b="1" dirty="0">
              <a:solidFill>
                <a:srgbClr val="CF3338"/>
              </a:solidFill>
              <a:latin typeface="Pragmatica" pitchFamily="2" charset="0"/>
            </a:endParaRPr>
          </a:p>
        </p:txBody>
      </p:sp>
      <p:pic>
        <p:nvPicPr>
          <p:cNvPr id="7" name="Picture 6">
            <a:extLst>
              <a:ext uri="{FF2B5EF4-FFF2-40B4-BE49-F238E27FC236}">
                <a16:creationId xmlns:a16="http://schemas.microsoft.com/office/drawing/2014/main" id="{AB407452-070C-4CA5-894E-5D2DF92E8578}"/>
              </a:ext>
            </a:extLst>
          </p:cNvPr>
          <p:cNvPicPr>
            <a:picLocks noChangeAspect="1"/>
          </p:cNvPicPr>
          <p:nvPr/>
        </p:nvPicPr>
        <p:blipFill>
          <a:blip r:embed="rId4"/>
          <a:stretch>
            <a:fillRect/>
          </a:stretch>
        </p:blipFill>
        <p:spPr>
          <a:xfrm>
            <a:off x="628457" y="3429000"/>
            <a:ext cx="5761905" cy="942857"/>
          </a:xfrm>
          <a:prstGeom prst="rect">
            <a:avLst/>
          </a:prstGeom>
        </p:spPr>
      </p:pic>
    </p:spTree>
    <p:extLst>
      <p:ext uri="{BB962C8B-B14F-4D97-AF65-F5344CB8AC3E}">
        <p14:creationId xmlns:p14="http://schemas.microsoft.com/office/powerpoint/2010/main" val="2429823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2246769"/>
          </a:xfrm>
          <a:prstGeom prst="rect">
            <a:avLst/>
          </a:prstGeom>
          <a:noFill/>
        </p:spPr>
        <p:txBody>
          <a:bodyPr wrap="square" rtlCol="0">
            <a:spAutoFit/>
          </a:bodyPr>
          <a:lstStyle/>
          <a:p>
            <a:r>
              <a:rPr lang="en-US" sz="2800" b="1" dirty="0">
                <a:solidFill>
                  <a:srgbClr val="CF3338"/>
                </a:solidFill>
                <a:latin typeface="Pragmatica" pitchFamily="2" charset="0"/>
              </a:rPr>
              <a:t>Data analytics in Python</a:t>
            </a:r>
          </a:p>
          <a:p>
            <a:endParaRPr lang="en-US" sz="2800" b="1" dirty="0">
              <a:solidFill>
                <a:srgbClr val="CF3338"/>
              </a:solidFill>
              <a:latin typeface="Pragmatica" pitchFamily="2" charset="0"/>
            </a:endParaRPr>
          </a:p>
          <a:p>
            <a:pPr marL="514350" indent="-514350">
              <a:buFont typeface="Arial" panose="020B0604020202020204" pitchFamily="34" charset="0"/>
              <a:buChar char="•"/>
            </a:pPr>
            <a:r>
              <a:rPr lang="en-US" sz="2800" b="1" dirty="0">
                <a:solidFill>
                  <a:srgbClr val="CF3338"/>
                </a:solidFill>
                <a:latin typeface="Pragmatica" pitchFamily="2" charset="0"/>
              </a:rPr>
              <a:t>Does a </a:t>
            </a:r>
            <a:r>
              <a:rPr lang="en-US" sz="2800" b="1" dirty="0" err="1">
                <a:solidFill>
                  <a:srgbClr val="CF3338"/>
                </a:solidFill>
                <a:latin typeface="Pragmatica" pitchFamily="2" charset="0"/>
              </a:rPr>
              <a:t>homes’s</a:t>
            </a:r>
            <a:r>
              <a:rPr lang="en-US" sz="2800" b="1" dirty="0">
                <a:solidFill>
                  <a:srgbClr val="CF3338"/>
                </a:solidFill>
                <a:latin typeface="Pragmatica" pitchFamily="2" charset="0"/>
              </a:rPr>
              <a:t> lot size significantly impact its price?</a:t>
            </a:r>
          </a:p>
          <a:p>
            <a:pPr marL="514350" indent="-514350">
              <a:buFont typeface="Arial" panose="020B0604020202020204" pitchFamily="34" charset="0"/>
              <a:buChar char="•"/>
            </a:pPr>
            <a:r>
              <a:rPr lang="en-US" sz="2800" b="1" dirty="0">
                <a:solidFill>
                  <a:srgbClr val="CF3338"/>
                </a:solidFill>
                <a:latin typeface="Pragmatica" pitchFamily="2" charset="0"/>
              </a:rPr>
              <a:t>Script: </a:t>
            </a:r>
            <a:r>
              <a:rPr lang="en-US" sz="2800" b="1" dirty="0" err="1">
                <a:solidFill>
                  <a:srgbClr val="CF3338"/>
                </a:solidFill>
                <a:latin typeface="Consolas" panose="020B0609020204030204" pitchFamily="49" charset="0"/>
              </a:rPr>
              <a:t>regression.ipynb</a:t>
            </a:r>
            <a:endParaRPr lang="en-US" sz="2800" b="1" dirty="0">
              <a:solidFill>
                <a:srgbClr val="CF3338"/>
              </a:solidFill>
              <a:latin typeface="Pragmatica" pitchFamily="2" charset="0"/>
            </a:endParaRPr>
          </a:p>
        </p:txBody>
      </p:sp>
      <p:pic>
        <p:nvPicPr>
          <p:cNvPr id="7" name="Picture 6">
            <a:extLst>
              <a:ext uri="{FF2B5EF4-FFF2-40B4-BE49-F238E27FC236}">
                <a16:creationId xmlns:a16="http://schemas.microsoft.com/office/drawing/2014/main" id="{7A905A35-2F95-468B-8AC5-B5EE8408102B}"/>
              </a:ext>
            </a:extLst>
          </p:cNvPr>
          <p:cNvPicPr>
            <a:picLocks noChangeAspect="1"/>
          </p:cNvPicPr>
          <p:nvPr/>
        </p:nvPicPr>
        <p:blipFill>
          <a:blip r:embed="rId4"/>
          <a:stretch>
            <a:fillRect/>
          </a:stretch>
        </p:blipFill>
        <p:spPr>
          <a:xfrm>
            <a:off x="642659" y="4087754"/>
            <a:ext cx="5876190" cy="895238"/>
          </a:xfrm>
          <a:prstGeom prst="rect">
            <a:avLst/>
          </a:prstGeom>
        </p:spPr>
      </p:pic>
    </p:spTree>
    <p:extLst>
      <p:ext uri="{BB962C8B-B14F-4D97-AF65-F5344CB8AC3E}">
        <p14:creationId xmlns:p14="http://schemas.microsoft.com/office/powerpoint/2010/main" val="1394051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446550"/>
          </a:xfrm>
          <a:prstGeom prst="rect">
            <a:avLst/>
          </a:prstGeom>
          <a:noFill/>
        </p:spPr>
        <p:txBody>
          <a:bodyPr wrap="square" rtlCol="0">
            <a:spAutoFit/>
          </a:bodyPr>
          <a:lstStyle/>
          <a:p>
            <a:r>
              <a:rPr lang="en-US" sz="4800" dirty="0">
                <a:latin typeface="Aliens &amp; cows" panose="00000500000000000000" pitchFamily="2" charset="0"/>
              </a:rPr>
              <a:t>Does a line run through it?</a:t>
            </a:r>
          </a:p>
          <a:p>
            <a:r>
              <a:rPr lang="en-US" sz="4000" dirty="0">
                <a:latin typeface="Aliens &amp; cows" panose="00000500000000000000" pitchFamily="2" charset="0"/>
              </a:rPr>
              <a:t>(And what is the slope and intercept?)</a:t>
            </a:r>
          </a:p>
        </p:txBody>
      </p:sp>
      <p:pic>
        <p:nvPicPr>
          <p:cNvPr id="4" name="Picture 3">
            <a:extLst>
              <a:ext uri="{FF2B5EF4-FFF2-40B4-BE49-F238E27FC236}">
                <a16:creationId xmlns:a16="http://schemas.microsoft.com/office/drawing/2014/main" id="{9C431E50-4912-4215-A656-4EEC35A492A9}"/>
              </a:ext>
            </a:extLst>
          </p:cNvPr>
          <p:cNvPicPr>
            <a:picLocks noChangeAspect="1"/>
          </p:cNvPicPr>
          <p:nvPr/>
        </p:nvPicPr>
        <p:blipFill>
          <a:blip r:embed="rId4"/>
          <a:stretch>
            <a:fillRect/>
          </a:stretch>
        </p:blipFill>
        <p:spPr>
          <a:xfrm>
            <a:off x="254081" y="2345933"/>
            <a:ext cx="4353283" cy="2581680"/>
          </a:xfrm>
          <a:prstGeom prst="rect">
            <a:avLst/>
          </a:prstGeom>
        </p:spPr>
      </p:pic>
      <p:pic>
        <p:nvPicPr>
          <p:cNvPr id="6" name="Picture 5">
            <a:extLst>
              <a:ext uri="{FF2B5EF4-FFF2-40B4-BE49-F238E27FC236}">
                <a16:creationId xmlns:a16="http://schemas.microsoft.com/office/drawing/2014/main" id="{C8051B9F-A26B-4552-964F-529C5D6B9851}"/>
              </a:ext>
            </a:extLst>
          </p:cNvPr>
          <p:cNvPicPr>
            <a:picLocks noChangeAspect="1"/>
          </p:cNvPicPr>
          <p:nvPr/>
        </p:nvPicPr>
        <p:blipFill>
          <a:blip r:embed="rId5"/>
          <a:stretch>
            <a:fillRect/>
          </a:stretch>
        </p:blipFill>
        <p:spPr>
          <a:xfrm>
            <a:off x="4804389" y="2317378"/>
            <a:ext cx="6769591" cy="3323290"/>
          </a:xfrm>
          <a:prstGeom prst="rect">
            <a:avLst/>
          </a:prstGeom>
        </p:spPr>
      </p:pic>
    </p:spTree>
    <p:extLst>
      <p:ext uri="{BB962C8B-B14F-4D97-AF65-F5344CB8AC3E}">
        <p14:creationId xmlns:p14="http://schemas.microsoft.com/office/powerpoint/2010/main" val="724925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077218"/>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a:p>
            <a:endParaRPr lang="en-US" sz="2000" b="1" i="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792158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Conclusion/Next steps</a:t>
            </a:r>
          </a:p>
        </p:txBody>
      </p:sp>
    </p:spTree>
    <p:extLst>
      <p:ext uri="{BB962C8B-B14F-4D97-AF65-F5344CB8AC3E}">
        <p14:creationId xmlns:p14="http://schemas.microsoft.com/office/powerpoint/2010/main" val="1922980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4" name="TextBox 13">
            <a:extLst>
              <a:ext uri="{FF2B5EF4-FFF2-40B4-BE49-F238E27FC236}">
                <a16:creationId xmlns:a16="http://schemas.microsoft.com/office/drawing/2014/main" id="{F6C5EE83-44AB-40CE-9233-7437DDE03EA0}"/>
              </a:ext>
            </a:extLst>
          </p:cNvPr>
          <p:cNvSpPr txBox="1"/>
          <p:nvPr/>
        </p:nvSpPr>
        <p:spPr>
          <a:xfrm>
            <a:off x="399871" y="1727960"/>
            <a:ext cx="7986531" cy="1384995"/>
          </a:xfrm>
          <a:prstGeom prst="rect">
            <a:avLst/>
          </a:prstGeom>
          <a:noFill/>
        </p:spPr>
        <p:txBody>
          <a:bodyPr wrap="square" rtlCol="0">
            <a:spAutoFit/>
          </a:bodyPr>
          <a:lstStyle/>
          <a:p>
            <a:pPr marL="514350" indent="-514350">
              <a:buFont typeface="Arial" panose="020B0604020202020204" pitchFamily="34" charset="0"/>
              <a:buChar char="•"/>
            </a:pPr>
            <a:r>
              <a:rPr lang="en-US" sz="2800" b="1" dirty="0">
                <a:solidFill>
                  <a:srgbClr val="707070"/>
                </a:solidFill>
                <a:latin typeface="Pragmatica" panose="020B0403040502020204" pitchFamily="34" charset="0"/>
                <a:hlinkClick r:id="rId4"/>
              </a:rPr>
              <a:t>https://stringfestdata.gumroad.com/l/fs-pq</a:t>
            </a:r>
            <a:r>
              <a:rPr lang="en-US" sz="2800" b="1" dirty="0">
                <a:solidFill>
                  <a:srgbClr val="707070"/>
                </a:solidFill>
                <a:latin typeface="Pragmatica" panose="020B0403040502020204" pitchFamily="34" charset="0"/>
              </a:rPr>
              <a:t>  </a:t>
            </a:r>
          </a:p>
          <a:p>
            <a:pPr marL="514350" indent="-514350">
              <a:buFont typeface="Arial" panose="020B0604020202020204" pitchFamily="34" charset="0"/>
              <a:buChar char="•"/>
            </a:pPr>
            <a:r>
              <a:rPr lang="en-US" sz="2800" b="1" dirty="0">
                <a:solidFill>
                  <a:srgbClr val="707070"/>
                </a:solidFill>
                <a:latin typeface="Pragmatica" panose="020B0403040502020204" pitchFamily="34" charset="0"/>
              </a:rPr>
              <a:t>Promocode: CLARKS</a:t>
            </a:r>
          </a:p>
          <a:p>
            <a:endParaRPr lang="en-US" sz="2800" b="1" dirty="0">
              <a:solidFill>
                <a:srgbClr val="707070"/>
              </a:solidFill>
              <a:latin typeface="Pragmatica" panose="020B0403040502020204" pitchFamily="34" charset="0"/>
            </a:endParaRPr>
          </a:p>
        </p:txBody>
      </p:sp>
      <p:sp>
        <p:nvSpPr>
          <p:cNvPr id="17" name="TextBox 16">
            <a:extLst>
              <a:ext uri="{FF2B5EF4-FFF2-40B4-BE49-F238E27FC236}">
                <a16:creationId xmlns:a16="http://schemas.microsoft.com/office/drawing/2014/main" id="{247B7D4D-86A2-4C05-8B53-B00B9FEDB7BD}"/>
              </a:ext>
            </a:extLst>
          </p:cNvPr>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PQ thank you</a:t>
            </a:r>
          </a:p>
        </p:txBody>
      </p:sp>
      <p:pic>
        <p:nvPicPr>
          <p:cNvPr id="1026" name="Picture 2">
            <a:extLst>
              <a:ext uri="{FF2B5EF4-FFF2-40B4-BE49-F238E27FC236}">
                <a16:creationId xmlns:a16="http://schemas.microsoft.com/office/drawing/2014/main" id="{0F582902-7D94-4F05-A7B1-44EADD3BD5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8829" y="2802835"/>
            <a:ext cx="7213170" cy="4055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1979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4" name="TextBox 13">
            <a:extLst>
              <a:ext uri="{FF2B5EF4-FFF2-40B4-BE49-F238E27FC236}">
                <a16:creationId xmlns:a16="http://schemas.microsoft.com/office/drawing/2014/main" id="{F6C5EE83-44AB-40CE-9233-7437DDE03EA0}"/>
              </a:ext>
            </a:extLst>
          </p:cNvPr>
          <p:cNvSpPr txBox="1"/>
          <p:nvPr/>
        </p:nvSpPr>
        <p:spPr>
          <a:xfrm>
            <a:off x="399871" y="1727960"/>
            <a:ext cx="7986531" cy="1815882"/>
          </a:xfrm>
          <a:prstGeom prst="rect">
            <a:avLst/>
          </a:prstGeom>
          <a:noFill/>
        </p:spPr>
        <p:txBody>
          <a:bodyPr wrap="square" rtlCol="0">
            <a:spAutoFit/>
          </a:bodyPr>
          <a:lstStyle/>
          <a:p>
            <a:pPr marL="514350" indent="-514350">
              <a:buFont typeface="Arial" panose="020B0604020202020204" pitchFamily="34" charset="0"/>
              <a:buChar char="•"/>
            </a:pPr>
            <a:r>
              <a:rPr lang="en-US" sz="2800" b="1" dirty="0">
                <a:solidFill>
                  <a:srgbClr val="707070"/>
                </a:solidFill>
                <a:latin typeface="Pragmatica" panose="020B0403040502020204" pitchFamily="34" charset="0"/>
              </a:rPr>
              <a:t>The underlying math &amp; philosophy of analytics</a:t>
            </a:r>
          </a:p>
          <a:p>
            <a:pPr marL="514350" indent="-514350">
              <a:buFont typeface="Arial" panose="020B0604020202020204" pitchFamily="34" charset="0"/>
              <a:buChar char="•"/>
            </a:pPr>
            <a:r>
              <a:rPr lang="en-US" sz="2800" b="1" dirty="0">
                <a:solidFill>
                  <a:srgbClr val="707070"/>
                </a:solidFill>
                <a:latin typeface="Pragmatica" panose="020B0403040502020204" pitchFamily="34" charset="0"/>
              </a:rPr>
              <a:t>Data cleaning in R &amp; Python</a:t>
            </a:r>
          </a:p>
          <a:p>
            <a:pPr marL="514350" indent="-514350">
              <a:buFont typeface="Arial" panose="020B0604020202020204" pitchFamily="34" charset="0"/>
              <a:buChar char="•"/>
            </a:pPr>
            <a:r>
              <a:rPr lang="en-US" sz="2800" b="1" dirty="0">
                <a:solidFill>
                  <a:srgbClr val="707070"/>
                </a:solidFill>
                <a:latin typeface="Pragmatica" panose="020B0403040502020204" pitchFamily="34" charset="0"/>
              </a:rPr>
              <a:t>Further data visualizations</a:t>
            </a:r>
          </a:p>
          <a:p>
            <a:endParaRPr lang="en-US" sz="2800" b="1" dirty="0">
              <a:solidFill>
                <a:srgbClr val="707070"/>
              </a:solidFill>
              <a:latin typeface="Pragmatica" panose="020B0403040502020204" pitchFamily="34" charset="0"/>
            </a:endParaRPr>
          </a:p>
        </p:txBody>
      </p:sp>
      <p:sp>
        <p:nvSpPr>
          <p:cNvPr id="17" name="TextBox 16">
            <a:extLst>
              <a:ext uri="{FF2B5EF4-FFF2-40B4-BE49-F238E27FC236}">
                <a16:creationId xmlns:a16="http://schemas.microsoft.com/office/drawing/2014/main" id="{247B7D4D-86A2-4C05-8B53-B00B9FEDB7BD}"/>
              </a:ext>
            </a:extLst>
          </p:cNvPr>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Cracking the book</a:t>
            </a:r>
          </a:p>
        </p:txBody>
      </p:sp>
    </p:spTree>
    <p:extLst>
      <p:ext uri="{BB962C8B-B14F-4D97-AF65-F5344CB8AC3E}">
        <p14:creationId xmlns:p14="http://schemas.microsoft.com/office/powerpoint/2010/main" val="3758888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Chat me up…</a:t>
            </a:r>
          </a:p>
        </p:txBody>
      </p:sp>
      <p:sp>
        <p:nvSpPr>
          <p:cNvPr id="3" name="TextBox 2"/>
          <p:cNvSpPr txBox="1"/>
          <p:nvPr/>
        </p:nvSpPr>
        <p:spPr>
          <a:xfrm>
            <a:off x="462987" y="1365813"/>
            <a:ext cx="9595413"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excites you about these topics? What scares you?</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finance areas are you coming from? (Poll)</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use cases are you interested in?</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648952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Event survey: </a:t>
            </a:r>
            <a:r>
              <a:rPr lang="en-US" sz="2800" b="1" dirty="0">
                <a:solidFill>
                  <a:srgbClr val="707070"/>
                </a:solidFill>
                <a:latin typeface="Pragmatica" panose="020B0403040502020204" pitchFamily="34" charset="0"/>
                <a:hlinkClick r:id="rId4"/>
              </a:rPr>
              <a:t>https://forms.office.com/r/0ZnD0LxpZy</a:t>
            </a:r>
            <a:endParaRPr lang="en-US" sz="2800" b="1" dirty="0">
              <a:solidFill>
                <a:srgbClr val="707070"/>
              </a:solidFill>
              <a:latin typeface="Pragmatica" panose="020B0403040502020204" pitchFamily="34" charset="0"/>
            </a:endParaRPr>
          </a:p>
          <a:p>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312071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2923877"/>
          </a:xfrm>
          <a:prstGeom prst="rect">
            <a:avLst/>
          </a:prstGeom>
          <a:noFill/>
        </p:spPr>
        <p:txBody>
          <a:bodyPr wrap="square" rtlCol="0">
            <a:spAutoFit/>
          </a:bodyPr>
          <a:lstStyle/>
          <a:p>
            <a:r>
              <a:rPr lang="en-US" sz="3600" b="1" dirty="0">
                <a:solidFill>
                  <a:srgbClr val="707070"/>
                </a:solidFill>
                <a:latin typeface="Pragmatica" panose="020B0403040502020204" pitchFamily="34" charset="0"/>
              </a:rPr>
              <a:t>THANK YOU</a:t>
            </a:r>
          </a:p>
          <a:p>
            <a:r>
              <a:rPr lang="en-US" sz="3600" b="1" dirty="0">
                <a:solidFill>
                  <a:srgbClr val="707070"/>
                </a:solidFill>
                <a:latin typeface="Pragmatica" panose="020B0403040502020204" pitchFamily="34" charset="0"/>
              </a:rPr>
              <a:t>Happy reading 📚</a:t>
            </a:r>
          </a:p>
          <a:p>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4"/>
              </a:rPr>
              <a:t>george@stringfestanalytics.com</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5"/>
              </a:rPr>
              <a:t>linkedin.com/in/gjmount</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6"/>
              </a:rPr>
              <a:t>stringfestanalytics.com/contact  </a:t>
            </a:r>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712320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Situate Excel, R and Python in the data analytics stack</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Prepare a Windows computer to work in both</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Analyze data in them all</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245169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7" y="1365813"/>
            <a:ext cx="8387397"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https://github.com/stringfestdata/aina-finance-foundations</a:t>
            </a:r>
            <a:endParaRPr lang="en-US" sz="2800" dirty="0">
              <a:solidFill>
                <a:srgbClr val="707070"/>
              </a:solidFill>
              <a:latin typeface="Pragmatica" panose="020B0403040502020204" pitchFamily="34" charset="0"/>
            </a:endParaRPr>
          </a:p>
          <a:p>
            <a:pPr marL="742950" lvl="1" indent="-285750">
              <a:buFont typeface="Arial" panose="020B0604020202020204" pitchFamily="34" charset="0"/>
              <a:buChar char="•"/>
            </a:pPr>
            <a:r>
              <a:rPr lang="en-US" sz="2800" dirty="0">
                <a:solidFill>
                  <a:srgbClr val="707070"/>
                </a:solidFill>
                <a:latin typeface="Pragmatica" panose="020B0403040502020204" pitchFamily="34" charset="0"/>
              </a:rPr>
              <a:t>Code &gt; Download ZIP</a:t>
            </a:r>
          </a:p>
        </p:txBody>
      </p:sp>
    </p:spTree>
    <p:extLst>
      <p:ext uri="{BB962C8B-B14F-4D97-AF65-F5344CB8AC3E}">
        <p14:creationId xmlns:p14="http://schemas.microsoft.com/office/powerpoint/2010/main" val="4141627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883313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830997"/>
          </a:xfrm>
          <a:prstGeom prst="rect">
            <a:avLst/>
          </a:prstGeom>
          <a:noFill/>
        </p:spPr>
        <p:txBody>
          <a:bodyPr wrap="square" rtlCol="0">
            <a:spAutoFit/>
          </a:bodyPr>
          <a:lstStyle/>
          <a:p>
            <a:r>
              <a:rPr lang="en-US" sz="4800" dirty="0">
                <a:latin typeface="Aliens &amp; cows" panose="00000500000000000000" pitchFamily="2" charset="0"/>
              </a:rPr>
              <a:t>Become a full-stack marketing analyst</a:t>
            </a:r>
          </a:p>
        </p:txBody>
      </p:sp>
      <p:pic>
        <p:nvPicPr>
          <p:cNvPr id="4" name="Picture 3" descr="Diagram, text&#10;&#10;Description automatically generated">
            <a:extLst>
              <a:ext uri="{FF2B5EF4-FFF2-40B4-BE49-F238E27FC236}">
                <a16:creationId xmlns:a16="http://schemas.microsoft.com/office/drawing/2014/main" id="{69888AE4-E6A5-42EE-8C41-9647CFF76E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9935" y="1777154"/>
            <a:ext cx="8555449" cy="4024138"/>
          </a:xfrm>
          <a:prstGeom prst="rect">
            <a:avLst/>
          </a:prstGeom>
        </p:spPr>
      </p:pic>
      <p:sp>
        <p:nvSpPr>
          <p:cNvPr id="7" name="TextBox 6">
            <a:extLst>
              <a:ext uri="{FF2B5EF4-FFF2-40B4-BE49-F238E27FC236}">
                <a16:creationId xmlns:a16="http://schemas.microsoft.com/office/drawing/2014/main" id="{CFAB272F-EC83-45BA-935F-DFBF5407D2B6}"/>
              </a:ext>
            </a:extLst>
          </p:cNvPr>
          <p:cNvSpPr txBox="1"/>
          <p:nvPr/>
        </p:nvSpPr>
        <p:spPr>
          <a:xfrm>
            <a:off x="261704" y="6114327"/>
            <a:ext cx="9493446" cy="369332"/>
          </a:xfrm>
          <a:prstGeom prst="rect">
            <a:avLst/>
          </a:prstGeom>
          <a:noFill/>
        </p:spPr>
        <p:txBody>
          <a:bodyPr wrap="square" rtlCol="0">
            <a:spAutoFit/>
          </a:bodyPr>
          <a:lstStyle/>
          <a:p>
            <a:r>
              <a:rPr lang="en-US" dirty="0">
                <a:solidFill>
                  <a:schemeClr val="bg1">
                    <a:lumMod val="50000"/>
                  </a:schemeClr>
                </a:solidFill>
                <a:latin typeface="Pragmatica" pitchFamily="2" charset="0"/>
              </a:rPr>
              <a:t>Mount, George. </a:t>
            </a:r>
            <a:r>
              <a:rPr lang="en-US" i="1" dirty="0">
                <a:solidFill>
                  <a:schemeClr val="bg1">
                    <a:lumMod val="50000"/>
                  </a:schemeClr>
                </a:solidFill>
                <a:latin typeface="Pragmatica" pitchFamily="2" charset="0"/>
              </a:rPr>
              <a:t>Advancing into Analytics: From Excel to Python and R</a:t>
            </a:r>
            <a:r>
              <a:rPr lang="en-US" dirty="0">
                <a:solidFill>
                  <a:schemeClr val="bg1">
                    <a:lumMod val="50000"/>
                  </a:schemeClr>
                </a:solidFill>
                <a:latin typeface="Pragmatica" pitchFamily="2" charset="0"/>
              </a:rPr>
              <a:t>. O’Reilly Media, 2021</a:t>
            </a:r>
            <a:endParaRPr lang="en-US" i="1" dirty="0">
              <a:solidFill>
                <a:schemeClr val="bg1">
                  <a:lumMod val="50000"/>
                </a:schemeClr>
              </a:solidFill>
              <a:latin typeface="Pragmatica" pitchFamily="2" charset="0"/>
            </a:endParaRPr>
          </a:p>
        </p:txBody>
      </p:sp>
    </p:spTree>
    <p:extLst>
      <p:ext uri="{BB962C8B-B14F-4D97-AF65-F5344CB8AC3E}">
        <p14:creationId xmlns:p14="http://schemas.microsoft.com/office/powerpoint/2010/main" val="3729633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Demos</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4401205"/>
          </a:xfrm>
          <a:prstGeom prst="rect">
            <a:avLst/>
          </a:prstGeom>
          <a:noFill/>
        </p:spPr>
        <p:txBody>
          <a:bodyPr wrap="square" rtlCol="0">
            <a:spAutoFit/>
          </a:bodyPr>
          <a:lstStyle/>
          <a:p>
            <a:r>
              <a:rPr lang="en-US" sz="2800" b="1" dirty="0">
                <a:solidFill>
                  <a:srgbClr val="CF3338"/>
                </a:solidFill>
                <a:latin typeface="Pragmatica" pitchFamily="2" charset="0"/>
              </a:rPr>
              <a:t>Data: </a:t>
            </a:r>
            <a:r>
              <a:rPr lang="en-US" sz="2800" b="1" dirty="0">
                <a:solidFill>
                  <a:srgbClr val="CF3338"/>
                </a:solidFill>
                <a:latin typeface="Consolas" panose="020B0609020204030204" pitchFamily="49" charset="0"/>
              </a:rPr>
              <a:t>housing.xlsx</a:t>
            </a:r>
          </a:p>
          <a:p>
            <a:pPr marL="514350" indent="-514350">
              <a:buFont typeface="Arial" panose="020B0604020202020204" pitchFamily="34" charset="0"/>
              <a:buChar char="•"/>
            </a:pPr>
            <a:r>
              <a:rPr lang="en-US" sz="2800" b="1" dirty="0">
                <a:solidFill>
                  <a:srgbClr val="CF3338"/>
                </a:solidFill>
                <a:latin typeface="Pragmatica" pitchFamily="2" charset="0"/>
              </a:rPr>
              <a:t>Explore housing price differences in Excel</a:t>
            </a:r>
          </a:p>
          <a:p>
            <a:pPr marL="514350" indent="-514350">
              <a:buFont typeface="Arial" panose="020B0604020202020204" pitchFamily="34" charset="0"/>
              <a:buChar char="•"/>
            </a:pPr>
            <a:r>
              <a:rPr lang="en-US" sz="2800" b="1" dirty="0">
                <a:solidFill>
                  <a:srgbClr val="CF3338"/>
                </a:solidFill>
                <a:latin typeface="Pragmatica" pitchFamily="2" charset="0"/>
              </a:rPr>
              <a:t>Confirm them in R</a:t>
            </a:r>
          </a:p>
          <a:p>
            <a:pPr marL="514350" indent="-514350">
              <a:buFont typeface="Arial" panose="020B0604020202020204" pitchFamily="34" charset="0"/>
              <a:buChar char="•"/>
            </a:pPr>
            <a:r>
              <a:rPr lang="en-US" sz="2800" b="1" dirty="0">
                <a:solidFill>
                  <a:srgbClr val="CF3338"/>
                </a:solidFill>
                <a:latin typeface="Pragmatica" pitchFamily="2" charset="0"/>
              </a:rPr>
              <a:t>Model a linear regression in Python	</a:t>
            </a:r>
          </a:p>
          <a:p>
            <a:pPr marL="514350" indent="-514350">
              <a:buFont typeface="Arial" panose="020B0604020202020204" pitchFamily="34" charset="0"/>
              <a:buChar char="•"/>
            </a:pPr>
            <a:r>
              <a:rPr lang="en-US" sz="2800" b="1" dirty="0">
                <a:solidFill>
                  <a:srgbClr val="CF3338"/>
                </a:solidFill>
                <a:latin typeface="Pragmatica" pitchFamily="2" charset="0"/>
              </a:rPr>
              <a:t>Read more about the dataset: </a:t>
            </a:r>
            <a:r>
              <a:rPr lang="en-US" sz="2800" b="1" dirty="0">
                <a:solidFill>
                  <a:srgbClr val="CF3338"/>
                </a:solidFill>
                <a:latin typeface="Pragmatica" pitchFamily="2" charset="0"/>
                <a:hlinkClick r:id="rId4"/>
              </a:rPr>
              <a:t>https://rdrr.io/cran/Ecdat/man/Housing.html</a:t>
            </a:r>
            <a:r>
              <a:rPr lang="en-US" sz="2800" b="1" dirty="0">
                <a:solidFill>
                  <a:srgbClr val="CF3338"/>
                </a:solidFill>
                <a:latin typeface="Pragmatica" pitchFamily="2" charset="0"/>
              </a:rPr>
              <a:t>  </a:t>
            </a:r>
          </a:p>
          <a:p>
            <a:pPr lvl="1"/>
            <a:endParaRPr lang="en-US" sz="2800" b="1" dirty="0">
              <a:solidFill>
                <a:srgbClr val="CF3338"/>
              </a:solidFill>
              <a:latin typeface="Pragmatica" pitchFamily="2" charset="0"/>
            </a:endParaRPr>
          </a:p>
        </p:txBody>
      </p:sp>
    </p:spTree>
    <p:extLst>
      <p:ext uri="{BB962C8B-B14F-4D97-AF65-F5344CB8AC3E}">
        <p14:creationId xmlns:p14="http://schemas.microsoft.com/office/powerpoint/2010/main" val="3088895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4081097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3539430"/>
          </a:xfrm>
          <a:prstGeom prst="rect">
            <a:avLst/>
          </a:prstGeom>
          <a:noFill/>
        </p:spPr>
        <p:txBody>
          <a:bodyPr wrap="square" rtlCol="0">
            <a:spAutoFit/>
          </a:bodyPr>
          <a:lstStyle/>
          <a:p>
            <a:r>
              <a:rPr lang="en-US" sz="2800" b="1" dirty="0">
                <a:solidFill>
                  <a:srgbClr val="CF3338"/>
                </a:solidFill>
                <a:latin typeface="Pragmatica" pitchFamily="2" charset="0"/>
              </a:rPr>
              <a:t>Data analytics in Excel</a:t>
            </a:r>
          </a:p>
          <a:p>
            <a:endParaRPr lang="en-US" sz="2800" b="1" dirty="0">
              <a:solidFill>
                <a:srgbClr val="CF3338"/>
              </a:solidFill>
              <a:latin typeface="Pragmatica" pitchFamily="2" charset="0"/>
            </a:endParaRPr>
          </a:p>
          <a:p>
            <a:pPr marL="514350" indent="-514350">
              <a:buFont typeface="Arial" panose="020B0604020202020204" pitchFamily="34" charset="0"/>
              <a:buChar char="•"/>
            </a:pPr>
            <a:r>
              <a:rPr lang="en-US" sz="2800" b="1" dirty="0">
                <a:solidFill>
                  <a:srgbClr val="CF3338"/>
                </a:solidFill>
                <a:latin typeface="Pragmatica" pitchFamily="2" charset="0"/>
              </a:rPr>
              <a:t>Is there a difference in housing prices between homes with and without air conditioners?</a:t>
            </a:r>
          </a:p>
          <a:p>
            <a:pPr marL="514350" indent="-514350">
              <a:buFont typeface="Arial" panose="020B0604020202020204" pitchFamily="34" charset="0"/>
              <a:buChar char="•"/>
            </a:pPr>
            <a:r>
              <a:rPr lang="en-US" sz="2800" b="1" dirty="0">
                <a:solidFill>
                  <a:srgbClr val="CF3338"/>
                </a:solidFill>
                <a:latin typeface="Pragmatica" pitchFamily="2" charset="0"/>
              </a:rPr>
              <a:t>Demo notes: </a:t>
            </a:r>
            <a:r>
              <a:rPr lang="en-US" sz="2800" b="1" dirty="0">
                <a:solidFill>
                  <a:srgbClr val="CF3338"/>
                </a:solidFill>
                <a:latin typeface="Consolas" panose="020B0609020204030204" pitchFamily="49" charset="0"/>
              </a:rPr>
              <a:t>excel-demo.docx</a:t>
            </a:r>
          </a:p>
          <a:p>
            <a:pPr marL="514350" indent="-514350">
              <a:buFont typeface="Arial" panose="020B0604020202020204" pitchFamily="34" charset="0"/>
              <a:buChar char="•"/>
            </a:pPr>
            <a:r>
              <a:rPr lang="en-US" sz="2800" b="1" dirty="0">
                <a:solidFill>
                  <a:srgbClr val="CF3338"/>
                </a:solidFill>
                <a:latin typeface="Pragmatica" panose="020B0403040502020204"/>
                <a:cs typeface="Arabic Typesetting" panose="020B0604020202020204" pitchFamily="66" charset="-78"/>
              </a:rPr>
              <a:t>Solution:</a:t>
            </a:r>
            <a:r>
              <a:rPr lang="en-US" sz="2800" b="1" dirty="0">
                <a:solidFill>
                  <a:srgbClr val="CF3338"/>
                </a:solidFill>
                <a:latin typeface="Pragmatica" panose="020B0403040502020204"/>
              </a:rPr>
              <a:t> </a:t>
            </a:r>
            <a:r>
              <a:rPr lang="en-US" sz="2800" b="1" dirty="0">
                <a:solidFill>
                  <a:srgbClr val="CF3338"/>
                </a:solidFill>
                <a:latin typeface="Consolas" panose="020B0609020204030204" pitchFamily="49" charset="0"/>
              </a:rPr>
              <a:t>housing-solution.xlsx</a:t>
            </a:r>
          </a:p>
        </p:txBody>
      </p:sp>
    </p:spTree>
    <p:extLst>
      <p:ext uri="{BB962C8B-B14F-4D97-AF65-F5344CB8AC3E}">
        <p14:creationId xmlns:p14="http://schemas.microsoft.com/office/powerpoint/2010/main" val="31206512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1663</TotalTime>
  <Words>728</Words>
  <Application>Microsoft Office PowerPoint</Application>
  <PresentationFormat>Widescreen</PresentationFormat>
  <Paragraphs>93</Paragraphs>
  <Slides>21</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Aliens &amp; cows</vt:lpstr>
      <vt:lpstr>Arial</vt:lpstr>
      <vt:lpstr>Calibri</vt:lpstr>
      <vt:lpstr>Calibri Light</vt:lpstr>
      <vt:lpstr>Consolas</vt:lpstr>
      <vt:lpstr>Gidole</vt:lpstr>
      <vt:lpstr>Pragmatica</vt:lpstr>
      <vt:lpstr>u2400</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 Mount</cp:lastModifiedBy>
  <cp:revision>123</cp:revision>
  <dcterms:created xsi:type="dcterms:W3CDTF">2019-10-19T21:47:18Z</dcterms:created>
  <dcterms:modified xsi:type="dcterms:W3CDTF">2022-03-09T15:09:19Z</dcterms:modified>
</cp:coreProperties>
</file>