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93" r:id="rId3"/>
    <p:sldId id="392" r:id="rId4"/>
    <p:sldId id="436" r:id="rId5"/>
    <p:sldId id="411" r:id="rId6"/>
    <p:sldId id="437" r:id="rId7"/>
    <p:sldId id="481" r:id="rId8"/>
    <p:sldId id="439" r:id="rId9"/>
    <p:sldId id="441" r:id="rId10"/>
    <p:sldId id="440" r:id="rId11"/>
    <p:sldId id="444" r:id="rId12"/>
    <p:sldId id="446" r:id="rId13"/>
    <p:sldId id="445" r:id="rId14"/>
    <p:sldId id="442" r:id="rId15"/>
    <p:sldId id="472" r:id="rId16"/>
    <p:sldId id="447" r:id="rId17"/>
    <p:sldId id="448" r:id="rId18"/>
    <p:sldId id="482" r:id="rId19"/>
    <p:sldId id="449" r:id="rId20"/>
    <p:sldId id="480" r:id="rId21"/>
    <p:sldId id="483" r:id="rId22"/>
    <p:sldId id="450" r:id="rId23"/>
    <p:sldId id="484" r:id="rId24"/>
    <p:sldId id="485" r:id="rId25"/>
    <p:sldId id="473" r:id="rId26"/>
    <p:sldId id="453" r:id="rId27"/>
    <p:sldId id="454" r:id="rId28"/>
    <p:sldId id="456" r:id="rId29"/>
    <p:sldId id="467" r:id="rId30"/>
    <p:sldId id="471" r:id="rId31"/>
    <p:sldId id="474" r:id="rId32"/>
    <p:sldId id="463" r:id="rId33"/>
    <p:sldId id="468" r:id="rId34"/>
    <p:sldId id="469" r:id="rId35"/>
    <p:sldId id="470" r:id="rId36"/>
    <p:sldId id="465" r:id="rId37"/>
    <p:sldId id="466" r:id="rId38"/>
    <p:sldId id="438" r:id="rId39"/>
    <p:sldId id="475" r:id="rId40"/>
    <p:sldId id="443" r:id="rId41"/>
    <p:sldId id="476" r:id="rId42"/>
    <p:sldId id="477" r:id="rId43"/>
    <p:sldId id="478" r:id="rId44"/>
    <p:sldId id="479" r:id="rId45"/>
    <p:sldId id="457" r:id="rId46"/>
    <p:sldId id="458" r:id="rId47"/>
    <p:sldId id="459" r:id="rId48"/>
    <p:sldId id="432" r:id="rId49"/>
    <p:sldId id="336" r:id="rId50"/>
    <p:sldId id="460" r:id="rId51"/>
    <p:sldId id="461" r:id="rId52"/>
    <p:sldId id="46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447"/>
    <a:srgbClr val="FBC475"/>
    <a:srgbClr val="CF3338"/>
    <a:srgbClr val="707070"/>
    <a:srgbClr val="919FA8"/>
    <a:srgbClr val="FCA426"/>
    <a:srgbClr val="628E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661" autoAdjust="0"/>
  </p:normalViewPr>
  <p:slideViewPr>
    <p:cSldViewPr snapToGrid="0">
      <p:cViewPr varScale="1">
        <p:scale>
          <a:sx n="94" d="100"/>
          <a:sy n="94" d="100"/>
        </p:scale>
        <p:origin x="1116" y="7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additional courses will dive into using GitHub.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who actually does what? I really like this depiction because it breaks down who does what, and what they are actually doing. How machine learning fits in.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that you have a bit more lay of the land and may feel inferior or whatever – don’t! It doesn’t matter what stage of analytics you’re doing; the general process is going to be the same, and a great visualization of that process comes from Hadley Wickham (a name you might remember from the book). </a:t>
            </a:r>
          </a:p>
          <a:p>
            <a:endParaRPr lang="en-US" dirty="0"/>
          </a:p>
          <a:p>
            <a:r>
              <a:rPr lang="en-US" dirty="0"/>
              <a:t>Tidying and transforming are wrangling</a:t>
            </a:r>
          </a:p>
        </p:txBody>
      </p:sp>
      <p:sp>
        <p:nvSpPr>
          <p:cNvPr id="4" name="Slide Number Placeholder 3"/>
          <p:cNvSpPr>
            <a:spLocks noGrp="1"/>
          </p:cNvSpPr>
          <p:nvPr>
            <p:ph type="sldNum" sz="quarter" idx="5"/>
          </p:nvPr>
        </p:nvSpPr>
        <p:spPr/>
        <p:txBody>
          <a:bodyPr/>
          <a:lstStyle/>
          <a:p>
            <a:fld id="{F9DB3DAC-CD90-4DD2-80B1-E135CFB4F8DD}" type="slidenum">
              <a:rPr lang="en-US" smtClean="0"/>
              <a:t>14</a:t>
            </a:fld>
            <a:endParaRPr lang="en-US"/>
          </a:p>
        </p:txBody>
      </p:sp>
    </p:spTree>
    <p:extLst>
      <p:ext uri="{BB962C8B-B14F-4D97-AF65-F5344CB8AC3E}">
        <p14:creationId xmlns:p14="http://schemas.microsoft.com/office/powerpoint/2010/main" val="13243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t>
            </a:r>
          </a:p>
        </p:txBody>
      </p:sp>
      <p:sp>
        <p:nvSpPr>
          <p:cNvPr id="4" name="Slide Number Placeholder 3"/>
          <p:cNvSpPr>
            <a:spLocks noGrp="1"/>
          </p:cNvSpPr>
          <p:nvPr>
            <p:ph type="sldNum" sz="quarter" idx="5"/>
          </p:nvPr>
        </p:nvSpPr>
        <p:spPr/>
        <p:txBody>
          <a:bodyPr/>
          <a:lstStyle/>
          <a:p>
            <a:fld id="{F9DB3DAC-CD90-4DD2-80B1-E135CFB4F8DD}" type="slidenum">
              <a:rPr lang="en-US" smtClean="0"/>
              <a:t>15</a:t>
            </a:fld>
            <a:endParaRPr lang="en-US"/>
          </a:p>
        </p:txBody>
      </p:sp>
    </p:spTree>
    <p:extLst>
      <p:ext uri="{BB962C8B-B14F-4D97-AF65-F5344CB8AC3E}">
        <p14:creationId xmlns:p14="http://schemas.microsoft.com/office/powerpoint/2010/main" val="2397200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you know what analytics is, or maybe I confused you more. And you have a handle on all the steps that make up analytics. So where does that leave us? Well in the book you learned bits and pieces of the process. But we didn’t spend a ton of time on the communication. So there’s what I want to focus on today. </a:t>
            </a:r>
          </a:p>
        </p:txBody>
      </p:sp>
      <p:sp>
        <p:nvSpPr>
          <p:cNvPr id="4" name="Slide Number Placeholder 3"/>
          <p:cNvSpPr>
            <a:spLocks noGrp="1"/>
          </p:cNvSpPr>
          <p:nvPr>
            <p:ph type="sldNum" sz="quarter" idx="5"/>
          </p:nvPr>
        </p:nvSpPr>
        <p:spPr/>
        <p:txBody>
          <a:bodyPr/>
          <a:lstStyle/>
          <a:p>
            <a:fld id="{F9DB3DAC-CD90-4DD2-80B1-E135CFB4F8DD}" type="slidenum">
              <a:rPr lang="en-US" smtClean="0"/>
              <a:t>16</a:t>
            </a:fld>
            <a:endParaRPr lang="en-US"/>
          </a:p>
        </p:txBody>
      </p:sp>
    </p:spTree>
    <p:extLst>
      <p:ext uri="{BB962C8B-B14F-4D97-AF65-F5344CB8AC3E}">
        <p14:creationId xmlns:p14="http://schemas.microsoft.com/office/powerpoint/2010/main" val="272672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give my thoughts, I would love to hear from you – what do you think about when you hear analytics presentations? Or what has stopped you from doing your best in the past? </a:t>
            </a:r>
          </a:p>
        </p:txBody>
      </p:sp>
      <p:sp>
        <p:nvSpPr>
          <p:cNvPr id="4" name="Slide Number Placeholder 3"/>
          <p:cNvSpPr>
            <a:spLocks noGrp="1"/>
          </p:cNvSpPr>
          <p:nvPr>
            <p:ph type="sldNum" sz="quarter" idx="5"/>
          </p:nvPr>
        </p:nvSpPr>
        <p:spPr/>
        <p:txBody>
          <a:bodyPr/>
          <a:lstStyle/>
          <a:p>
            <a:fld id="{F9DB3DAC-CD90-4DD2-80B1-E135CFB4F8DD}" type="slidenum">
              <a:rPr lang="en-US" smtClean="0"/>
              <a:t>17</a:t>
            </a:fld>
            <a:endParaRPr lang="en-US"/>
          </a:p>
        </p:txBody>
      </p:sp>
    </p:spTree>
    <p:extLst>
      <p:ext uri="{BB962C8B-B14F-4D97-AF65-F5344CB8AC3E}">
        <p14:creationId xmlns:p14="http://schemas.microsoft.com/office/powerpoint/2010/main" val="865271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say you’ve been assigned some sort of analytics project and I’m guessing if you’re here you’d like to be. How is it going to work, what is your role? I consider the role of analyst to be like that of </a:t>
            </a:r>
            <a:r>
              <a:rPr lang="en-US" dirty="0" err="1"/>
              <a:t>mythbuster</a:t>
            </a:r>
            <a:r>
              <a:rPr lang="en-US" dirty="0"/>
              <a:t>. Finding interesting things that people assume to be true and seeing what the evidence has to say. </a:t>
            </a:r>
          </a:p>
          <a:p>
            <a:endParaRPr lang="en-US" dirty="0"/>
          </a:p>
          <a:p>
            <a:r>
              <a:rPr lang="en-US" dirty="0"/>
              <a:t>So you know your basic mission and ultimately your product is that. What rhetorical questions, urban myths </a:t>
            </a:r>
            <a:r>
              <a:rPr lang="en-US" dirty="0" err="1"/>
              <a:t>etc</a:t>
            </a:r>
            <a:r>
              <a:rPr lang="en-US" dirty="0"/>
              <a:t> can the data answer? </a:t>
            </a:r>
          </a:p>
        </p:txBody>
      </p:sp>
      <p:sp>
        <p:nvSpPr>
          <p:cNvPr id="4" name="Slide Number Placeholder 3"/>
          <p:cNvSpPr>
            <a:spLocks noGrp="1"/>
          </p:cNvSpPr>
          <p:nvPr>
            <p:ph type="sldNum" sz="quarter" idx="5"/>
          </p:nvPr>
        </p:nvSpPr>
        <p:spPr/>
        <p:txBody>
          <a:bodyPr/>
          <a:lstStyle/>
          <a:p>
            <a:fld id="{F9DB3DAC-CD90-4DD2-80B1-E135CFB4F8DD}" type="slidenum">
              <a:rPr lang="en-US" smtClean="0"/>
              <a:t>18</a:t>
            </a:fld>
            <a:endParaRPr lang="en-US"/>
          </a:p>
        </p:txBody>
      </p:sp>
    </p:spTree>
    <p:extLst>
      <p:ext uri="{BB962C8B-B14F-4D97-AF65-F5344CB8AC3E}">
        <p14:creationId xmlns:p14="http://schemas.microsoft.com/office/powerpoint/2010/main" val="345754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you know our end goal here is to communicate our busted myths to the audience. We will get to the </a:t>
            </a:r>
            <a:r>
              <a:rPr lang="en-US" i="1" dirty="0"/>
              <a:t>how </a:t>
            </a:r>
            <a:r>
              <a:rPr lang="en-US" i="0" dirty="0"/>
              <a:t>later. For now let’s start on the </a:t>
            </a:r>
            <a:r>
              <a:rPr lang="en-US" i="1" dirty="0"/>
              <a:t>what </a:t>
            </a:r>
            <a:r>
              <a:rPr lang="en-US" i="0" dirty="0"/>
              <a:t>– what are we going to show the audience? </a:t>
            </a:r>
          </a:p>
          <a:p>
            <a:endParaRPr lang="en-US" i="0" dirty="0"/>
          </a:p>
          <a:p>
            <a:r>
              <a:rPr lang="en-US" dirty="0"/>
              <a:t>The later into this process we are, the more likely the audience is going to care. There’s not a sharp </a:t>
            </a:r>
            <a:r>
              <a:rPr lang="en-US" dirty="0" err="1"/>
              <a:t>dropoff</a:t>
            </a:r>
            <a:r>
              <a:rPr lang="en-US" dirty="0"/>
              <a:t> </a:t>
            </a:r>
            <a:r>
              <a:rPr lang="en-US" dirty="0" err="1"/>
              <a:t>pont</a:t>
            </a:r>
            <a:r>
              <a:rPr lang="en-US" dirty="0"/>
              <a:t>. </a:t>
            </a:r>
          </a:p>
        </p:txBody>
      </p:sp>
      <p:sp>
        <p:nvSpPr>
          <p:cNvPr id="4" name="Slide Number Placeholder 3"/>
          <p:cNvSpPr>
            <a:spLocks noGrp="1"/>
          </p:cNvSpPr>
          <p:nvPr>
            <p:ph type="sldNum" sz="quarter" idx="5"/>
          </p:nvPr>
        </p:nvSpPr>
        <p:spPr/>
        <p:txBody>
          <a:bodyPr/>
          <a:lstStyle/>
          <a:p>
            <a:fld id="{F9DB3DAC-CD90-4DD2-80B1-E135CFB4F8DD}" type="slidenum">
              <a:rPr lang="en-US" smtClean="0"/>
              <a:t>19</a:t>
            </a:fld>
            <a:endParaRPr lang="en-US"/>
          </a:p>
        </p:txBody>
      </p:sp>
    </p:spTree>
    <p:extLst>
      <p:ext uri="{BB962C8B-B14F-4D97-AF65-F5344CB8AC3E}">
        <p14:creationId xmlns:p14="http://schemas.microsoft.com/office/powerpoint/2010/main" val="3702878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six steps to guide as a framework. Given all you know about analytics thus far you might not expect a completely one-size-fits-all approach. </a:t>
            </a:r>
          </a:p>
        </p:txBody>
      </p:sp>
      <p:sp>
        <p:nvSpPr>
          <p:cNvPr id="4" name="Slide Number Placeholder 3"/>
          <p:cNvSpPr>
            <a:spLocks noGrp="1"/>
          </p:cNvSpPr>
          <p:nvPr>
            <p:ph type="sldNum" sz="quarter" idx="5"/>
          </p:nvPr>
        </p:nvSpPr>
        <p:spPr/>
        <p:txBody>
          <a:bodyPr/>
          <a:lstStyle/>
          <a:p>
            <a:fld id="{F9DB3DAC-CD90-4DD2-80B1-E135CFB4F8DD}" type="slidenum">
              <a:rPr lang="en-US" smtClean="0"/>
              <a:t>21</a:t>
            </a:fld>
            <a:endParaRPr lang="en-US"/>
          </a:p>
        </p:txBody>
      </p:sp>
    </p:spTree>
    <p:extLst>
      <p:ext uri="{BB962C8B-B14F-4D97-AF65-F5344CB8AC3E}">
        <p14:creationId xmlns:p14="http://schemas.microsoft.com/office/powerpoint/2010/main" val="2923975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find a PDF in your docs folder with a write up of what we’re talking about here. </a:t>
            </a:r>
          </a:p>
        </p:txBody>
      </p:sp>
      <p:sp>
        <p:nvSpPr>
          <p:cNvPr id="4" name="Slide Number Placeholder 3"/>
          <p:cNvSpPr>
            <a:spLocks noGrp="1"/>
          </p:cNvSpPr>
          <p:nvPr>
            <p:ph type="sldNum" sz="quarter" idx="5"/>
          </p:nvPr>
        </p:nvSpPr>
        <p:spPr/>
        <p:txBody>
          <a:bodyPr/>
          <a:lstStyle/>
          <a:p>
            <a:fld id="{F9DB3DAC-CD90-4DD2-80B1-E135CFB4F8DD}" type="slidenum">
              <a:rPr lang="en-US" smtClean="0"/>
              <a:t>22</a:t>
            </a:fld>
            <a:endParaRPr lang="en-US"/>
          </a:p>
        </p:txBody>
      </p:sp>
    </p:spTree>
    <p:extLst>
      <p:ext uri="{BB962C8B-B14F-4D97-AF65-F5344CB8AC3E}">
        <p14:creationId xmlns:p14="http://schemas.microsoft.com/office/powerpoint/2010/main" val="321327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move onto an example that we’ll work together. Of course when you’re an analyst you generally aren’t handed one off the shelf, but bear with me. </a:t>
            </a:r>
          </a:p>
          <a:p>
            <a:endParaRPr lang="en-US" dirty="0"/>
          </a:p>
          <a:p>
            <a:r>
              <a:rPr lang="en-US" dirty="0"/>
              <a:t>We’re going to go through the six steps and collaborate together in a Google doc answering them. </a:t>
            </a:r>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378878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happen if we had a brand on here? What if the screen size said small, medium, large?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move onto an example that we’ll work together. Of course when you’re an analyst you generally aren’t handed one off the shelf, but bear with me. </a:t>
            </a:r>
          </a:p>
          <a:p>
            <a:endParaRPr lang="en-US" dirty="0"/>
          </a:p>
          <a:p>
            <a:r>
              <a:rPr lang="en-US" dirty="0"/>
              <a:t>We’re going to go through the six steps and collaborate together in a Google doc answering them. </a:t>
            </a:r>
          </a:p>
        </p:txBody>
      </p:sp>
      <p:sp>
        <p:nvSpPr>
          <p:cNvPr id="4" name="Slide Number Placeholder 3"/>
          <p:cNvSpPr>
            <a:spLocks noGrp="1"/>
          </p:cNvSpPr>
          <p:nvPr>
            <p:ph type="sldNum" sz="quarter" idx="5"/>
          </p:nvPr>
        </p:nvSpPr>
        <p:spPr/>
        <p:txBody>
          <a:bodyPr/>
          <a:lstStyle/>
          <a:p>
            <a:fld id="{F9DB3DAC-CD90-4DD2-80B1-E135CFB4F8DD}" type="slidenum">
              <a:rPr lang="en-US" smtClean="0"/>
              <a:t>24</a:t>
            </a:fld>
            <a:endParaRPr lang="en-US"/>
          </a:p>
        </p:txBody>
      </p:sp>
    </p:spTree>
    <p:extLst>
      <p:ext uri="{BB962C8B-B14F-4D97-AF65-F5344CB8AC3E}">
        <p14:creationId xmlns:p14="http://schemas.microsoft.com/office/powerpoint/2010/main" val="2152999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thus far?</a:t>
            </a:r>
          </a:p>
        </p:txBody>
      </p:sp>
      <p:sp>
        <p:nvSpPr>
          <p:cNvPr id="4" name="Slide Number Placeholder 3"/>
          <p:cNvSpPr>
            <a:spLocks noGrp="1"/>
          </p:cNvSpPr>
          <p:nvPr>
            <p:ph type="sldNum" sz="quarter" idx="5"/>
          </p:nvPr>
        </p:nvSpPr>
        <p:spPr/>
        <p:txBody>
          <a:bodyPr/>
          <a:lstStyle/>
          <a:p>
            <a:fld id="{F9DB3DAC-CD90-4DD2-80B1-E135CFB4F8DD}" type="slidenum">
              <a:rPr lang="en-US" smtClean="0"/>
              <a:t>25</a:t>
            </a:fld>
            <a:endParaRPr lang="en-US"/>
          </a:p>
        </p:txBody>
      </p:sp>
    </p:spTree>
    <p:extLst>
      <p:ext uri="{BB962C8B-B14F-4D97-AF65-F5344CB8AC3E}">
        <p14:creationId xmlns:p14="http://schemas.microsoft.com/office/powerpoint/2010/main" val="2081661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the introduction. If you study writing you’ll hear not to bury the </a:t>
            </a:r>
            <a:r>
              <a:rPr lang="en-US" dirty="0" err="1"/>
              <a:t>lede</a:t>
            </a:r>
            <a:r>
              <a:rPr lang="en-US" dirty="0"/>
              <a:t> and to hook the reader. It’s the same thing here. Start with something that really comes out of your audience’s own world, that they relate to.</a:t>
            </a:r>
          </a:p>
          <a:p>
            <a:endParaRPr lang="en-US" dirty="0"/>
          </a:p>
          <a:p>
            <a:r>
              <a:rPr lang="en-US" dirty="0"/>
              <a:t>Of course in one of these lab-baked examples like ours we don’t really know who our audience is, so let’s just guess. Often you do kind of have to guess when you’re doing data work. </a:t>
            </a:r>
          </a:p>
        </p:txBody>
      </p:sp>
      <p:sp>
        <p:nvSpPr>
          <p:cNvPr id="4" name="Slide Number Placeholder 3"/>
          <p:cNvSpPr>
            <a:spLocks noGrp="1"/>
          </p:cNvSpPr>
          <p:nvPr>
            <p:ph type="sldNum" sz="quarter" idx="5"/>
          </p:nvPr>
        </p:nvSpPr>
        <p:spPr/>
        <p:txBody>
          <a:bodyPr/>
          <a:lstStyle/>
          <a:p>
            <a:fld id="{F9DB3DAC-CD90-4DD2-80B1-E135CFB4F8DD}" type="slidenum">
              <a:rPr lang="en-US" smtClean="0"/>
              <a:t>26</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OK, now the hypotheses. If you are feeling rusty with how these work, go back to the book. Who would like to write the hypotheses in our doc?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27</a:t>
            </a:fld>
            <a:endParaRPr lang="en-US"/>
          </a:p>
        </p:txBody>
      </p:sp>
    </p:spTree>
    <p:extLst>
      <p:ext uri="{BB962C8B-B14F-4D97-AF65-F5344CB8AC3E}">
        <p14:creationId xmlns:p14="http://schemas.microsoft.com/office/powerpoint/2010/main" val="1336732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 Sans" panose="020B0606030504020204" pitchFamily="34" charset="0"/>
              </a:rPr>
              <a:t>In this section, explain at a high level where your data came from and how you prepared it. This can be a tricky balance to strike: some audiences might want to nerd out over the wrangling, but many won’t. </a:t>
            </a:r>
          </a:p>
          <a:p>
            <a:r>
              <a:rPr lang="en-US" sz="1800" b="0" i="0" u="none" strike="noStrike" baseline="0" dirty="0">
                <a:latin typeface="Open Sans" panose="020B0606030504020204" pitchFamily="34" charset="0"/>
              </a:rPr>
              <a:t>Instead, discuss the philosophy behind what data is being used and why it's right to the hypotheses. This is also a great place to include some data visualizations to really give your audience a sense of the data's look and feel.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28</a:t>
            </a:fld>
            <a:endParaRPr lang="en-US"/>
          </a:p>
        </p:txBody>
      </p:sp>
    </p:spTree>
    <p:extLst>
      <p:ext uri="{BB962C8B-B14F-4D97-AF65-F5344CB8AC3E}">
        <p14:creationId xmlns:p14="http://schemas.microsoft.com/office/powerpoint/2010/main" val="990427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used Power Query before? (Y/N)</a:t>
            </a:r>
          </a:p>
          <a:p>
            <a:r>
              <a:rPr lang="en-US" dirty="0"/>
              <a:t>We will use it to profile and clean the data. And then from the results of our data preparation we will do a write up in our doc.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540257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Power Query in action, it’s a good time to bring up ETL which is a fundamental process for analytics. </a:t>
            </a:r>
          </a:p>
          <a:p>
            <a:endParaRPr lang="en-US" dirty="0"/>
          </a:p>
          <a:p>
            <a:r>
              <a:rPr lang="en-US" dirty="0"/>
              <a:t>It’s important stuff doing all the cleaning etc. But this is behind the scenes work. I like to draw the analogy of film editors. We so little of their work but that’s kind of the point. </a:t>
            </a:r>
          </a:p>
        </p:txBody>
      </p:sp>
      <p:sp>
        <p:nvSpPr>
          <p:cNvPr id="4" name="Slide Number Placeholder 3"/>
          <p:cNvSpPr>
            <a:spLocks noGrp="1"/>
          </p:cNvSpPr>
          <p:nvPr>
            <p:ph type="sldNum" sz="quarter" idx="5"/>
          </p:nvPr>
        </p:nvSpPr>
        <p:spPr/>
        <p:txBody>
          <a:bodyPr/>
          <a:lstStyle/>
          <a:p>
            <a:fld id="{F9DB3DAC-CD90-4DD2-80B1-E135CFB4F8DD}" type="slidenum">
              <a:rPr lang="en-US" smtClean="0"/>
              <a:t>30</a:t>
            </a:fld>
            <a:endParaRPr lang="en-US"/>
          </a:p>
        </p:txBody>
      </p:sp>
    </p:spTree>
    <p:extLst>
      <p:ext uri="{BB962C8B-B14F-4D97-AF65-F5344CB8AC3E}">
        <p14:creationId xmlns:p14="http://schemas.microsoft.com/office/powerpoint/2010/main" val="452141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thus far about this process? </a:t>
            </a:r>
          </a:p>
        </p:txBody>
      </p:sp>
      <p:sp>
        <p:nvSpPr>
          <p:cNvPr id="4" name="Slide Number Placeholder 3"/>
          <p:cNvSpPr>
            <a:spLocks noGrp="1"/>
          </p:cNvSpPr>
          <p:nvPr>
            <p:ph type="sldNum" sz="quarter" idx="5"/>
          </p:nvPr>
        </p:nvSpPr>
        <p:spPr/>
        <p:txBody>
          <a:bodyPr/>
          <a:lstStyle/>
          <a:p>
            <a:fld id="{F9DB3DAC-CD90-4DD2-80B1-E135CFB4F8DD}" type="slidenum">
              <a:rPr lang="en-US" smtClean="0"/>
              <a:t>31</a:t>
            </a:fld>
            <a:endParaRPr lang="en-US"/>
          </a:p>
        </p:txBody>
      </p:sp>
    </p:spTree>
    <p:extLst>
      <p:ext uri="{BB962C8B-B14F-4D97-AF65-F5344CB8AC3E}">
        <p14:creationId xmlns:p14="http://schemas.microsoft.com/office/powerpoint/2010/main" val="155598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In this section you will cover, again at a high level, what methods you used to conduct the data analysis. If there are any assumptions that your test relies on, call them out here. The same spirit as #3 applies: this is more about explaining why you chose these methods, rather than a deep dive into how you conducted them or how they work.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32</a:t>
            </a:fld>
            <a:endParaRPr lang="en-US"/>
          </a:p>
        </p:txBody>
      </p:sp>
    </p:spTree>
    <p:extLst>
      <p:ext uri="{BB962C8B-B14F-4D97-AF65-F5344CB8AC3E}">
        <p14:creationId xmlns:p14="http://schemas.microsoft.com/office/powerpoint/2010/main" val="3597266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wants to try answering these in the doc? </a:t>
            </a:r>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2350725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It's finally time to report what happened when you performed the designated methods on the aforementioned data. What does this mean for your hypotheses? Give the relevant diagnostics and statistics; what's relevant may be dependent on the technical prowess of your audience. The beauty of this framework is there's no fudging the results, as you were transparent about every component of the analysis.</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34</a:t>
            </a:fld>
            <a:endParaRPr lang="en-US"/>
          </a:p>
        </p:txBody>
      </p:sp>
    </p:spTree>
    <p:extLst>
      <p:ext uri="{BB962C8B-B14F-4D97-AF65-F5344CB8AC3E}">
        <p14:creationId xmlns:p14="http://schemas.microsoft.com/office/powerpoint/2010/main" val="508149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35</a:t>
            </a:fld>
            <a:endParaRPr lang="en-US"/>
          </a:p>
        </p:txBody>
      </p:sp>
    </p:spTree>
    <p:extLst>
      <p:ext uri="{BB962C8B-B14F-4D97-AF65-F5344CB8AC3E}">
        <p14:creationId xmlns:p14="http://schemas.microsoft.com/office/powerpoint/2010/main" val="1201835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we continue on, while we’re on the topic of methods; a little bit more info about doing this.</a:t>
            </a:r>
          </a:p>
          <a:p>
            <a:r>
              <a:rPr lang="en-US" dirty="0"/>
              <a:t>So in the book you learned about classifying variables and naming your independent and dependent variables. Now based on the types of your dependent and independent variables, you might use different methods.</a:t>
            </a:r>
          </a:p>
          <a:p>
            <a:endParaRPr lang="en-US" dirty="0"/>
          </a:p>
          <a:p>
            <a:r>
              <a:rPr lang="en-US" dirty="0"/>
              <a:t>The book used t-test and regression; does anyone remember what type your IV and DV should be for that?</a:t>
            </a:r>
          </a:p>
          <a:p>
            <a:endParaRPr lang="en-US" dirty="0"/>
          </a:p>
          <a:p>
            <a:r>
              <a:rPr lang="en-US" dirty="0"/>
              <a:t>There are certainly way more tests and these are the more classic statistical tests. There are even more ways to do them with machine learning, so that can feel even more confusing. But these are the classic methods for inferential statistics that are still used… </a:t>
            </a:r>
          </a:p>
        </p:txBody>
      </p:sp>
      <p:sp>
        <p:nvSpPr>
          <p:cNvPr id="4" name="Slide Number Placeholder 3"/>
          <p:cNvSpPr>
            <a:spLocks noGrp="1"/>
          </p:cNvSpPr>
          <p:nvPr>
            <p:ph type="sldNum" sz="quarter" idx="5"/>
          </p:nvPr>
        </p:nvSpPr>
        <p:spPr/>
        <p:txBody>
          <a:bodyPr/>
          <a:lstStyle/>
          <a:p>
            <a:fld id="{F9DB3DAC-CD90-4DD2-80B1-E135CFB4F8DD}" type="slidenum">
              <a:rPr lang="en-US" smtClean="0"/>
              <a:t>36</a:t>
            </a:fld>
            <a:endParaRPr lang="en-US"/>
          </a:p>
        </p:txBody>
      </p:sp>
    </p:spTree>
    <p:extLst>
      <p:ext uri="{BB962C8B-B14F-4D97-AF65-F5344CB8AC3E}">
        <p14:creationId xmlns:p14="http://schemas.microsoft.com/office/powerpoint/2010/main" val="3531373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37</a:t>
            </a:fld>
            <a:endParaRPr lang="en-US"/>
          </a:p>
        </p:txBody>
      </p:sp>
    </p:spTree>
    <p:extLst>
      <p:ext uri="{BB962C8B-B14F-4D97-AF65-F5344CB8AC3E}">
        <p14:creationId xmlns:p14="http://schemas.microsoft.com/office/powerpoint/2010/main" val="847546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0" dirty="0">
                <a:solidFill>
                  <a:srgbClr val="707070"/>
                </a:solidFill>
                <a:latin typeface="Pragmatica" panose="020B0403040502020204" pitchFamily="34" charset="0"/>
              </a:rPr>
              <a:t>We’ll cover a few more of these in the book but I hope this can serve as a bit of a cheat sheet for you. These methods are really foundational. A/B tests are just t-tests/; you saw ANOVA used as part of the regression diagnostics. </a:t>
            </a:r>
          </a:p>
          <a:p>
            <a:pPr>
              <a:buClr>
                <a:srgbClr val="CF3338"/>
              </a:buClr>
            </a:pPr>
            <a:endParaRPr lang="en-US" sz="1200" i="0" dirty="0">
              <a:solidFill>
                <a:srgbClr val="707070"/>
              </a:solidFill>
              <a:latin typeface="Pragmatica" panose="020B0403040502020204" pitchFamily="34" charset="0"/>
            </a:endParaRPr>
          </a:p>
          <a:p>
            <a:pPr>
              <a:buClr>
                <a:srgbClr val="CF3338"/>
              </a:buClr>
            </a:pPr>
            <a:r>
              <a:rPr lang="en-US" dirty="0"/>
              <a:t>The ones we haven’t done are paired t-test and ANOVA and walkthroughs of those in Excel are in the docs folder. </a:t>
            </a:r>
          </a:p>
        </p:txBody>
      </p:sp>
      <p:sp>
        <p:nvSpPr>
          <p:cNvPr id="4" name="Slide Number Placeholder 3"/>
          <p:cNvSpPr>
            <a:spLocks noGrp="1"/>
          </p:cNvSpPr>
          <p:nvPr>
            <p:ph type="sldNum" sz="quarter" idx="5"/>
          </p:nvPr>
        </p:nvSpPr>
        <p:spPr/>
        <p:txBody>
          <a:bodyPr/>
          <a:lstStyle/>
          <a:p>
            <a:fld id="{3BB66621-ADCC-4EF8-8003-B9D3E881DCD2}" type="slidenum">
              <a:rPr lang="en-US" smtClean="0"/>
              <a:t>38</a:t>
            </a:fld>
            <a:endParaRPr lang="en-US"/>
          </a:p>
        </p:txBody>
      </p:sp>
    </p:spTree>
    <p:extLst>
      <p:ext uri="{BB962C8B-B14F-4D97-AF65-F5344CB8AC3E}">
        <p14:creationId xmlns:p14="http://schemas.microsoft.com/office/powerpoint/2010/main" val="37752701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t>
            </a:r>
          </a:p>
        </p:txBody>
      </p:sp>
      <p:sp>
        <p:nvSpPr>
          <p:cNvPr id="4" name="Slide Number Placeholder 3"/>
          <p:cNvSpPr>
            <a:spLocks noGrp="1"/>
          </p:cNvSpPr>
          <p:nvPr>
            <p:ph type="sldNum" sz="quarter" idx="5"/>
          </p:nvPr>
        </p:nvSpPr>
        <p:spPr/>
        <p:txBody>
          <a:bodyPr/>
          <a:lstStyle/>
          <a:p>
            <a:fld id="{F9DB3DAC-CD90-4DD2-80B1-E135CFB4F8DD}" type="slidenum">
              <a:rPr lang="en-US" smtClean="0"/>
              <a:t>39</a:t>
            </a:fld>
            <a:endParaRPr lang="en-US"/>
          </a:p>
        </p:txBody>
      </p:sp>
    </p:spTree>
    <p:extLst>
      <p:ext uri="{BB962C8B-B14F-4D97-AF65-F5344CB8AC3E}">
        <p14:creationId xmlns:p14="http://schemas.microsoft.com/office/powerpoint/2010/main" val="3716864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with that sidetrack out of the way, let’s get back to a visualization that should look familiar! What have we done so far – well we learned a bit about ETL, we saw how exploratory and confirmatory data analysis could work together and then we learned how to communicate our work.</a:t>
            </a:r>
          </a:p>
          <a:p>
            <a:endParaRPr lang="en-US" dirty="0"/>
          </a:p>
          <a:p>
            <a:r>
              <a:rPr lang="en-US" dirty="0"/>
              <a:t>But there are still two very important steps left! </a:t>
            </a:r>
          </a:p>
        </p:txBody>
      </p:sp>
      <p:sp>
        <p:nvSpPr>
          <p:cNvPr id="4" name="Slide Number Placeholder 3"/>
          <p:cNvSpPr>
            <a:spLocks noGrp="1"/>
          </p:cNvSpPr>
          <p:nvPr>
            <p:ph type="sldNum" sz="quarter" idx="5"/>
          </p:nvPr>
        </p:nvSpPr>
        <p:spPr/>
        <p:txBody>
          <a:bodyPr/>
          <a:lstStyle/>
          <a:p>
            <a:fld id="{F9DB3DAC-CD90-4DD2-80B1-E135CFB4F8DD}" type="slidenum">
              <a:rPr lang="en-US" smtClean="0"/>
              <a:t>40</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First the recommendations – this is what everything has been leading up to. Knowing what your audience now knows, how should they behave differently? What follow ups are there and how might you answer them?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41</a:t>
            </a:fld>
            <a:endParaRPr lang="en-US"/>
          </a:p>
        </p:txBody>
      </p:sp>
    </p:spTree>
    <p:extLst>
      <p:ext uri="{BB962C8B-B14F-4D97-AF65-F5344CB8AC3E}">
        <p14:creationId xmlns:p14="http://schemas.microsoft.com/office/powerpoint/2010/main" val="563806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One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42</a:t>
            </a:fld>
            <a:endParaRPr lang="en-US"/>
          </a:p>
        </p:txBody>
      </p:sp>
    </p:spTree>
    <p:extLst>
      <p:ext uri="{BB962C8B-B14F-4D97-AF65-F5344CB8AC3E}">
        <p14:creationId xmlns:p14="http://schemas.microsoft.com/office/powerpoint/2010/main" val="3993979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breakout </a:t>
            </a:r>
            <a:r>
              <a:rPr lang="en-US" dirty="0" err="1"/>
              <a:t>grups</a:t>
            </a:r>
            <a:r>
              <a:rPr lang="en-US" dirty="0"/>
              <a:t> and work on it…. </a:t>
            </a:r>
          </a:p>
        </p:txBody>
      </p:sp>
      <p:sp>
        <p:nvSpPr>
          <p:cNvPr id="4" name="Slide Number Placeholder 3"/>
          <p:cNvSpPr>
            <a:spLocks noGrp="1"/>
          </p:cNvSpPr>
          <p:nvPr>
            <p:ph type="sldNum" sz="quarter" idx="5"/>
          </p:nvPr>
        </p:nvSpPr>
        <p:spPr/>
        <p:txBody>
          <a:bodyPr/>
          <a:lstStyle/>
          <a:p>
            <a:fld id="{3BB66621-ADCC-4EF8-8003-B9D3E881DCD2}" type="slidenum">
              <a:rPr lang="en-US" smtClean="0"/>
              <a:t>43</a:t>
            </a:fld>
            <a:endParaRPr lang="en-US"/>
          </a:p>
        </p:txBody>
      </p:sp>
    </p:spTree>
    <p:extLst>
      <p:ext uri="{BB962C8B-B14F-4D97-AF65-F5344CB8AC3E}">
        <p14:creationId xmlns:p14="http://schemas.microsoft.com/office/powerpoint/2010/main" val="313700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won’t spend a lot of time with this part as you learned it in the book. But at the same time it’s really important to keep practicing this stuff. So here’s some more if you’d like.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6242992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used to structured data but unstructured data is coming into vogue and there are ways to use them together…</a:t>
            </a:r>
          </a:p>
        </p:txBody>
      </p:sp>
      <p:sp>
        <p:nvSpPr>
          <p:cNvPr id="4" name="Slide Number Placeholder 3"/>
          <p:cNvSpPr>
            <a:spLocks noGrp="1"/>
          </p:cNvSpPr>
          <p:nvPr>
            <p:ph type="sldNum" sz="quarter" idx="5"/>
          </p:nvPr>
        </p:nvSpPr>
        <p:spPr/>
        <p:txBody>
          <a:bodyPr/>
          <a:lstStyle/>
          <a:p>
            <a:fld id="{F9DB3DAC-CD90-4DD2-80B1-E135CFB4F8DD}" type="slidenum">
              <a:rPr lang="en-US" smtClean="0"/>
              <a:t>46</a:t>
            </a:fld>
            <a:endParaRPr lang="en-US"/>
          </a:p>
        </p:txBody>
      </p:sp>
    </p:spTree>
    <p:extLst>
      <p:ext uri="{BB962C8B-B14F-4D97-AF65-F5344CB8AC3E}">
        <p14:creationId xmlns:p14="http://schemas.microsoft.com/office/powerpoint/2010/main" val="1371909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where we will use Azure to predict the sentiment of a bunch of Yelp reviews and then compare these to the original stars left. </a:t>
            </a:r>
          </a:p>
        </p:txBody>
      </p:sp>
      <p:sp>
        <p:nvSpPr>
          <p:cNvPr id="4" name="Slide Number Placeholder 3"/>
          <p:cNvSpPr>
            <a:spLocks noGrp="1"/>
          </p:cNvSpPr>
          <p:nvPr>
            <p:ph type="sldNum" sz="quarter" idx="5"/>
          </p:nvPr>
        </p:nvSpPr>
        <p:spPr/>
        <p:txBody>
          <a:bodyPr/>
          <a:lstStyle/>
          <a:p>
            <a:fld id="{3BB66621-ADCC-4EF8-8003-B9D3E881DCD2}" type="slidenum">
              <a:rPr lang="en-US" smtClean="0"/>
              <a:t>47</a:t>
            </a:fld>
            <a:endParaRPr lang="en-US"/>
          </a:p>
        </p:txBody>
      </p:sp>
    </p:spTree>
    <p:extLst>
      <p:ext uri="{BB962C8B-B14F-4D97-AF65-F5344CB8AC3E}">
        <p14:creationId xmlns:p14="http://schemas.microsoft.com/office/powerpoint/2010/main" val="277139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with our refresher done let’s get more theoretical What is analytics, anyway? I talk about it in the book but I really hope to “do” more of it for this course. </a:t>
            </a:r>
          </a:p>
          <a:p>
            <a:br>
              <a:rPr lang="en-US" dirty="0"/>
            </a:br>
            <a:r>
              <a:rPr lang="en-US" dirty="0"/>
              <a:t>But before I provide some ideas I’d like to hear from you; what is analytics to you?</a:t>
            </a:r>
          </a:p>
        </p:txBody>
      </p:sp>
      <p:sp>
        <p:nvSpPr>
          <p:cNvPr id="4" name="Slide Number Placeholder 3"/>
          <p:cNvSpPr>
            <a:spLocks noGrp="1"/>
          </p:cNvSpPr>
          <p:nvPr>
            <p:ph type="sldNum" sz="quarter" idx="5"/>
          </p:nvPr>
        </p:nvSpPr>
        <p:spPr/>
        <p:txBody>
          <a:bodyPr/>
          <a:lstStyle/>
          <a:p>
            <a:fld id="{F9DB3DAC-CD90-4DD2-80B1-E135CFB4F8DD}" type="slidenum">
              <a:rPr lang="en-US" smtClean="0"/>
              <a:t>8</a:t>
            </a:fld>
            <a:endParaRPr lang="en-US"/>
          </a:p>
        </p:txBody>
      </p:sp>
    </p:spTree>
    <p:extLst>
      <p:ext uri="{BB962C8B-B14F-4D97-AF65-F5344CB8AC3E}">
        <p14:creationId xmlns:p14="http://schemas.microsoft.com/office/powerpoint/2010/main" val="6963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know in the chat or if you’d like to come onstage, what does analytics mean to you? There are so many competing visions of what analytics is. I’m sure you have friends or family members who have no idea what you do or really misunderstand it. So you’re in a “safe place” with other analysts who get it. </a:t>
            </a:r>
          </a:p>
        </p:txBody>
      </p:sp>
      <p:sp>
        <p:nvSpPr>
          <p:cNvPr id="4" name="Slide Number Placeholder 3"/>
          <p:cNvSpPr>
            <a:spLocks noGrp="1"/>
          </p:cNvSpPr>
          <p:nvPr>
            <p:ph type="sldNum" sz="quarter" idx="5"/>
          </p:nvPr>
        </p:nvSpPr>
        <p:spPr/>
        <p:txBody>
          <a:bodyPr/>
          <a:lstStyle/>
          <a:p>
            <a:fld id="{F9DB3DAC-CD90-4DD2-80B1-E135CFB4F8DD}" type="slidenum">
              <a:rPr lang="en-US" smtClean="0"/>
              <a:t>9</a:t>
            </a:fld>
            <a:endParaRPr lang="en-US"/>
          </a:p>
        </p:txBody>
      </p:sp>
    </p:spTree>
    <p:extLst>
      <p:ext uri="{BB962C8B-B14F-4D97-AF65-F5344CB8AC3E}">
        <p14:creationId xmlns:p14="http://schemas.microsoft.com/office/powerpoint/2010/main" val="235345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brief working definition is here…</a:t>
            </a:r>
          </a:p>
          <a:p>
            <a:endParaRPr lang="en-US" dirty="0"/>
          </a:p>
          <a:p>
            <a:r>
              <a:rPr lang="en-US" dirty="0"/>
              <a:t>Gartner has a lengthy definition that brings up some important points. For example if when you say you do analytics people ask, “Oh is that web analytics?”</a:t>
            </a:r>
          </a:p>
          <a:p>
            <a:endParaRPr lang="en-US" dirty="0"/>
          </a:p>
          <a:p>
            <a:r>
              <a:rPr lang="en-US" dirty="0"/>
              <a:t>Cassie </a:t>
            </a:r>
            <a:r>
              <a:rPr lang="en-US" dirty="0" err="1"/>
              <a:t>Kozkyrov</a:t>
            </a:r>
            <a:r>
              <a:rPr lang="en-US" dirty="0"/>
              <a:t> who is chief decision scientist at Google has a description of analytics and how it compares to statistics. We will discuss further how data analytics and data science intersect.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famous visual from Gartner about analytics maturity. </a:t>
            </a:r>
          </a:p>
          <a:p>
            <a:r>
              <a:rPr lang="en-US" dirty="0"/>
              <a:t>Think about the types of analytics you’re familiar with and/or use at work. Where do they relate?</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I would fit in the things covered in the book. We’re looking mostly at descriptive and diagnostic analytics. And you need that solid foundation to get to the next level.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56275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it.ly/3taMsoC"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0.sv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1.sv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31.sv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3.sv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37.sv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bit.ly/3BJJyu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ithub.com/en/desktop/installing-and-configuring-github-desktop/installing-and-authenticating-to-github-desktop" TargetMode="External"/><Relationship Id="rId5" Type="http://schemas.openxmlformats.org/officeDocument/2006/relationships/hyperlink" Target="https://desktop.github.com/" TargetMode="External"/><Relationship Id="rId4" Type="http://schemas.openxmlformats.org/officeDocument/2006/relationships/hyperlink" Target="https://github.com/"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tringfestdata/advancing-into-analytics-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stringfestdata/advancing-into-analytics-practic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259518" y="2990847"/>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p:txBody>
      </p:sp>
    </p:spTree>
    <p:extLst>
      <p:ext uri="{BB962C8B-B14F-4D97-AF65-F5344CB8AC3E}">
        <p14:creationId xmlns:p14="http://schemas.microsoft.com/office/powerpoint/2010/main" val="40940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41966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544657" y="1874728"/>
            <a:ext cx="6636716"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questions do you have about analytics presentations?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has blocked you in the past?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1979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340508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analytics, anyway? How does data science fit in?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How do they work together? In Excel?</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Sizing up a dataset</a:t>
            </a:r>
          </a:p>
          <a:p>
            <a:endParaRPr lang="en-US" sz="6600" b="1" dirty="0">
              <a:solidFill>
                <a:schemeClr val="bg1"/>
              </a:solidFill>
              <a:latin typeface="Pragmatica" pitchFamily="2" charset="0"/>
            </a:endParaRPr>
          </a:p>
          <a:p>
            <a:r>
              <a:rPr lang="en-US" sz="6600" b="1" dirty="0">
                <a:solidFill>
                  <a:schemeClr val="bg1"/>
                </a:solidFill>
                <a:latin typeface="Pragmatica" pitchFamily="2" charset="0"/>
              </a:rPr>
              <a:t>(So far this is optional; run through the timings)</a:t>
            </a:r>
          </a:p>
        </p:txBody>
      </p:sp>
    </p:spTree>
    <p:extLst>
      <p:ext uri="{BB962C8B-B14F-4D97-AF65-F5344CB8AC3E}">
        <p14:creationId xmlns:p14="http://schemas.microsoft.com/office/powerpoint/2010/main" val="187656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p:txBody>
      </p:sp>
    </p:spTree>
    <p:extLst>
      <p:ext uri="{BB962C8B-B14F-4D97-AF65-F5344CB8AC3E}">
        <p14:creationId xmlns:p14="http://schemas.microsoft.com/office/powerpoint/2010/main" val="217665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6367619" cy="4739759"/>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Consolas" panose="020B0609020204030204" pitchFamily="49" charset="0"/>
              </a:rPr>
              <a:t>docs/a-data-presentation-in-six-acts.pdf</a:t>
            </a:r>
          </a:p>
        </p:txBody>
      </p:sp>
      <p:pic>
        <p:nvPicPr>
          <p:cNvPr id="3" name="Picture 2" descr="Text, letter&#10;&#10;Description automatically generated">
            <a:extLst>
              <a:ext uri="{FF2B5EF4-FFF2-40B4-BE49-F238E27FC236}">
                <a16:creationId xmlns:a16="http://schemas.microsoft.com/office/drawing/2014/main" id="{8C0C51DB-754D-4450-A6FA-793313290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9341" y="624840"/>
            <a:ext cx="4159758" cy="5384800"/>
          </a:xfrm>
          <a:prstGeom prst="rect">
            <a:avLst/>
          </a:prstGeom>
        </p:spPr>
      </p:pic>
    </p:spTree>
    <p:extLst>
      <p:ext uri="{BB962C8B-B14F-4D97-AF65-F5344CB8AC3E}">
        <p14:creationId xmlns:p14="http://schemas.microsoft.com/office/powerpoint/2010/main" val="3927308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70898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425219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231654"/>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Pragmatica" pitchFamily="2" charset="0"/>
              </a:rPr>
              <a:t>Let’s write one together: </a:t>
            </a:r>
            <a:r>
              <a:rPr lang="en-US" sz="3200" b="1" dirty="0">
                <a:solidFill>
                  <a:schemeClr val="bg1"/>
                </a:solidFill>
                <a:latin typeface="Pragmatica" panose="020B0403040502020204" pitchFamily="34" charset="0"/>
                <a:hlinkClick r:id="rId3">
                  <a:extLst>
                    <a:ext uri="{A12FA001-AC4F-418D-AE19-62706E023703}">
                      <ahyp:hlinkClr xmlns:ahyp="http://schemas.microsoft.com/office/drawing/2018/hyperlinkcolor" val="tx"/>
                    </a:ext>
                  </a:extLst>
                </a:hlinkClick>
              </a:rPr>
              <a:t>https://bit.ly/3taMsoC</a:t>
            </a:r>
            <a:r>
              <a:rPr lang="en-US" sz="3200" b="1" dirty="0">
                <a:solidFill>
                  <a:schemeClr val="bg1"/>
                </a:solidFill>
                <a:latin typeface="Pragmatica" panose="020B0403040502020204" pitchFamily="34" charset="0"/>
              </a:rPr>
              <a:t> </a:t>
            </a:r>
            <a:endParaRPr lang="en-US" sz="3200" b="1" dirty="0">
              <a:solidFill>
                <a:schemeClr val="bg1"/>
              </a:solidFill>
              <a:latin typeface="Pragmatica" pitchFamily="2" charset="0"/>
            </a:endParaRPr>
          </a:p>
        </p:txBody>
      </p:sp>
    </p:spTree>
    <p:extLst>
      <p:ext uri="{BB962C8B-B14F-4D97-AF65-F5344CB8AC3E}">
        <p14:creationId xmlns:p14="http://schemas.microsoft.com/office/powerpoint/2010/main" val="17523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13490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in our doc</a:t>
            </a:r>
          </a:p>
        </p:txBody>
      </p:sp>
      <p:pic>
        <p:nvPicPr>
          <p:cNvPr id="4" name="Graphic 3" descr="Fishing with solid fill">
            <a:extLst>
              <a:ext uri="{FF2B5EF4-FFF2-40B4-BE49-F238E27FC236}">
                <a16:creationId xmlns:a16="http://schemas.microsoft.com/office/drawing/2014/main" id="{5C3F347E-8360-4376-981A-4A10D52DFB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59927" y="1914418"/>
            <a:ext cx="4199909" cy="4199909"/>
          </a:xfrm>
          <a:prstGeom prst="rect">
            <a:avLst/>
          </a:prstGeom>
        </p:spPr>
      </p:pic>
    </p:spTree>
    <p:extLst>
      <p:ext uri="{BB962C8B-B14F-4D97-AF65-F5344CB8AC3E}">
        <p14:creationId xmlns:p14="http://schemas.microsoft.com/office/powerpoint/2010/main" val="81555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 statistical hypotheses for this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Why are they stated this way?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Write them in our doc</a:t>
            </a:r>
          </a:p>
        </p:txBody>
      </p:sp>
    </p:spTree>
    <p:extLst>
      <p:ext uri="{BB962C8B-B14F-4D97-AF65-F5344CB8AC3E}">
        <p14:creationId xmlns:p14="http://schemas.microsoft.com/office/powerpoint/2010/main" val="184082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3. Data </a:t>
            </a:r>
          </a:p>
        </p:txBody>
      </p:sp>
      <p:sp>
        <p:nvSpPr>
          <p:cNvPr id="3" name="TextBox 2"/>
          <p:cNvSpPr txBox="1"/>
          <p:nvPr/>
        </p:nvSpPr>
        <p:spPr>
          <a:xfrm>
            <a:off x="521230" y="1734792"/>
            <a:ext cx="789910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Where did the data come from?</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are you using it?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Show, don’t tell: visualizations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4" name="Graphic 3" descr="Presentation with bar chart with solid fill">
            <a:extLst>
              <a:ext uri="{FF2B5EF4-FFF2-40B4-BE49-F238E27FC236}">
                <a16:creationId xmlns:a16="http://schemas.microsoft.com/office/drawing/2014/main" id="{63D31F9E-8ACF-468B-A3F7-884F333DF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6103" y="1549669"/>
            <a:ext cx="4116908" cy="4116908"/>
          </a:xfrm>
          <a:prstGeom prst="rect">
            <a:avLst/>
          </a:prstGeom>
        </p:spPr>
      </p:pic>
    </p:spTree>
    <p:extLst>
      <p:ext uri="{BB962C8B-B14F-4D97-AF65-F5344CB8AC3E}">
        <p14:creationId xmlns:p14="http://schemas.microsoft.com/office/powerpoint/2010/main" val="3767787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Profile and clean data with Power Query</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docs/data-profiling.docx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What should our “Data” discussion include? Try it in our doc</a:t>
            </a:r>
          </a:p>
        </p:txBody>
      </p:sp>
    </p:spTree>
    <p:extLst>
      <p:ext uri="{BB962C8B-B14F-4D97-AF65-F5344CB8AC3E}">
        <p14:creationId xmlns:p14="http://schemas.microsoft.com/office/powerpoint/2010/main" val="398509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sp>
        <p:nvSpPr>
          <p:cNvPr id="6" name="TextBox 5">
            <a:extLst>
              <a:ext uri="{FF2B5EF4-FFF2-40B4-BE49-F238E27FC236}">
                <a16:creationId xmlns:a16="http://schemas.microsoft.com/office/drawing/2014/main" id="{9D6640DF-496D-4D64-A83C-FD5C1F09DF2A}"/>
              </a:ext>
            </a:extLst>
          </p:cNvPr>
          <p:cNvSpPr txBox="1"/>
          <p:nvPr/>
        </p:nvSpPr>
        <p:spPr>
          <a:xfrm>
            <a:off x="470743" y="1358935"/>
            <a:ext cx="6636716"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This is your behind-the-scenes work </a:t>
            </a:r>
          </a:p>
        </p:txBody>
      </p:sp>
      <p:grpSp>
        <p:nvGrpSpPr>
          <p:cNvPr id="8" name="Group 7">
            <a:extLst>
              <a:ext uri="{FF2B5EF4-FFF2-40B4-BE49-F238E27FC236}">
                <a16:creationId xmlns:a16="http://schemas.microsoft.com/office/drawing/2014/main" id="{88CEBEB4-2DC5-4F14-990D-EFC921EDAB64}"/>
              </a:ext>
            </a:extLst>
          </p:cNvPr>
          <p:cNvGrpSpPr/>
          <p:nvPr/>
        </p:nvGrpSpPr>
        <p:grpSpPr>
          <a:xfrm>
            <a:off x="142016" y="2615207"/>
            <a:ext cx="3069959" cy="2360639"/>
            <a:chOff x="907648" y="2794615"/>
            <a:chExt cx="4738230" cy="3489049"/>
          </a:xfrm>
        </p:grpSpPr>
        <p:pic>
          <p:nvPicPr>
            <p:cNvPr id="12" name="Picture 11">
              <a:extLst>
                <a:ext uri="{FF2B5EF4-FFF2-40B4-BE49-F238E27FC236}">
                  <a16:creationId xmlns:a16="http://schemas.microsoft.com/office/drawing/2014/main" id="{86581404-5210-464D-807C-D2B83F565B8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13" name="Picture 2" descr="Wordpress, Web, Design, Website, Cms, Logo, Blog">
              <a:extLst>
                <a:ext uri="{FF2B5EF4-FFF2-40B4-BE49-F238E27FC236}">
                  <a16:creationId xmlns:a16="http://schemas.microsoft.com/office/drawing/2014/main" id="{C2EDD2B8-508D-4F91-AFC1-58D6F368F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rosoft Excel - Wikipedia">
              <a:extLst>
                <a:ext uri="{FF2B5EF4-FFF2-40B4-BE49-F238E27FC236}">
                  <a16:creationId xmlns:a16="http://schemas.microsoft.com/office/drawing/2014/main" id="{240CE6F0-B722-4850-9F22-3DFA725726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A8AAF57-9E8F-41FC-A0E7-EBDBF9C82E72}"/>
              </a:ext>
            </a:extLst>
          </p:cNvPr>
          <p:cNvGrpSpPr/>
          <p:nvPr/>
        </p:nvGrpSpPr>
        <p:grpSpPr>
          <a:xfrm>
            <a:off x="4196788" y="2736832"/>
            <a:ext cx="3344120" cy="2419689"/>
            <a:chOff x="6019799" y="2822553"/>
            <a:chExt cx="5729246" cy="3838350"/>
          </a:xfrm>
        </p:grpSpPr>
        <p:pic>
          <p:nvPicPr>
            <p:cNvPr id="17" name="Picture 6" descr="brown push broom on dust pan">
              <a:extLst>
                <a:ext uri="{FF2B5EF4-FFF2-40B4-BE49-F238E27FC236}">
                  <a16:creationId xmlns:a16="http://schemas.microsoft.com/office/drawing/2014/main" id="{3E409AB4-DCB6-45CD-80ED-B7D9BF1595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ee, Tea Bags, Teas, Drink, Herbal Tea, Fruit Tea">
              <a:extLst>
                <a:ext uri="{FF2B5EF4-FFF2-40B4-BE49-F238E27FC236}">
                  <a16:creationId xmlns:a16="http://schemas.microsoft.com/office/drawing/2014/main" id="{7FF83B8A-E81B-408E-AA4B-9CF3816E59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Construction, Worker, Welding, Welder, Industry, Metal">
              <a:extLst>
                <a:ext uri="{FF2B5EF4-FFF2-40B4-BE49-F238E27FC236}">
                  <a16:creationId xmlns:a16="http://schemas.microsoft.com/office/drawing/2014/main" id="{93FAB363-8FC5-4FF4-88A9-7371739B8F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A close up of a persons hand&#10;&#10;Description automatically generated">
            <a:extLst>
              <a:ext uri="{FF2B5EF4-FFF2-40B4-BE49-F238E27FC236}">
                <a16:creationId xmlns:a16="http://schemas.microsoft.com/office/drawing/2014/main" id="{D9FEA0AA-4376-44FB-A801-E1F76653E4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292" y="2673080"/>
            <a:ext cx="3739770" cy="2483441"/>
          </a:xfrm>
          <a:prstGeom prst="rect">
            <a:avLst/>
          </a:prstGeom>
        </p:spPr>
      </p:pic>
      <p:sp>
        <p:nvSpPr>
          <p:cNvPr id="2" name="Arrow: Right 1">
            <a:extLst>
              <a:ext uri="{FF2B5EF4-FFF2-40B4-BE49-F238E27FC236}">
                <a16:creationId xmlns:a16="http://schemas.microsoft.com/office/drawing/2014/main" id="{6D13EBE6-EADB-4AD5-A93E-6AFBD17931D1}"/>
              </a:ext>
            </a:extLst>
          </p:cNvPr>
          <p:cNvSpPr/>
          <p:nvPr/>
        </p:nvSpPr>
        <p:spPr>
          <a:xfrm>
            <a:off x="2916820"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4D795F7-67B3-429E-80D4-62E0DAC7E47A}"/>
              </a:ext>
            </a:extLst>
          </p:cNvPr>
          <p:cNvSpPr/>
          <p:nvPr/>
        </p:nvSpPr>
        <p:spPr>
          <a:xfrm>
            <a:off x="7392364"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13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109882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4. Methods</a:t>
            </a:r>
          </a:p>
        </p:txBody>
      </p:sp>
      <p:sp>
        <p:nvSpPr>
          <p:cNvPr id="3" name="TextBox 2"/>
          <p:cNvSpPr txBox="1"/>
          <p:nvPr/>
        </p:nvSpPr>
        <p:spPr>
          <a:xfrm>
            <a:off x="521230" y="1734792"/>
            <a:ext cx="789910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methods did you use?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&gt; how</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398427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method would we use to test relationship of glucose and being diabetic?</a:t>
            </a:r>
          </a:p>
          <a:p>
            <a:pPr marL="457200" indent="-457200">
              <a:buFont typeface="Arial" panose="020B0604020202020204" pitchFamily="34" charset="0"/>
              <a:buChar char="•"/>
            </a:pPr>
            <a:r>
              <a:rPr lang="en-US" sz="2800" b="1" dirty="0">
                <a:solidFill>
                  <a:srgbClr val="CF3338"/>
                </a:solidFill>
                <a:latin typeface="Pragmatica" pitchFamily="2" charset="0"/>
              </a:rPr>
              <a:t>What assumptions are there? </a:t>
            </a:r>
          </a:p>
          <a:p>
            <a:pPr marL="457200" indent="-457200">
              <a:buFont typeface="Arial" panose="020B0604020202020204" pitchFamily="34" charset="0"/>
              <a:buChar char="•"/>
            </a:pPr>
            <a:r>
              <a:rPr lang="en-US" sz="2800" b="1" dirty="0">
                <a:solidFill>
                  <a:srgbClr val="CF3338"/>
                </a:solidFill>
                <a:latin typeface="Pragmatica" pitchFamily="2" charset="0"/>
              </a:rPr>
              <a:t>What parameters are there?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our doc</a:t>
            </a:r>
          </a:p>
        </p:txBody>
      </p:sp>
    </p:spTree>
    <p:extLst>
      <p:ext uri="{BB962C8B-B14F-4D97-AF65-F5344CB8AC3E}">
        <p14:creationId xmlns:p14="http://schemas.microsoft.com/office/powerpoint/2010/main" val="3415833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Results</a:t>
            </a:r>
          </a:p>
        </p:txBody>
      </p:sp>
      <p:sp>
        <p:nvSpPr>
          <p:cNvPr id="3" name="TextBox 2"/>
          <p:cNvSpPr txBox="1"/>
          <p:nvPr/>
        </p:nvSpPr>
        <p:spPr>
          <a:xfrm>
            <a:off x="521230" y="1734792"/>
            <a:ext cx="584404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actually happened?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evidence does this lend to your hypotheses?</a:t>
            </a: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723971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108543"/>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are the results of our work?</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the doc</a:t>
            </a:r>
          </a:p>
        </p:txBody>
      </p:sp>
    </p:spTree>
    <p:extLst>
      <p:ext uri="{BB962C8B-B14F-4D97-AF65-F5344CB8AC3E}">
        <p14:creationId xmlns:p14="http://schemas.microsoft.com/office/powerpoint/2010/main" val="440138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Interlude: Beyond the straight </a:t>
            </a:r>
            <a:r>
              <a:rPr lang="en-US" sz="6600" b="1" i="1" dirty="0">
                <a:solidFill>
                  <a:schemeClr val="bg1"/>
                </a:solidFill>
                <a:latin typeface="Pragmatica" pitchFamily="2" charset="0"/>
              </a:rPr>
              <a:t>t</a:t>
            </a:r>
          </a:p>
        </p:txBody>
      </p:sp>
    </p:spTree>
    <p:extLst>
      <p:ext uri="{BB962C8B-B14F-4D97-AF65-F5344CB8AC3E}">
        <p14:creationId xmlns:p14="http://schemas.microsoft.com/office/powerpoint/2010/main" val="1441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having been pregnant and becoming diabetes?</a:t>
            </a:r>
          </a:p>
          <a:p>
            <a:pPr marL="457200" indent="-457200">
              <a:buFont typeface="Arial" panose="020B0604020202020204" pitchFamily="34" charset="0"/>
              <a:buChar char="•"/>
            </a:pPr>
            <a:r>
              <a:rPr lang="en-US" sz="2800" b="1" dirty="0">
                <a:solidFill>
                  <a:srgbClr val="CF3338"/>
                </a:solidFill>
                <a:latin typeface="Pragmatica" panose="020B0403040502020204"/>
              </a:rPr>
              <a:t>Recode a binary variable</a:t>
            </a:r>
          </a:p>
          <a:p>
            <a:pPr marL="457200" indent="-457200">
              <a:buFont typeface="Arial" panose="020B0604020202020204" pitchFamily="34" charset="0"/>
              <a:buChar char="•"/>
            </a:pPr>
            <a:r>
              <a:rPr lang="en-US" sz="2800" b="1" dirty="0">
                <a:solidFill>
                  <a:srgbClr val="CF3338"/>
                </a:solidFill>
                <a:latin typeface="Pragmatica" panose="020B0403040502020204"/>
              </a:rPr>
              <a:t>Compare two binary variables: Chi-square</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chi-square.xlsx</a:t>
            </a:r>
          </a:p>
        </p:txBody>
      </p:sp>
    </p:spTree>
    <p:extLst>
      <p:ext uri="{BB962C8B-B14F-4D97-AF65-F5344CB8AC3E}">
        <p14:creationId xmlns:p14="http://schemas.microsoft.com/office/powerpoint/2010/main" val="2000090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test for what variables?</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extLst>
              <p:ext uri="{D42A27DB-BD31-4B8C-83A1-F6EECF244321}">
                <p14:modId xmlns:p14="http://schemas.microsoft.com/office/powerpoint/2010/main" val="1819357828"/>
              </p:ext>
            </p:extLst>
          </p:nvPr>
        </p:nvGraphicFramePr>
        <p:xfrm>
          <a:off x="261388" y="1541718"/>
          <a:ext cx="11281623" cy="4998720"/>
        </p:xfrm>
        <a:graphic>
          <a:graphicData uri="http://schemas.openxmlformats.org/drawingml/2006/table">
            <a:tbl>
              <a:tblPr/>
              <a:tblGrid>
                <a:gridCol w="3760541">
                  <a:extLst>
                    <a:ext uri="{9D8B030D-6E8A-4147-A177-3AD203B41FA5}">
                      <a16:colId xmlns:a16="http://schemas.microsoft.com/office/drawing/2014/main" val="3394796873"/>
                    </a:ext>
                  </a:extLst>
                </a:gridCol>
                <a:gridCol w="3760541">
                  <a:extLst>
                    <a:ext uri="{9D8B030D-6E8A-4147-A177-3AD203B41FA5}">
                      <a16:colId xmlns:a16="http://schemas.microsoft.com/office/drawing/2014/main" val="2578651381"/>
                    </a:ext>
                  </a:extLst>
                </a:gridCol>
                <a:gridCol w="3760541">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1297766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88578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12365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4400" b="1" dirty="0">
              <a:solidFill>
                <a:srgbClr val="707070"/>
              </a:solidFill>
              <a:latin typeface="Pragmatica" panose="020B0403040502020204" pitchFamily="34" charset="0"/>
            </a:endParaRPr>
          </a:p>
          <a:p>
            <a:r>
              <a:rPr lang="en-US" sz="4400" dirty="0">
                <a:solidFill>
                  <a:srgbClr val="707070"/>
                </a:solidFill>
                <a:latin typeface="Pragmatica" panose="020B0403040502020204" pitchFamily="34" charset="0"/>
              </a:rPr>
              <a:t>Tell us about yourself in the chat!</a:t>
            </a:r>
          </a:p>
        </p:txBody>
      </p:sp>
    </p:spTree>
    <p:extLst>
      <p:ext uri="{BB962C8B-B14F-4D97-AF65-F5344CB8AC3E}">
        <p14:creationId xmlns:p14="http://schemas.microsoft.com/office/powerpoint/2010/main" val="88331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38" y="55761"/>
            <a:ext cx="10642813" cy="1015663"/>
          </a:xfrm>
          <a:prstGeom prst="rect">
            <a:avLst/>
          </a:prstGeom>
          <a:noFill/>
        </p:spPr>
        <p:txBody>
          <a:bodyPr wrap="square" rtlCol="0">
            <a:spAutoFit/>
          </a:bodyPr>
          <a:lstStyle/>
          <a:p>
            <a:r>
              <a:rPr lang="en-US" sz="6000" dirty="0">
                <a:latin typeface="Aliens &amp; cows" panose="00000500000000000000" pitchFamily="2" charset="0"/>
              </a:rPr>
              <a:t>Remember this?</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38" y="262200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5181722" y="223221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5181722" y="472237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081553" y="1893658"/>
            <a:ext cx="1366435"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Explore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5388756" y="582080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Confirm</a:t>
            </a:r>
          </a:p>
        </p:txBody>
      </p:sp>
      <p:sp>
        <p:nvSpPr>
          <p:cNvPr id="13" name="TextBox 12">
            <a:extLst>
              <a:ext uri="{FF2B5EF4-FFF2-40B4-BE49-F238E27FC236}">
                <a16:creationId xmlns:a16="http://schemas.microsoft.com/office/drawing/2014/main" id="{C8E33474-9099-4712-B0B0-B41BE98472F2}"/>
              </a:ext>
            </a:extLst>
          </p:cNvPr>
          <p:cNvSpPr txBox="1"/>
          <p:nvPr/>
        </p:nvSpPr>
        <p:spPr>
          <a:xfrm>
            <a:off x="750374" y="1789757"/>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 – T – L </a:t>
            </a:r>
          </a:p>
        </p:txBody>
      </p:sp>
      <p:cxnSp>
        <p:nvCxnSpPr>
          <p:cNvPr id="14" name="Straight Arrow Connector 13">
            <a:extLst>
              <a:ext uri="{FF2B5EF4-FFF2-40B4-BE49-F238E27FC236}">
                <a16:creationId xmlns:a16="http://schemas.microsoft.com/office/drawing/2014/main" id="{1B224C30-D885-4677-B5EA-D3B102FDC1A7}"/>
              </a:ext>
            </a:extLst>
          </p:cNvPr>
          <p:cNvCxnSpPr>
            <a:cxnSpLocks/>
          </p:cNvCxnSpPr>
          <p:nvPr/>
        </p:nvCxnSpPr>
        <p:spPr>
          <a:xfrm flipH="1" flipV="1">
            <a:off x="1264518" y="2128311"/>
            <a:ext cx="813232" cy="1460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71637-FD34-4638-8F24-2ED7A9A3E2F5}"/>
              </a:ext>
            </a:extLst>
          </p:cNvPr>
          <p:cNvCxnSpPr>
            <a:cxnSpLocks/>
          </p:cNvCxnSpPr>
          <p:nvPr/>
        </p:nvCxnSpPr>
        <p:spPr>
          <a:xfrm flipV="1">
            <a:off x="8198251" y="2900274"/>
            <a:ext cx="617080" cy="774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064C62-D141-4ED5-BE5E-C5592E409BBC}"/>
              </a:ext>
            </a:extLst>
          </p:cNvPr>
          <p:cNvSpPr txBox="1"/>
          <p:nvPr/>
        </p:nvSpPr>
        <p:spPr>
          <a:xfrm>
            <a:off x="8939522" y="1691415"/>
            <a:ext cx="3288708" cy="1815882"/>
          </a:xfrm>
          <a:prstGeom prst="rect">
            <a:avLst/>
          </a:prstGeom>
          <a:noFill/>
        </p:spPr>
        <p:txBody>
          <a:bodyPr wrap="square" rtlCol="0">
            <a:spAutoFit/>
          </a:bodyPr>
          <a:lstStyle/>
          <a:p>
            <a:pPr marL="342900" indent="-342900">
              <a:buClr>
                <a:srgbClr val="CF3338"/>
              </a:buClr>
              <a:buAutoNum type="arabicPeriod"/>
            </a:pPr>
            <a:r>
              <a:rPr lang="en-US" sz="1600" dirty="0">
                <a:solidFill>
                  <a:srgbClr val="707070"/>
                </a:solidFill>
                <a:latin typeface="Pragmatica" panose="020B0403040502020204"/>
              </a:rPr>
              <a:t>Introduction</a:t>
            </a:r>
          </a:p>
          <a:p>
            <a:pPr marL="342900" indent="-342900">
              <a:buClr>
                <a:srgbClr val="CF3338"/>
              </a:buClr>
              <a:buAutoNum type="arabicPeriod"/>
            </a:pPr>
            <a:r>
              <a:rPr lang="en-US" sz="1600" dirty="0">
                <a:solidFill>
                  <a:srgbClr val="707070"/>
                </a:solidFill>
                <a:latin typeface="Pragmatica" panose="020B0403040502020204"/>
              </a:rPr>
              <a:t>Hypotheses</a:t>
            </a:r>
          </a:p>
          <a:p>
            <a:pPr marL="342900" indent="-342900">
              <a:buClr>
                <a:srgbClr val="CF3338"/>
              </a:buClr>
              <a:buAutoNum type="arabicPeriod"/>
            </a:pPr>
            <a:r>
              <a:rPr lang="en-US" sz="1600" dirty="0">
                <a:solidFill>
                  <a:srgbClr val="707070"/>
                </a:solidFill>
                <a:latin typeface="Pragmatica" panose="020B0403040502020204"/>
              </a:rPr>
              <a:t>Data</a:t>
            </a:r>
          </a:p>
          <a:p>
            <a:pPr marL="342900" indent="-342900">
              <a:buClr>
                <a:srgbClr val="CF3338"/>
              </a:buClr>
              <a:buAutoNum type="arabicPeriod"/>
            </a:pPr>
            <a:r>
              <a:rPr lang="en-US" sz="1600" dirty="0">
                <a:solidFill>
                  <a:srgbClr val="707070"/>
                </a:solidFill>
                <a:latin typeface="Pragmatica" panose="020B0403040502020204"/>
              </a:rPr>
              <a:t>Methods</a:t>
            </a:r>
          </a:p>
          <a:p>
            <a:pPr marL="342900" indent="-342900">
              <a:buClr>
                <a:srgbClr val="CF3338"/>
              </a:buClr>
              <a:buAutoNum type="arabicPeriod"/>
            </a:pPr>
            <a:r>
              <a:rPr lang="en-US" sz="1600" dirty="0">
                <a:solidFill>
                  <a:srgbClr val="707070"/>
                </a:solidFill>
                <a:latin typeface="Pragmatica" panose="020B0403040502020204"/>
              </a:rPr>
              <a:t>Results</a:t>
            </a:r>
          </a:p>
          <a:p>
            <a:pPr marL="342900" indent="-342900">
              <a:buClr>
                <a:srgbClr val="CF3338"/>
              </a:buClr>
              <a:buAutoNum type="arabicPeriod"/>
            </a:pPr>
            <a:r>
              <a:rPr lang="en-US" sz="1600" b="1" dirty="0">
                <a:solidFill>
                  <a:srgbClr val="707070"/>
                </a:solidFill>
                <a:latin typeface="Pragmatica" panose="020B0403040502020204"/>
              </a:rPr>
              <a:t>Discussion/recommendations</a:t>
            </a:r>
          </a:p>
          <a:p>
            <a:pPr marL="342900" indent="-342900">
              <a:buClr>
                <a:srgbClr val="CF3338"/>
              </a:buClr>
              <a:buAutoNum type="arabicPeriod"/>
            </a:pPr>
            <a:r>
              <a:rPr lang="en-US" sz="1600" b="1" dirty="0">
                <a:solidFill>
                  <a:srgbClr val="707070"/>
                </a:solidFill>
                <a:latin typeface="Pragmatica" panose="020B0403040502020204"/>
              </a:rPr>
              <a:t>Appendix</a:t>
            </a:r>
          </a:p>
        </p:txBody>
      </p:sp>
    </p:spTree>
    <p:extLst>
      <p:ext uri="{BB962C8B-B14F-4D97-AF65-F5344CB8AC3E}">
        <p14:creationId xmlns:p14="http://schemas.microsoft.com/office/powerpoint/2010/main" val="227516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6. Discussion/recommendations</a:t>
            </a:r>
          </a:p>
        </p:txBody>
      </p:sp>
      <p:sp>
        <p:nvSpPr>
          <p:cNvPr id="3" name="TextBox 2"/>
          <p:cNvSpPr txBox="1"/>
          <p:nvPr/>
        </p:nvSpPr>
        <p:spPr>
          <a:xfrm>
            <a:off x="521230" y="1734792"/>
            <a:ext cx="5844041"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a:t>
            </a: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160791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7. Bonus! Appendix</a:t>
            </a:r>
          </a:p>
        </p:txBody>
      </p:sp>
      <p:sp>
        <p:nvSpPr>
          <p:cNvPr id="3" name="TextBox 2"/>
          <p:cNvSpPr txBox="1"/>
          <p:nvPr/>
        </p:nvSpPr>
        <p:spPr>
          <a:xfrm>
            <a:off x="521230" y="1734792"/>
            <a:ext cx="5844041"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Let your behind-the-scenes work shine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Clipboard with solid fill">
            <a:extLst>
              <a:ext uri="{FF2B5EF4-FFF2-40B4-BE49-F238E27FC236}">
                <a16:creationId xmlns:a16="http://schemas.microsoft.com/office/drawing/2014/main" id="{2538A998-84FD-4894-88F1-2AC1080943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8560" y="1734792"/>
            <a:ext cx="3914777" cy="3914777"/>
          </a:xfrm>
          <a:prstGeom prst="rect">
            <a:avLst/>
          </a:prstGeom>
        </p:spPr>
      </p:pic>
    </p:spTree>
    <p:extLst>
      <p:ext uri="{BB962C8B-B14F-4D97-AF65-F5344CB8AC3E}">
        <p14:creationId xmlns:p14="http://schemas.microsoft.com/office/powerpoint/2010/main" val="3722732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Practice the seven acts: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datasets/housing.xlsx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the sale price of homes with and without a rec room?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Breakout rooms</a:t>
            </a:r>
            <a:r>
              <a:rPr lang="en-US" sz="2800" b="1">
                <a:solidFill>
                  <a:srgbClr val="CF3338"/>
                </a:solidFill>
                <a:latin typeface="Pragmatica" panose="020B0403040502020204"/>
              </a:rPr>
              <a:t>/reconvene</a:t>
            </a: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700606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26453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future of analytics &amp; Excel</a:t>
            </a:r>
          </a:p>
        </p:txBody>
      </p:sp>
    </p:spTree>
    <p:extLst>
      <p:ext uri="{BB962C8B-B14F-4D97-AF65-F5344CB8AC3E}">
        <p14:creationId xmlns:p14="http://schemas.microsoft.com/office/powerpoint/2010/main" val="1094087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Data: more than rows and columns</a:t>
            </a:r>
          </a:p>
        </p:txBody>
      </p:sp>
      <p:pic>
        <p:nvPicPr>
          <p:cNvPr id="4" name="Graphic 3" descr="Table with solid fill">
            <a:extLst>
              <a:ext uri="{FF2B5EF4-FFF2-40B4-BE49-F238E27FC236}">
                <a16:creationId xmlns:a16="http://schemas.microsoft.com/office/drawing/2014/main" id="{C7C7AA8B-B9EC-49F4-87D3-C920163C0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240" y="2044225"/>
            <a:ext cx="3645446" cy="3645446"/>
          </a:xfrm>
          <a:prstGeom prst="rect">
            <a:avLst/>
          </a:prstGeom>
        </p:spPr>
      </p:pic>
      <p:sp>
        <p:nvSpPr>
          <p:cNvPr id="13" name="TextBox 12">
            <a:extLst>
              <a:ext uri="{FF2B5EF4-FFF2-40B4-BE49-F238E27FC236}">
                <a16:creationId xmlns:a16="http://schemas.microsoft.com/office/drawing/2014/main" id="{1C8C02A2-31BF-4D8B-ADC8-84650913CE38}"/>
              </a:ext>
            </a:extLst>
          </p:cNvPr>
          <p:cNvSpPr txBox="1"/>
          <p:nvPr/>
        </p:nvSpPr>
        <p:spPr>
          <a:xfrm>
            <a:off x="640453" y="2044225"/>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Structured</a:t>
            </a:r>
          </a:p>
        </p:txBody>
      </p:sp>
      <p:sp>
        <p:nvSpPr>
          <p:cNvPr id="14" name="TextBox 13">
            <a:extLst>
              <a:ext uri="{FF2B5EF4-FFF2-40B4-BE49-F238E27FC236}">
                <a16:creationId xmlns:a16="http://schemas.microsoft.com/office/drawing/2014/main" id="{6141ECE5-AEAE-4EEA-AA2D-EF234364A7A8}"/>
              </a:ext>
            </a:extLst>
          </p:cNvPr>
          <p:cNvSpPr txBox="1"/>
          <p:nvPr/>
        </p:nvSpPr>
        <p:spPr>
          <a:xfrm>
            <a:off x="6004373" y="1910524"/>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Unstructured</a:t>
            </a:r>
          </a:p>
        </p:txBody>
      </p:sp>
      <p:pic>
        <p:nvPicPr>
          <p:cNvPr id="7" name="Graphic 6" descr="Online Network with solid fill">
            <a:extLst>
              <a:ext uri="{FF2B5EF4-FFF2-40B4-BE49-F238E27FC236}">
                <a16:creationId xmlns:a16="http://schemas.microsoft.com/office/drawing/2014/main" id="{AC810908-11E5-4367-9298-51E5C1F3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2971799"/>
            <a:ext cx="3253694" cy="3253694"/>
          </a:xfrm>
          <a:prstGeom prst="rect">
            <a:avLst/>
          </a:prstGeom>
        </p:spPr>
      </p:pic>
      <p:pic>
        <p:nvPicPr>
          <p:cNvPr id="15" name="Graphic 14" descr="Camera with solid fill">
            <a:extLst>
              <a:ext uri="{FF2B5EF4-FFF2-40B4-BE49-F238E27FC236}">
                <a16:creationId xmlns:a16="http://schemas.microsoft.com/office/drawing/2014/main" id="{7071CDA6-BF62-4CC8-9578-0F29D142EB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7330" y="2305835"/>
            <a:ext cx="1413473" cy="1413473"/>
          </a:xfrm>
          <a:prstGeom prst="rect">
            <a:avLst/>
          </a:prstGeom>
        </p:spPr>
      </p:pic>
      <p:pic>
        <p:nvPicPr>
          <p:cNvPr id="17" name="Graphic 16" descr="Sound Medium with solid fill">
            <a:extLst>
              <a:ext uri="{FF2B5EF4-FFF2-40B4-BE49-F238E27FC236}">
                <a16:creationId xmlns:a16="http://schemas.microsoft.com/office/drawing/2014/main" id="{19DAC244-407B-4784-8B8B-A83982E320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6115" y="4490491"/>
            <a:ext cx="1532780" cy="1532780"/>
          </a:xfrm>
          <a:prstGeom prst="rect">
            <a:avLst/>
          </a:prstGeom>
        </p:spPr>
      </p:pic>
    </p:spTree>
    <p:extLst>
      <p:ext uri="{BB962C8B-B14F-4D97-AF65-F5344CB8AC3E}">
        <p14:creationId xmlns:p14="http://schemas.microsoft.com/office/powerpoint/2010/main" val="629216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Unstructured data: coming to Excel</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datasets/sentiment.xlsx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Analyze the sentiment of each review </a:t>
            </a: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sentiment and polarity?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docs/excel-sentiment.xlsx</a:t>
            </a:r>
          </a:p>
          <a:p>
            <a:pPr marL="457200" indent="-457200">
              <a:buFont typeface="Arial" panose="020B0604020202020204" pitchFamily="34" charset="0"/>
              <a:buChar char="•"/>
            </a:pP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237654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2415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6805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400800"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a:p>
            <a:pPr marL="457200" indent="-457200">
              <a:buFont typeface="Arial" panose="020B0604020202020204" pitchFamily="34" charset="0"/>
              <a:buChar char="•"/>
            </a:pPr>
            <a:r>
              <a:rPr lang="en-US" sz="2800" b="1" dirty="0">
                <a:solidFill>
                  <a:srgbClr val="CF3338"/>
                </a:solidFill>
                <a:latin typeface="Pragmatica" panose="020B0403040502020204"/>
              </a:rPr>
              <a:t>Variable descriptions: </a:t>
            </a:r>
            <a:r>
              <a:rPr lang="en-US" sz="2800" b="1" dirty="0">
                <a:solidFill>
                  <a:srgbClr val="C00000"/>
                </a:solidFill>
                <a:latin typeface="Pragmatica" panose="020B0403040502020204"/>
                <a:hlinkClick r:id="rId4">
                  <a:extLst>
                    <a:ext uri="{A12FA001-AC4F-418D-AE19-62706E023703}">
                      <ahyp:hlinkClr xmlns:ahyp="http://schemas.microsoft.com/office/drawing/2018/hyperlinkcolor" val="tx"/>
                    </a:ext>
                  </a:extLst>
                </a:hlinkClick>
              </a:rPr>
              <a:t>https://bit.ly/3BJJyue</a:t>
            </a:r>
            <a:r>
              <a:rPr lang="en-US" sz="2800" b="1" dirty="0">
                <a:solidFill>
                  <a:srgbClr val="C00000"/>
                </a:solidFill>
                <a:latin typeface="Pragmatica" panose="020B0403040502020204"/>
              </a:rPr>
              <a:t>  </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178" y="2654861"/>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9260" y="6453415"/>
            <a:ext cx="10687420"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a:solidFill>
                  <a:schemeClr val="bg1"/>
                </a:solidFill>
                <a:latin typeface="Pragmatica" pitchFamily="2" charset="0"/>
              </a:rPr>
              <a:t>Next Steps </a:t>
            </a:r>
            <a:r>
              <a:rPr lang="en-US" sz="6600" b="1" dirty="0">
                <a:solidFill>
                  <a:schemeClr val="bg1"/>
                </a:solidFill>
                <a:latin typeface="Pragmatica" pitchFamily="2" charset="0"/>
              </a:rPr>
              <a:t>for Analytics Systems</a:t>
            </a:r>
          </a:p>
        </p:txBody>
      </p:sp>
    </p:spTree>
    <p:extLst>
      <p:ext uri="{BB962C8B-B14F-4D97-AF65-F5344CB8AC3E}">
        <p14:creationId xmlns:p14="http://schemas.microsoft.com/office/powerpoint/2010/main" val="182742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Got Git?</a:t>
            </a:r>
          </a:p>
        </p:txBody>
      </p:sp>
      <p:sp>
        <p:nvSpPr>
          <p:cNvPr id="3" name="TextBox 2"/>
          <p:cNvSpPr txBox="1"/>
          <p:nvPr/>
        </p:nvSpPr>
        <p:spPr>
          <a:xfrm>
            <a:off x="523588" y="1679587"/>
            <a:ext cx="883358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 for Windows: </a:t>
            </a:r>
            <a:r>
              <a:rPr lang="en-US" sz="2800" dirty="0">
                <a:solidFill>
                  <a:srgbClr val="707070"/>
                </a:solidFill>
                <a:latin typeface="Pragmatica" panose="020B0403040502020204" pitchFamily="34" charset="0"/>
                <a:hlinkClick r:id="rId3"/>
              </a:rPr>
              <a:t>https://git-scm.com/download/win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Create a GitHub account: </a:t>
            </a:r>
            <a:r>
              <a:rPr lang="en-US" sz="2800" dirty="0">
                <a:solidFill>
                  <a:srgbClr val="707070"/>
                </a:solidFill>
                <a:latin typeface="Pragmatica" panose="020B0403040502020204" pitchFamily="34" charset="0"/>
                <a:hlinkClick r:id="rId4"/>
              </a:rPr>
              <a:t>https://github.com</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GitHub Desktop: </a:t>
            </a:r>
            <a:r>
              <a:rPr lang="en-US" sz="2800" dirty="0">
                <a:solidFill>
                  <a:srgbClr val="707070"/>
                </a:solidFill>
                <a:latin typeface="Pragmatica" panose="020B0403040502020204" pitchFamily="34" charset="0"/>
                <a:hlinkClick r:id="rId5"/>
              </a:rPr>
              <a:t>https://desktop.github.com</a:t>
            </a:r>
            <a:r>
              <a:rPr lang="en-US" sz="2800" dirty="0">
                <a:solidFill>
                  <a:srgbClr val="707070"/>
                </a:solidFill>
                <a:latin typeface="Pragmatica" panose="020B0403040502020204" pitchFamily="34" charset="0"/>
              </a:rPr>
              <a:t>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hlinkClick r:id="rId6"/>
              </a:rPr>
              <a:t>Good documentation on setting up Git &amp; GitHub here</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7138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708254" cy="1015663"/>
          </a:xfrm>
          <a:prstGeom prst="rect">
            <a:avLst/>
          </a:prstGeom>
          <a:noFill/>
        </p:spPr>
        <p:txBody>
          <a:bodyPr wrap="square" rtlCol="0">
            <a:spAutoFit/>
          </a:bodyPr>
          <a:lstStyle/>
          <a:p>
            <a:r>
              <a:rPr lang="en-US" sz="6000" dirty="0">
                <a:latin typeface="Aliens &amp; cows" panose="00000500000000000000" pitchFamily="2" charset="0"/>
              </a:rPr>
              <a:t>The super-secret </a:t>
            </a:r>
            <a:r>
              <a:rPr lang="en-US" sz="6000" dirty="0" err="1">
                <a:latin typeface="Aliens &amp; cows" panose="00000500000000000000" pitchFamily="2" charset="0"/>
              </a:rPr>
              <a:t>AinA</a:t>
            </a:r>
            <a:r>
              <a:rPr lang="en-US" sz="6000" dirty="0">
                <a:latin typeface="Aliens &amp; cows" panose="00000500000000000000" pitchFamily="2" charset="0"/>
              </a:rPr>
              <a:t> repos 😉</a:t>
            </a:r>
          </a:p>
        </p:txBody>
      </p:sp>
      <p:sp>
        <p:nvSpPr>
          <p:cNvPr id="3" name="TextBox 2"/>
          <p:cNvSpPr txBox="1"/>
          <p:nvPr/>
        </p:nvSpPr>
        <p:spPr>
          <a:xfrm>
            <a:off x="280492" y="1679587"/>
            <a:ext cx="5890306"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aina-practice-solutions</a:t>
            </a:r>
            <a:r>
              <a:rPr lang="en-US" sz="2800" dirty="0">
                <a:solidFill>
                  <a:srgbClr val="707070"/>
                </a:solidFill>
                <a:latin typeface="Pragmatica" panose="020B0403040502020204" pitchFamily="34" charset="0"/>
              </a:rPr>
              <a:t>: accompanies </a:t>
            </a:r>
            <a:r>
              <a:rPr lang="en-US" sz="2800" dirty="0">
                <a:solidFill>
                  <a:srgbClr val="707070"/>
                </a:solidFill>
                <a:latin typeface="Pragmatica" panose="020B0403040502020204" pitchFamily="34" charset="0"/>
                <a:hlinkClick r:id="rId3"/>
              </a:rPr>
              <a:t>this test bank</a:t>
            </a: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aina-analytics-systems</a:t>
            </a:r>
            <a:r>
              <a:rPr lang="en-US" sz="2800" dirty="0">
                <a:solidFill>
                  <a:srgbClr val="707070"/>
                </a:solidFill>
                <a:latin typeface="Pragmatica" panose="020B0403040502020204" pitchFamily="34" charset="0"/>
              </a:rPr>
              <a:t>: resources for next course</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docs/accessing-repos.docx</a:t>
            </a:r>
            <a:r>
              <a:rPr lang="en-US" sz="2800" dirty="0">
                <a:solidFill>
                  <a:srgbClr val="707070"/>
                </a:solidFill>
                <a:latin typeface="Pragmatica" panose="020B0403040502020204" pitchFamily="34" charset="0"/>
              </a:rPr>
              <a:t>: notes on </a:t>
            </a:r>
            <a:r>
              <a:rPr lang="en-US" sz="2800">
                <a:solidFill>
                  <a:srgbClr val="707070"/>
                </a:solidFill>
                <a:latin typeface="Pragmatica" panose="020B0403040502020204" pitchFamily="34" charset="0"/>
              </a:rPr>
              <a:t>accessing these repos</a:t>
            </a: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D74AE0B-6343-46FD-8A2E-72A4FA123ABF}"/>
              </a:ext>
            </a:extLst>
          </p:cNvPr>
          <p:cNvPicPr>
            <a:picLocks noChangeAspect="1"/>
          </p:cNvPicPr>
          <p:nvPr/>
        </p:nvPicPr>
        <p:blipFill>
          <a:blip r:embed="rId4"/>
          <a:stretch>
            <a:fillRect/>
          </a:stretch>
        </p:blipFill>
        <p:spPr>
          <a:xfrm>
            <a:off x="6624952" y="1455194"/>
            <a:ext cx="4572147" cy="4609018"/>
          </a:xfrm>
          <a:prstGeom prst="rect">
            <a:avLst/>
          </a:prstGeom>
        </p:spPr>
      </p:pic>
    </p:spTree>
    <p:extLst>
      <p:ext uri="{BB962C8B-B14F-4D97-AF65-F5344CB8AC3E}">
        <p14:creationId xmlns:p14="http://schemas.microsoft.com/office/powerpoint/2010/main" val="257082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More book practice: </a:t>
            </a:r>
            <a:r>
              <a:rPr lang="en-US" sz="2800" b="1" dirty="0">
                <a:solidFill>
                  <a:srgbClr val="C00000"/>
                </a:solidFill>
                <a:latin typeface="Pragmatica" panose="020B0403040502020204"/>
                <a:hlinkClick r:id="rId4">
                  <a:extLst>
                    <a:ext uri="{A12FA001-AC4F-418D-AE19-62706E023703}">
                      <ahyp:hlinkClr xmlns:ahyp="http://schemas.microsoft.com/office/drawing/2018/hyperlinkcolor" val="tx"/>
                    </a:ext>
                  </a:extLst>
                </a:hlinkClick>
              </a:rPr>
              <a:t>https://github.com/stringfestdata/advancing-into-analytics-practice</a:t>
            </a:r>
            <a:r>
              <a:rPr lang="en-US" sz="2800" b="1" dirty="0">
                <a:solidFill>
                  <a:srgbClr val="C00000"/>
                </a:solidFill>
                <a:latin typeface="Pragmatica" panose="020B0403040502020204"/>
              </a:rPr>
              <a:t> </a:t>
            </a:r>
          </a:p>
          <a:p>
            <a:endParaRPr lang="en-US" sz="2800" b="1" dirty="0">
              <a:solidFill>
                <a:srgbClr val="707070"/>
              </a:solidFill>
              <a:latin typeface="Pragmatica" panose="020B0403040502020204"/>
            </a:endParaRPr>
          </a:p>
          <a:p>
            <a:r>
              <a:rPr lang="en-US" sz="2800" b="1" dirty="0">
                <a:solidFill>
                  <a:srgbClr val="CF3338"/>
                </a:solidFill>
                <a:latin typeface="Pragmatica" panose="020B0403040502020204"/>
              </a:rPr>
              <a:t>Solutions available in Analytics Systems</a:t>
            </a:r>
          </a:p>
        </p:txBody>
      </p:sp>
    </p:spTree>
    <p:extLst>
      <p:ext uri="{BB962C8B-B14F-4D97-AF65-F5344CB8AC3E}">
        <p14:creationId xmlns:p14="http://schemas.microsoft.com/office/powerpoint/2010/main" val="219137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There’s no right answer</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TotalTime>
  <Words>2884</Words>
  <Application>Microsoft Office PowerPoint</Application>
  <PresentationFormat>Widescreen</PresentationFormat>
  <Paragraphs>346</Paragraphs>
  <Slides>52</Slides>
  <Notes>41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142</cp:revision>
  <dcterms:created xsi:type="dcterms:W3CDTF">2019-10-19T21:47:18Z</dcterms:created>
  <dcterms:modified xsi:type="dcterms:W3CDTF">2021-09-04T20:42:48Z</dcterms:modified>
</cp:coreProperties>
</file>