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93" r:id="rId3"/>
    <p:sldId id="392" r:id="rId4"/>
    <p:sldId id="436" r:id="rId5"/>
    <p:sldId id="411" r:id="rId6"/>
    <p:sldId id="437" r:id="rId7"/>
    <p:sldId id="439" r:id="rId8"/>
    <p:sldId id="441" r:id="rId9"/>
    <p:sldId id="440" r:id="rId10"/>
    <p:sldId id="444" r:id="rId11"/>
    <p:sldId id="446" r:id="rId12"/>
    <p:sldId id="445" r:id="rId13"/>
    <p:sldId id="472" r:id="rId14"/>
    <p:sldId id="442" r:id="rId15"/>
    <p:sldId id="447" r:id="rId16"/>
    <p:sldId id="448" r:id="rId17"/>
    <p:sldId id="449" r:id="rId18"/>
    <p:sldId id="480" r:id="rId19"/>
    <p:sldId id="450" r:id="rId20"/>
    <p:sldId id="453" r:id="rId21"/>
    <p:sldId id="473" r:id="rId22"/>
    <p:sldId id="454" r:id="rId23"/>
    <p:sldId id="456" r:id="rId24"/>
    <p:sldId id="467" r:id="rId25"/>
    <p:sldId id="471" r:id="rId26"/>
    <p:sldId id="474" r:id="rId27"/>
    <p:sldId id="463" r:id="rId28"/>
    <p:sldId id="468" r:id="rId29"/>
    <p:sldId id="469" r:id="rId30"/>
    <p:sldId id="470" r:id="rId31"/>
    <p:sldId id="465" r:id="rId32"/>
    <p:sldId id="466" r:id="rId33"/>
    <p:sldId id="438" r:id="rId34"/>
    <p:sldId id="475" r:id="rId35"/>
    <p:sldId id="443" r:id="rId36"/>
    <p:sldId id="476" r:id="rId37"/>
    <p:sldId id="477" r:id="rId38"/>
    <p:sldId id="478" r:id="rId39"/>
    <p:sldId id="479" r:id="rId40"/>
    <p:sldId id="457" r:id="rId41"/>
    <p:sldId id="458" r:id="rId42"/>
    <p:sldId id="459" r:id="rId43"/>
    <p:sldId id="336" r:id="rId44"/>
    <p:sldId id="432" r:id="rId45"/>
    <p:sldId id="431" r:id="rId46"/>
    <p:sldId id="460" r:id="rId47"/>
    <p:sldId id="461" r:id="rId48"/>
    <p:sldId id="46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5447"/>
    <a:srgbClr val="707070"/>
    <a:srgbClr val="FBC475"/>
    <a:srgbClr val="919FA8"/>
    <a:srgbClr val="CF3338"/>
    <a:srgbClr val="FCA426"/>
    <a:srgbClr val="628EA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661" autoAdjust="0"/>
  </p:normalViewPr>
  <p:slideViewPr>
    <p:cSldViewPr snapToGrid="0">
      <p:cViewPr varScale="1">
        <p:scale>
          <a:sx n="68" d="100"/>
          <a:sy n="68" d="100"/>
        </p:scale>
        <p:origin x="1162" y="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9/3/2021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additional courses will dive into using GitHub.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23</a:t>
            </a:fld>
            <a:endParaRPr lang="en-US"/>
          </a:p>
        </p:txBody>
      </p:sp>
    </p:spTree>
    <p:extLst>
      <p:ext uri="{BB962C8B-B14F-4D97-AF65-F5344CB8AC3E}">
        <p14:creationId xmlns:p14="http://schemas.microsoft.com/office/powerpoint/2010/main" val="990427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540257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25</a:t>
            </a:fld>
            <a:endParaRPr lang="en-US"/>
          </a:p>
        </p:txBody>
      </p:sp>
    </p:spTree>
    <p:extLst>
      <p:ext uri="{BB962C8B-B14F-4D97-AF65-F5344CB8AC3E}">
        <p14:creationId xmlns:p14="http://schemas.microsoft.com/office/powerpoint/2010/main" val="452141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27</a:t>
            </a:fld>
            <a:endParaRPr lang="en-US"/>
          </a:p>
        </p:txBody>
      </p:sp>
    </p:spTree>
    <p:extLst>
      <p:ext uri="{BB962C8B-B14F-4D97-AF65-F5344CB8AC3E}">
        <p14:creationId xmlns:p14="http://schemas.microsoft.com/office/powerpoint/2010/main" val="3597266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2350725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29</a:t>
            </a:fld>
            <a:endParaRPr lang="en-US"/>
          </a:p>
        </p:txBody>
      </p:sp>
    </p:spTree>
    <p:extLst>
      <p:ext uri="{BB962C8B-B14F-4D97-AF65-F5344CB8AC3E}">
        <p14:creationId xmlns:p14="http://schemas.microsoft.com/office/powerpoint/2010/main" val="508149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30</a:t>
            </a:fld>
            <a:endParaRPr lang="en-US"/>
          </a:p>
        </p:txBody>
      </p:sp>
    </p:spTree>
    <p:extLst>
      <p:ext uri="{BB962C8B-B14F-4D97-AF65-F5344CB8AC3E}">
        <p14:creationId xmlns:p14="http://schemas.microsoft.com/office/powerpoint/2010/main" val="12018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32</a:t>
            </a:fld>
            <a:endParaRPr lang="en-US"/>
          </a:p>
        </p:txBody>
      </p:sp>
    </p:spTree>
    <p:extLst>
      <p:ext uri="{BB962C8B-B14F-4D97-AF65-F5344CB8AC3E}">
        <p14:creationId xmlns:p14="http://schemas.microsoft.com/office/powerpoint/2010/main" val="847546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33</a:t>
            </a:fld>
            <a:endParaRPr lang="en-US"/>
          </a:p>
        </p:txBody>
      </p:sp>
    </p:spTree>
    <p:extLst>
      <p:ext uri="{BB962C8B-B14F-4D97-AF65-F5344CB8AC3E}">
        <p14:creationId xmlns:p14="http://schemas.microsoft.com/office/powerpoint/2010/main" val="3775270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35</a:t>
            </a:fld>
            <a:endParaRPr lang="en-US"/>
          </a:p>
        </p:txBody>
      </p:sp>
    </p:spTree>
    <p:extLst>
      <p:ext uri="{BB962C8B-B14F-4D97-AF65-F5344CB8AC3E}">
        <p14:creationId xmlns:p14="http://schemas.microsoft.com/office/powerpoint/2010/main" val="135876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feel free to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36</a:t>
            </a:fld>
            <a:endParaRPr lang="en-US"/>
          </a:p>
        </p:txBody>
      </p:sp>
    </p:spTree>
    <p:extLst>
      <p:ext uri="{BB962C8B-B14F-4D97-AF65-F5344CB8AC3E}">
        <p14:creationId xmlns:p14="http://schemas.microsoft.com/office/powerpoint/2010/main" val="563806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37</a:t>
            </a:fld>
            <a:endParaRPr lang="en-US"/>
          </a:p>
        </p:txBody>
      </p:sp>
    </p:spTree>
    <p:extLst>
      <p:ext uri="{BB962C8B-B14F-4D97-AF65-F5344CB8AC3E}">
        <p14:creationId xmlns:p14="http://schemas.microsoft.com/office/powerpoint/2010/main" val="3993979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 into breakout </a:t>
            </a:r>
            <a:r>
              <a:rPr lang="en-US" dirty="0" err="1"/>
              <a:t>grups</a:t>
            </a:r>
            <a:r>
              <a:rPr lang="en-US" dirty="0"/>
              <a:t> and work on it…. </a:t>
            </a:r>
          </a:p>
        </p:txBody>
      </p:sp>
      <p:sp>
        <p:nvSpPr>
          <p:cNvPr id="4" name="Slide Number Placeholder 3"/>
          <p:cNvSpPr>
            <a:spLocks noGrp="1"/>
          </p:cNvSpPr>
          <p:nvPr>
            <p:ph type="sldNum" sz="quarter" idx="5"/>
          </p:nvPr>
        </p:nvSpPr>
        <p:spPr/>
        <p:txBody>
          <a:bodyPr/>
          <a:lstStyle/>
          <a:p>
            <a:fld id="{3BB66621-ADCC-4EF8-8003-B9D3E881DCD2}" type="slidenum">
              <a:rPr lang="en-US" smtClean="0"/>
              <a:t>38</a:t>
            </a:fld>
            <a:endParaRPr lang="en-US"/>
          </a:p>
        </p:txBody>
      </p:sp>
    </p:spTree>
    <p:extLst>
      <p:ext uri="{BB962C8B-B14F-4D97-AF65-F5344CB8AC3E}">
        <p14:creationId xmlns:p14="http://schemas.microsoft.com/office/powerpoint/2010/main" val="3137002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41</a:t>
            </a:fld>
            <a:endParaRPr lang="en-US"/>
          </a:p>
        </p:txBody>
      </p:sp>
    </p:spTree>
    <p:extLst>
      <p:ext uri="{BB962C8B-B14F-4D97-AF65-F5344CB8AC3E}">
        <p14:creationId xmlns:p14="http://schemas.microsoft.com/office/powerpoint/2010/main" val="1371909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42</a:t>
            </a:fld>
            <a:endParaRPr lang="en-US"/>
          </a:p>
        </p:txBody>
      </p:sp>
    </p:spTree>
    <p:extLst>
      <p:ext uri="{BB962C8B-B14F-4D97-AF65-F5344CB8AC3E}">
        <p14:creationId xmlns:p14="http://schemas.microsoft.com/office/powerpoint/2010/main" val="2771396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 student if they’d like to share their screen and walk through it </a:t>
            </a:r>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3687456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Gartner definition is very comprehensive… </a:t>
            </a:r>
          </a:p>
          <a:p>
            <a:endParaRPr lang="en-US" dirty="0"/>
          </a:p>
          <a:p>
            <a:r>
              <a:rPr lang="en-US" dirty="0"/>
              <a:t>What do you think about Cassie’s video?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92042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Gartner definition is very comprehensive… </a:t>
            </a:r>
          </a:p>
          <a:p>
            <a:endParaRPr lang="en-US" dirty="0"/>
          </a:p>
          <a:p>
            <a:r>
              <a:rPr lang="en-US" dirty="0"/>
              <a:t>What do you think about Cassie’s video?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17028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Gartner definition is very comprehensive… </a:t>
            </a:r>
          </a:p>
          <a:p>
            <a:endParaRPr lang="en-US" dirty="0"/>
          </a:p>
          <a:p>
            <a:r>
              <a:rPr lang="en-US" dirty="0"/>
              <a:t>What do you think about Cassie’s video?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3562756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Gartner definition is very comprehensive… </a:t>
            </a:r>
          </a:p>
          <a:p>
            <a:endParaRPr lang="en-US" dirty="0"/>
          </a:p>
          <a:p>
            <a:r>
              <a:rPr lang="en-US" dirty="0"/>
              <a:t>What do you think about Cassie’s video? </a:t>
            </a:r>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320108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could we hook this? </a:t>
            </a:r>
          </a:p>
        </p:txBody>
      </p:sp>
      <p:sp>
        <p:nvSpPr>
          <p:cNvPr id="4" name="Slide Number Placeholder 3"/>
          <p:cNvSpPr>
            <a:spLocks noGrp="1"/>
          </p:cNvSpPr>
          <p:nvPr>
            <p:ph type="sldNum" sz="quarter" idx="5"/>
          </p:nvPr>
        </p:nvSpPr>
        <p:spPr/>
        <p:txBody>
          <a:bodyPr/>
          <a:lstStyle/>
          <a:p>
            <a:fld id="{F9DB3DAC-CD90-4DD2-80B1-E135CFB4F8DD}" type="slidenum">
              <a:rPr lang="en-US" smtClean="0"/>
              <a:t>20</a:t>
            </a:fld>
            <a:endParaRPr lang="en-US"/>
          </a:p>
        </p:txBody>
      </p:sp>
    </p:spTree>
    <p:extLst>
      <p:ext uri="{BB962C8B-B14F-4D97-AF65-F5344CB8AC3E}">
        <p14:creationId xmlns:p14="http://schemas.microsoft.com/office/powerpoint/2010/main" val="3803654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Open Sans" panose="020B0606030504020204" pitchFamily="34" charset="0"/>
              </a:rPr>
              <a:t>This is your time to "hook" the audience into your work and </a:t>
            </a:r>
            <a:r>
              <a:rPr lang="en-US" sz="1800" b="0" i="0" u="none" strike="noStrike" baseline="0" dirty="0" err="1">
                <a:latin typeface="Open Sans" panose="020B0606030504020204" pitchFamily="34" charset="0"/>
              </a:rPr>
              <a:t>situtate</a:t>
            </a:r>
            <a:r>
              <a:rPr lang="en-US" sz="1800" b="0" i="0" u="none" strike="noStrike" baseline="0" dirty="0">
                <a:latin typeface="Open Sans" panose="020B0606030504020204" pitchFamily="34" charset="0"/>
              </a:rPr>
              <a:t> the project into its wider context. Explain what makes the topic interesting and how you arrived at the questions you asked. Consider leading off with an interesting quote or anecdote related to the topic </a:t>
            </a:r>
            <a:endParaRPr lang="en-US" dirty="0"/>
          </a:p>
        </p:txBody>
      </p:sp>
      <p:sp>
        <p:nvSpPr>
          <p:cNvPr id="4" name="Slide Number Placeholder 3"/>
          <p:cNvSpPr>
            <a:spLocks noGrp="1"/>
          </p:cNvSpPr>
          <p:nvPr>
            <p:ph type="sldNum" sz="quarter" idx="5"/>
          </p:nvPr>
        </p:nvSpPr>
        <p:spPr/>
        <p:txBody>
          <a:bodyPr/>
          <a:lstStyle/>
          <a:p>
            <a:fld id="{F9DB3DAC-CD90-4DD2-80B1-E135CFB4F8DD}" type="slidenum">
              <a:rPr lang="en-US" smtClean="0"/>
              <a:t>22</a:t>
            </a:fld>
            <a:endParaRPr lang="en-US"/>
          </a:p>
        </p:txBody>
      </p:sp>
    </p:spTree>
    <p:extLst>
      <p:ext uri="{BB962C8B-B14F-4D97-AF65-F5344CB8AC3E}">
        <p14:creationId xmlns:p14="http://schemas.microsoft.com/office/powerpoint/2010/main" val="1336732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9/3/2021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9/3/2021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9/3/2021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9/3/2021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9/3/2021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9/3/2021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datascientistinsights.com/2013/09/09/data-analytics-vs-data-science-two-separate-but-interconnected-disciplines/" TargetMode="Externa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hyperlink" Target="https://bit.ly/3taMsoC"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sv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bit.ly/3taMsoC"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png"/><Relationship Id="rId7"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jpeg"/><Relationship Id="rId10" Type="http://schemas.openxmlformats.org/officeDocument/2006/relationships/image" Target="../media/image26.jpeg"/><Relationship Id="rId4" Type="http://schemas.openxmlformats.org/officeDocument/2006/relationships/image" Target="../media/image20.png"/><Relationship Id="rId9" Type="http://schemas.openxmlformats.org/officeDocument/2006/relationships/image" Target="../media/image25.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8.sv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bit.ly/3taMsoC"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github.com/stringfestdata/aina-foundations-of-analytic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bit.ly/3taMsoC"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hyperlink" Target="https://bit.ly/3taMsoC"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s://bit.ly/3taMsoC"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34.sv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38.svg"/><Relationship Id="rId5" Type="http://schemas.openxmlformats.org/officeDocument/2006/relationships/image" Target="../media/image32.sv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forms.office.com/r/0ZnD0LxpZy"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tringfestanalytics.com/contact/" TargetMode="External"/><Relationship Id="rId5" Type="http://schemas.openxmlformats.org/officeDocument/2006/relationships/hyperlink" Target="https://www.linkedin.com/in/gjmount/" TargetMode="External"/><Relationship Id="rId4" Type="http://schemas.openxmlformats.org/officeDocument/2006/relationships/hyperlink" Target="mailto:george@stringfestanalytics.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ocs.github.com/en/desktop/installing-and-configuring-github-desktop/installing-and-authenticating-to-github-desktop" TargetMode="External"/><Relationship Id="rId5" Type="http://schemas.openxmlformats.org/officeDocument/2006/relationships/hyperlink" Target="https://desktop.github.com/" TargetMode="External"/><Relationship Id="rId4" Type="http://schemas.openxmlformats.org/officeDocument/2006/relationships/hyperlink" Target="https://github.com/"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github.com/stringfestdata/advancing-into-analytics-practic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youtube.com/watch?v=YsrPImZyis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gartner.com/en/information-technology/glossary/analytics"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ird standing on a white surface&#10;&#10;Description automatically generated with low confidence">
            <a:extLst>
              <a:ext uri="{FF2B5EF4-FFF2-40B4-BE49-F238E27FC236}">
                <a16:creationId xmlns:a16="http://schemas.microsoft.com/office/drawing/2014/main" id="{9A517F7C-3BB5-464B-9C61-EBE63C21A8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pic>
        <p:nvPicPr>
          <p:cNvPr id="5" name="Picture 4" descr="A bird standing on a white surface&#10;&#10;Description automatically generated with medium confidence">
            <a:extLst>
              <a:ext uri="{FF2B5EF4-FFF2-40B4-BE49-F238E27FC236}">
                <a16:creationId xmlns:a16="http://schemas.microsoft.com/office/drawing/2014/main" id="{0B8F5B1B-1093-42FE-8B5E-1A65CCE84A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60" y="1485213"/>
            <a:ext cx="7813622" cy="4525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83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Starting somewhere</a:t>
            </a:r>
          </a:p>
        </p:txBody>
      </p:sp>
      <p:sp>
        <p:nvSpPr>
          <p:cNvPr id="14" name="TextBox 13">
            <a:extLst>
              <a:ext uri="{FF2B5EF4-FFF2-40B4-BE49-F238E27FC236}">
                <a16:creationId xmlns:a16="http://schemas.microsoft.com/office/drawing/2014/main" id="{D7191D94-38D6-44DA-B5B4-EA054B51D992}"/>
              </a:ext>
            </a:extLst>
          </p:cNvPr>
          <p:cNvSpPr txBox="1"/>
          <p:nvPr/>
        </p:nvSpPr>
        <p:spPr>
          <a:xfrm>
            <a:off x="117749" y="6211669"/>
            <a:ext cx="8042840" cy="646331"/>
          </a:xfrm>
          <a:prstGeom prst="rect">
            <a:avLst/>
          </a:prstGeom>
          <a:noFill/>
        </p:spPr>
        <p:txBody>
          <a:bodyPr wrap="square">
            <a:spAutoFit/>
          </a:bodyPr>
          <a:lstStyle/>
          <a:p>
            <a:r>
              <a:rPr lang="en-US" dirty="0"/>
              <a:t>https://blogs.gartner.com/jason-mcnellis/2019/11/05/youre-likely-investing-lot-marketing-analytics-getting-right-insights/</a:t>
            </a:r>
          </a:p>
        </p:txBody>
      </p:sp>
      <p:pic>
        <p:nvPicPr>
          <p:cNvPr id="5124" name="Picture 4">
            <a:extLst>
              <a:ext uri="{FF2B5EF4-FFF2-40B4-BE49-F238E27FC236}">
                <a16:creationId xmlns:a16="http://schemas.microsoft.com/office/drawing/2014/main" id="{BCB33595-C2FD-41EC-99DE-AFC4B9058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0402" y="1588335"/>
            <a:ext cx="7813622" cy="4525992"/>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87425D7E-6E96-4746-AE80-6AD2EE7D848A}"/>
              </a:ext>
            </a:extLst>
          </p:cNvPr>
          <p:cNvCxnSpPr/>
          <p:nvPr/>
        </p:nvCxnSpPr>
        <p:spPr>
          <a:xfrm flipH="1" flipV="1">
            <a:off x="2788276" y="4739425"/>
            <a:ext cx="927279" cy="1416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EDEB9B3-6EDA-4E98-8373-444E76EA7FEF}"/>
              </a:ext>
            </a:extLst>
          </p:cNvPr>
          <p:cNvCxnSpPr>
            <a:cxnSpLocks/>
          </p:cNvCxnSpPr>
          <p:nvPr/>
        </p:nvCxnSpPr>
        <p:spPr>
          <a:xfrm flipH="1" flipV="1">
            <a:off x="2987899" y="3602864"/>
            <a:ext cx="2716054" cy="3192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0873FC-7F0D-4B49-942C-9C394FA9B020}"/>
              </a:ext>
            </a:extLst>
          </p:cNvPr>
          <p:cNvSpPr txBox="1"/>
          <p:nvPr/>
        </p:nvSpPr>
        <p:spPr>
          <a:xfrm>
            <a:off x="658682" y="3070294"/>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Inferential statistics</a:t>
            </a:r>
          </a:p>
          <a:p>
            <a:pPr>
              <a:buClr>
                <a:srgbClr val="CF3338"/>
              </a:buClr>
            </a:pPr>
            <a:r>
              <a:rPr lang="en-US" sz="1600" b="1" dirty="0">
                <a:solidFill>
                  <a:srgbClr val="707070"/>
                </a:solidFill>
                <a:latin typeface="Pragmatica" panose="020B0403040502020204"/>
              </a:rPr>
              <a:t>Confirmatory data analysis</a:t>
            </a:r>
          </a:p>
        </p:txBody>
      </p:sp>
      <p:sp>
        <p:nvSpPr>
          <p:cNvPr id="13" name="TextBox 12">
            <a:extLst>
              <a:ext uri="{FF2B5EF4-FFF2-40B4-BE49-F238E27FC236}">
                <a16:creationId xmlns:a16="http://schemas.microsoft.com/office/drawing/2014/main" id="{98066E6B-2EF5-416A-A07B-99E07DBB53E6}"/>
              </a:ext>
            </a:extLst>
          </p:cNvPr>
          <p:cNvSpPr txBox="1"/>
          <p:nvPr/>
        </p:nvSpPr>
        <p:spPr>
          <a:xfrm>
            <a:off x="418276" y="4294975"/>
            <a:ext cx="3045817" cy="584775"/>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Descriptive/summary statistics</a:t>
            </a:r>
          </a:p>
          <a:p>
            <a:pPr>
              <a:buClr>
                <a:srgbClr val="CF3338"/>
              </a:buClr>
            </a:pPr>
            <a:r>
              <a:rPr lang="en-US" sz="1600" b="1" dirty="0">
                <a:solidFill>
                  <a:srgbClr val="707070"/>
                </a:solidFill>
                <a:latin typeface="Pragmatica" panose="020B0403040502020204"/>
              </a:rPr>
              <a:t>Exploratory data analysis</a:t>
            </a:r>
          </a:p>
        </p:txBody>
      </p:sp>
    </p:spTree>
    <p:extLst>
      <p:ext uri="{BB962C8B-B14F-4D97-AF65-F5344CB8AC3E}">
        <p14:creationId xmlns:p14="http://schemas.microsoft.com/office/powerpoint/2010/main" val="409407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division of labor</a:t>
            </a:r>
          </a:p>
        </p:txBody>
      </p:sp>
      <p:pic>
        <p:nvPicPr>
          <p:cNvPr id="6" name="Picture 2" descr="Data Analytics vs Data Science">
            <a:extLst>
              <a:ext uri="{FF2B5EF4-FFF2-40B4-BE49-F238E27FC236}">
                <a16:creationId xmlns:a16="http://schemas.microsoft.com/office/drawing/2014/main" id="{1594724E-68BC-44B4-B7C9-AA10D804B7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233" y="1580695"/>
            <a:ext cx="6969617" cy="43646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4D71E5E-03E4-45A8-B949-0B42A58A4CA7}"/>
              </a:ext>
            </a:extLst>
          </p:cNvPr>
          <p:cNvSpPr txBox="1"/>
          <p:nvPr/>
        </p:nvSpPr>
        <p:spPr>
          <a:xfrm>
            <a:off x="237186" y="6217751"/>
            <a:ext cx="8874617" cy="646331"/>
          </a:xfrm>
          <a:prstGeom prst="rect">
            <a:avLst/>
          </a:prstGeom>
          <a:noFill/>
        </p:spPr>
        <p:txBody>
          <a:bodyPr wrap="square" rtlCol="0">
            <a:spAutoFit/>
          </a:bodyPr>
          <a:lstStyle/>
          <a:p>
            <a:r>
              <a:rPr lang="en-US" dirty="0">
                <a:latin typeface="Gidole" panose="02000503000000000000" pitchFamily="50" charset="0"/>
                <a:hlinkClick r:id="rId5"/>
              </a:rPr>
              <a:t>https://datascientistinsights.com/2013/09/09/data-analytics-vs-data-science-two-separate-but-interconnected-disciplines/</a:t>
            </a:r>
            <a:r>
              <a:rPr lang="en-US" dirty="0">
                <a:latin typeface="Gidole" panose="02000503000000000000" pitchFamily="50" charset="0"/>
              </a:rPr>
              <a:t>  </a:t>
            </a:r>
          </a:p>
        </p:txBody>
      </p:sp>
    </p:spTree>
    <p:extLst>
      <p:ext uri="{BB962C8B-B14F-4D97-AF65-F5344CB8AC3E}">
        <p14:creationId xmlns:p14="http://schemas.microsoft.com/office/powerpoint/2010/main" val="1861111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419667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What all analytics has in common</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9576" y="2655669"/>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B998D8-6FA0-4B73-9500-9AED0F3CB5EE}"/>
              </a:ext>
            </a:extLst>
          </p:cNvPr>
          <p:cNvSpPr txBox="1"/>
          <p:nvPr/>
        </p:nvSpPr>
        <p:spPr>
          <a:xfrm>
            <a:off x="90152" y="6488668"/>
            <a:ext cx="6104586" cy="369332"/>
          </a:xfrm>
          <a:prstGeom prst="rect">
            <a:avLst/>
          </a:prstGeom>
          <a:noFill/>
        </p:spPr>
        <p:txBody>
          <a:bodyPr wrap="square">
            <a:spAutoFit/>
          </a:bodyPr>
          <a:lstStyle/>
          <a:p>
            <a:r>
              <a:rPr lang="en-US" dirty="0"/>
              <a:t>https://r4ds.had.co.nz/introduction.html</a:t>
            </a:r>
          </a:p>
        </p:txBody>
      </p:sp>
    </p:spTree>
    <p:extLst>
      <p:ext uri="{BB962C8B-B14F-4D97-AF65-F5344CB8AC3E}">
        <p14:creationId xmlns:p14="http://schemas.microsoft.com/office/powerpoint/2010/main" val="366885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Begin with the end in mind </a:t>
            </a:r>
          </a:p>
        </p:txBody>
      </p:sp>
      <p:pic>
        <p:nvPicPr>
          <p:cNvPr id="6" name="Picture 2">
            <a:extLst>
              <a:ext uri="{FF2B5EF4-FFF2-40B4-BE49-F238E27FC236}">
                <a16:creationId xmlns:a16="http://schemas.microsoft.com/office/drawing/2014/main" id="{7A208EED-289D-4108-810C-35CF0965E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8456" y="3429000"/>
            <a:ext cx="6651246" cy="2444365"/>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DA8E55B7-931A-465D-BBE4-B3EE12A54D31}"/>
              </a:ext>
            </a:extLst>
          </p:cNvPr>
          <p:cNvSpPr/>
          <p:nvPr/>
        </p:nvSpPr>
        <p:spPr>
          <a:xfrm>
            <a:off x="9021651" y="4166315"/>
            <a:ext cx="1442434" cy="611747"/>
          </a:xfrm>
          <a:prstGeom prst="ellipse">
            <a:avLst/>
          </a:prstGeom>
          <a:noFill/>
          <a:ln w="38100">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507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What makes for compelling analytics?</a:t>
            </a:r>
          </a:p>
        </p:txBody>
      </p:sp>
      <p:sp>
        <p:nvSpPr>
          <p:cNvPr id="3" name="TextBox 2"/>
          <p:cNvSpPr txBox="1"/>
          <p:nvPr/>
        </p:nvSpPr>
        <p:spPr>
          <a:xfrm>
            <a:off x="585297" y="2521059"/>
            <a:ext cx="6636716"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your audience assume to be true?</a:t>
            </a:r>
          </a:p>
          <a:p>
            <a:pPr marL="742950" lvl="1" indent="-285750">
              <a:buFont typeface="Arial" panose="020B0604020202020204" pitchFamily="34" charset="0"/>
              <a:buChar char="•"/>
            </a:pPr>
            <a:r>
              <a:rPr lang="en-US" sz="2800" dirty="0">
                <a:solidFill>
                  <a:srgbClr val="707070"/>
                </a:solidFill>
                <a:latin typeface="Pragmatica" panose="020B0403040502020204" pitchFamily="34" charset="0"/>
              </a:rPr>
              <a:t>What if they’re wrong?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myths can you bust?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urban legends can you tame?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7170" name="Picture 2" descr="MythBusters">
            <a:extLst>
              <a:ext uri="{FF2B5EF4-FFF2-40B4-BE49-F238E27FC236}">
                <a16:creationId xmlns:a16="http://schemas.microsoft.com/office/drawing/2014/main" id="{776DF0ED-E95E-4816-B3F9-89D18B8F6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3746" y="2521059"/>
            <a:ext cx="4389387" cy="231174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58C257D-EC85-45C7-B18F-8A58F88A3275}"/>
              </a:ext>
            </a:extLst>
          </p:cNvPr>
          <p:cNvSpPr txBox="1"/>
          <p:nvPr/>
        </p:nvSpPr>
        <p:spPr>
          <a:xfrm>
            <a:off x="0" y="6375280"/>
            <a:ext cx="9567711" cy="369332"/>
          </a:xfrm>
          <a:prstGeom prst="rect">
            <a:avLst/>
          </a:prstGeom>
          <a:noFill/>
        </p:spPr>
        <p:txBody>
          <a:bodyPr wrap="square">
            <a:spAutoFit/>
          </a:bodyPr>
          <a:lstStyle/>
          <a:p>
            <a:r>
              <a:rPr lang="en-US" dirty="0"/>
              <a:t>https://corporate.discovery.com/blog/2016/03/01/mythbusters-goes-out-with-a-bang/</a:t>
            </a:r>
          </a:p>
        </p:txBody>
      </p:sp>
    </p:spTree>
    <p:extLst>
      <p:ext uri="{BB962C8B-B14F-4D97-AF65-F5344CB8AC3E}">
        <p14:creationId xmlns:p14="http://schemas.microsoft.com/office/powerpoint/2010/main" val="2719796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Showing how the data gets tidied? </a:t>
            </a:r>
          </a:p>
        </p:txBody>
      </p:sp>
      <p:pic>
        <p:nvPicPr>
          <p:cNvPr id="7" name="Picture 2">
            <a:extLst>
              <a:ext uri="{FF2B5EF4-FFF2-40B4-BE49-F238E27FC236}">
                <a16:creationId xmlns:a16="http://schemas.microsoft.com/office/drawing/2014/main" id="{3F6B08E1-21A9-474C-A75D-745FBC71D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480" y="2592273"/>
            <a:ext cx="8078139" cy="2968755"/>
          </a:xfrm>
          <a:prstGeom prst="rect">
            <a:avLst/>
          </a:prstGeom>
          <a:noFill/>
          <a:extLst>
            <a:ext uri="{909E8E84-426E-40DD-AFC4-6F175D3DCCD1}">
              <a14:hiddenFill xmlns:a14="http://schemas.microsoft.com/office/drawing/2010/main">
                <a:solidFill>
                  <a:srgbClr val="FFFFFF"/>
                </a:solidFill>
              </a14:hiddenFill>
            </a:ext>
          </a:extLst>
        </p:spPr>
      </p:pic>
      <p:sp>
        <p:nvSpPr>
          <p:cNvPr id="2" name="Right Brace 1">
            <a:extLst>
              <a:ext uri="{FF2B5EF4-FFF2-40B4-BE49-F238E27FC236}">
                <a16:creationId xmlns:a16="http://schemas.microsoft.com/office/drawing/2014/main" id="{F57756B6-27E5-4F49-887E-74021F7B88EE}"/>
              </a:ext>
            </a:extLst>
          </p:cNvPr>
          <p:cNvSpPr/>
          <p:nvPr/>
        </p:nvSpPr>
        <p:spPr>
          <a:xfrm rot="16200000">
            <a:off x="8579053" y="687257"/>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8D8443C1-C423-4CA4-B269-574A8F729647}"/>
              </a:ext>
            </a:extLst>
          </p:cNvPr>
          <p:cNvSpPr txBox="1"/>
          <p:nvPr/>
        </p:nvSpPr>
        <p:spPr>
          <a:xfrm>
            <a:off x="7302078" y="1571231"/>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Matters to the audience</a:t>
            </a:r>
          </a:p>
        </p:txBody>
      </p:sp>
      <p:sp>
        <p:nvSpPr>
          <p:cNvPr id="13" name="Right Brace 12">
            <a:extLst>
              <a:ext uri="{FF2B5EF4-FFF2-40B4-BE49-F238E27FC236}">
                <a16:creationId xmlns:a16="http://schemas.microsoft.com/office/drawing/2014/main" id="{33DBB74B-849A-419B-B26D-C9EB5AE02F57}"/>
              </a:ext>
            </a:extLst>
          </p:cNvPr>
          <p:cNvSpPr/>
          <p:nvPr/>
        </p:nvSpPr>
        <p:spPr>
          <a:xfrm rot="5400000">
            <a:off x="3936763" y="4169044"/>
            <a:ext cx="291210" cy="323825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57B57605-7F98-4A23-9EFD-C30EAA3A4A3F}"/>
              </a:ext>
            </a:extLst>
          </p:cNvPr>
          <p:cNvSpPr txBox="1"/>
          <p:nvPr/>
        </p:nvSpPr>
        <p:spPr>
          <a:xfrm>
            <a:off x="2659788" y="6125976"/>
            <a:ext cx="2845159" cy="369332"/>
          </a:xfrm>
          <a:prstGeom prst="rect">
            <a:avLst/>
          </a:prstGeom>
          <a:noFill/>
        </p:spPr>
        <p:txBody>
          <a:bodyPr wrap="square" rtlCol="0">
            <a:spAutoFit/>
          </a:bodyPr>
          <a:lstStyle/>
          <a:p>
            <a:pPr algn="ctr"/>
            <a:r>
              <a:rPr lang="en-US" dirty="0">
                <a:solidFill>
                  <a:srgbClr val="707070"/>
                </a:solidFill>
                <a:latin typeface="Pragmatica" panose="020B0403040502020204" pitchFamily="34" charset="0"/>
              </a:rPr>
              <a:t>Probably doesn’t</a:t>
            </a:r>
          </a:p>
        </p:txBody>
      </p:sp>
    </p:spTree>
    <p:extLst>
      <p:ext uri="{BB962C8B-B14F-4D97-AF65-F5344CB8AC3E}">
        <p14:creationId xmlns:p14="http://schemas.microsoft.com/office/powerpoint/2010/main" val="293200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154984"/>
          </a:xfrm>
          <a:prstGeom prst="rect">
            <a:avLst/>
          </a:prstGeom>
          <a:noFill/>
        </p:spPr>
        <p:txBody>
          <a:bodyPr wrap="square" rtlCol="0">
            <a:spAutoFit/>
          </a:bodyPr>
          <a:lstStyle/>
          <a:p>
            <a:r>
              <a:rPr lang="en-US" sz="6600" b="1" dirty="0">
                <a:solidFill>
                  <a:schemeClr val="bg1"/>
                </a:solidFill>
                <a:latin typeface="Pragmatica" pitchFamily="2" charset="0"/>
              </a:rPr>
              <a:t>Sizing up a dataset</a:t>
            </a:r>
          </a:p>
          <a:p>
            <a:endParaRPr lang="en-US" sz="6600" b="1" dirty="0">
              <a:solidFill>
                <a:schemeClr val="bg1"/>
              </a:solidFill>
              <a:latin typeface="Pragmatica" pitchFamily="2" charset="0"/>
            </a:endParaRPr>
          </a:p>
          <a:p>
            <a:r>
              <a:rPr lang="en-US" sz="6600" b="1" dirty="0">
                <a:solidFill>
                  <a:schemeClr val="bg1"/>
                </a:solidFill>
                <a:latin typeface="Pragmatica" pitchFamily="2" charset="0"/>
              </a:rPr>
              <a:t>(So far this is optional; run through the timings)</a:t>
            </a:r>
          </a:p>
        </p:txBody>
      </p:sp>
      <p:sp>
        <p:nvSpPr>
          <p:cNvPr id="8" name="Oval 7">
            <a:extLst>
              <a:ext uri="{FF2B5EF4-FFF2-40B4-BE49-F238E27FC236}">
                <a16:creationId xmlns:a16="http://schemas.microsoft.com/office/drawing/2014/main" id="{DA8E55B7-931A-465D-BBE4-B3EE12A54D31}"/>
              </a:ext>
            </a:extLst>
          </p:cNvPr>
          <p:cNvSpPr/>
          <p:nvPr/>
        </p:nvSpPr>
        <p:spPr>
          <a:xfrm>
            <a:off x="9021651" y="4166315"/>
            <a:ext cx="1442434" cy="611747"/>
          </a:xfrm>
          <a:prstGeom prst="ellipse">
            <a:avLst/>
          </a:prstGeom>
          <a:noFill/>
          <a:ln w="38100">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567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4585871"/>
          </a:xfrm>
          <a:prstGeom prst="rect">
            <a:avLst/>
          </a:prstGeom>
          <a:noFill/>
        </p:spPr>
        <p:txBody>
          <a:bodyPr wrap="square" rtlCol="0">
            <a:spAutoFit/>
          </a:bodyPr>
          <a:lstStyle/>
          <a:p>
            <a:r>
              <a:rPr lang="en-US" sz="6600" b="1" dirty="0">
                <a:solidFill>
                  <a:schemeClr val="bg1"/>
                </a:solidFill>
                <a:latin typeface="Pragmatica" pitchFamily="2" charset="0"/>
              </a:rPr>
              <a:t>An analytics presentation in six acts</a:t>
            </a:r>
          </a:p>
          <a:p>
            <a:r>
              <a:rPr lang="en-US" sz="3200" b="1" dirty="0">
                <a:solidFill>
                  <a:schemeClr val="bg1"/>
                </a:solidFill>
                <a:latin typeface="Consolas" panose="020B0609020204030204" pitchFamily="49" charset="0"/>
              </a:rPr>
              <a:t>downloads/a-data-presentation-in-six-acts.pdf</a:t>
            </a:r>
          </a:p>
          <a:p>
            <a:r>
              <a:rPr lang="en-US" sz="3200" b="1" dirty="0">
                <a:solidFill>
                  <a:schemeClr val="bg1"/>
                </a:solidFill>
                <a:latin typeface="Consolas" panose="020B0609020204030204" pitchFamily="49" charset="0"/>
              </a:rPr>
              <a:t>datasets/diabetes.xlsx</a:t>
            </a:r>
          </a:p>
          <a:p>
            <a:endParaRPr lang="en-US" sz="3200" b="1" dirty="0">
              <a:solidFill>
                <a:schemeClr val="bg1"/>
              </a:solidFill>
              <a:latin typeface="Consolas" panose="020B0609020204030204" pitchFamily="49" charset="0"/>
            </a:endParaRPr>
          </a:p>
          <a:p>
            <a:r>
              <a:rPr lang="en-US" sz="3200" b="1" dirty="0">
                <a:solidFill>
                  <a:schemeClr val="bg1"/>
                </a:solidFill>
                <a:latin typeface="Pragmatica" pitchFamily="2" charset="0"/>
              </a:rPr>
              <a:t>Is there a difference in the glucose levels of patients with and without diabetes? </a:t>
            </a:r>
          </a:p>
        </p:txBody>
      </p:sp>
    </p:spTree>
    <p:extLst>
      <p:ext uri="{BB962C8B-B14F-4D97-AF65-F5344CB8AC3E}">
        <p14:creationId xmlns:p14="http://schemas.microsoft.com/office/powerpoint/2010/main" val="392730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How do you communicate your findings?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other statistical tests are there?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else can Excel do for you? </a:t>
            </a:r>
          </a:p>
          <a:p>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1. Introduction</a:t>
            </a:r>
          </a:p>
        </p:txBody>
      </p:sp>
      <p:sp>
        <p:nvSpPr>
          <p:cNvPr id="3" name="TextBox 2"/>
          <p:cNvSpPr txBox="1"/>
          <p:nvPr/>
        </p:nvSpPr>
        <p:spPr>
          <a:xfrm>
            <a:off x="521231" y="1734792"/>
            <a:ext cx="6636716"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“Buy the hook, and they’ll buy the story”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Lead with a quote or anecdote… draw them in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Who’s the audience?</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How can you hook them?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Try it in our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p>
        </p:txBody>
      </p:sp>
      <p:pic>
        <p:nvPicPr>
          <p:cNvPr id="4" name="Graphic 3" descr="Fishing with solid fill">
            <a:extLst>
              <a:ext uri="{FF2B5EF4-FFF2-40B4-BE49-F238E27FC236}">
                <a16:creationId xmlns:a16="http://schemas.microsoft.com/office/drawing/2014/main" id="{5C3F347E-8360-4376-981A-4A10D52DFB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59927" y="1914418"/>
            <a:ext cx="4199909" cy="4199909"/>
          </a:xfrm>
          <a:prstGeom prst="rect">
            <a:avLst/>
          </a:prstGeom>
        </p:spPr>
      </p:pic>
    </p:spTree>
    <p:extLst>
      <p:ext uri="{BB962C8B-B14F-4D97-AF65-F5344CB8AC3E}">
        <p14:creationId xmlns:p14="http://schemas.microsoft.com/office/powerpoint/2010/main" val="815557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1941504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2. Hypotheses</a:t>
            </a:r>
          </a:p>
        </p:txBody>
      </p:sp>
      <p:sp>
        <p:nvSpPr>
          <p:cNvPr id="3" name="TextBox 2"/>
          <p:cNvSpPr txBox="1"/>
          <p:nvPr/>
        </p:nvSpPr>
        <p:spPr>
          <a:xfrm>
            <a:off x="521231" y="1734792"/>
            <a:ext cx="6636716"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You have an opinion… but the data has the truth!</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Drill:</a:t>
            </a:r>
          </a:p>
          <a:p>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State the statistical hypotheses for this analysis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Why are they stated this way? </a:t>
            </a:r>
          </a:p>
        </p:txBody>
      </p:sp>
    </p:spTree>
    <p:extLst>
      <p:ext uri="{BB962C8B-B14F-4D97-AF65-F5344CB8AC3E}">
        <p14:creationId xmlns:p14="http://schemas.microsoft.com/office/powerpoint/2010/main" val="184082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3. Data </a:t>
            </a:r>
          </a:p>
        </p:txBody>
      </p:sp>
      <p:sp>
        <p:nvSpPr>
          <p:cNvPr id="3" name="TextBox 2"/>
          <p:cNvSpPr txBox="1"/>
          <p:nvPr/>
        </p:nvSpPr>
        <p:spPr>
          <a:xfrm>
            <a:off x="521230" y="1734792"/>
            <a:ext cx="789910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Where did the data come from?</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are you using it?</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Show, don’t tell: visualizations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pic>
        <p:nvPicPr>
          <p:cNvPr id="4" name="Graphic 3" descr="Presentation with bar chart with solid fill">
            <a:extLst>
              <a:ext uri="{FF2B5EF4-FFF2-40B4-BE49-F238E27FC236}">
                <a16:creationId xmlns:a16="http://schemas.microsoft.com/office/drawing/2014/main" id="{63D31F9E-8ACF-468B-A3F7-884F333DFE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26103" y="1549669"/>
            <a:ext cx="4116908" cy="4116908"/>
          </a:xfrm>
          <a:prstGeom prst="rect">
            <a:avLst/>
          </a:prstGeom>
        </p:spPr>
      </p:pic>
    </p:spTree>
    <p:extLst>
      <p:ext uri="{BB962C8B-B14F-4D97-AF65-F5344CB8AC3E}">
        <p14:creationId xmlns:p14="http://schemas.microsoft.com/office/powerpoint/2010/main" val="3767787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Profile and clean data with Power Query</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Demo notes: </a:t>
            </a:r>
            <a:r>
              <a:rPr lang="en-US" sz="2800" b="1" dirty="0">
                <a:solidFill>
                  <a:srgbClr val="CF3338"/>
                </a:solidFill>
                <a:latin typeface="Consolas" panose="020B0609020204030204" pitchFamily="49" charset="0"/>
              </a:rPr>
              <a:t>docs/data-profiling.docx</a:t>
            </a:r>
          </a:p>
          <a:p>
            <a:endParaRPr lang="en-US" sz="2800" b="1" dirty="0">
              <a:solidFill>
                <a:srgbClr val="CF3338"/>
              </a:solidFill>
              <a:latin typeface="Consolas" panose="020B0609020204030204" pitchFamily="49" charset="0"/>
            </a:endParaRPr>
          </a:p>
          <a:p>
            <a:r>
              <a:rPr lang="en-US" sz="2800" b="1" dirty="0">
                <a:solidFill>
                  <a:srgbClr val="CF3338"/>
                </a:solidFill>
                <a:latin typeface="Pragmatica" pitchFamily="2" charset="0"/>
              </a:rPr>
              <a:t>What should our “Data” discussion include? Try it in our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985094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Extract – Transform - Load</a:t>
            </a:r>
          </a:p>
        </p:txBody>
      </p:sp>
      <p:sp>
        <p:nvSpPr>
          <p:cNvPr id="6" name="TextBox 5">
            <a:extLst>
              <a:ext uri="{FF2B5EF4-FFF2-40B4-BE49-F238E27FC236}">
                <a16:creationId xmlns:a16="http://schemas.microsoft.com/office/drawing/2014/main" id="{9D6640DF-496D-4D64-A83C-FD5C1F09DF2A}"/>
              </a:ext>
            </a:extLst>
          </p:cNvPr>
          <p:cNvSpPr txBox="1"/>
          <p:nvPr/>
        </p:nvSpPr>
        <p:spPr>
          <a:xfrm>
            <a:off x="470743" y="1358935"/>
            <a:ext cx="6636716"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This is your behind-the-scenes work </a:t>
            </a:r>
          </a:p>
        </p:txBody>
      </p:sp>
      <p:grpSp>
        <p:nvGrpSpPr>
          <p:cNvPr id="8" name="Group 7">
            <a:extLst>
              <a:ext uri="{FF2B5EF4-FFF2-40B4-BE49-F238E27FC236}">
                <a16:creationId xmlns:a16="http://schemas.microsoft.com/office/drawing/2014/main" id="{88CEBEB4-2DC5-4F14-990D-EFC921EDAB64}"/>
              </a:ext>
            </a:extLst>
          </p:cNvPr>
          <p:cNvGrpSpPr/>
          <p:nvPr/>
        </p:nvGrpSpPr>
        <p:grpSpPr>
          <a:xfrm>
            <a:off x="142016" y="2615207"/>
            <a:ext cx="3069959" cy="2360639"/>
            <a:chOff x="907648" y="2794615"/>
            <a:chExt cx="4738230" cy="3489049"/>
          </a:xfrm>
        </p:grpSpPr>
        <p:pic>
          <p:nvPicPr>
            <p:cNvPr id="12" name="Picture 11">
              <a:extLst>
                <a:ext uri="{FF2B5EF4-FFF2-40B4-BE49-F238E27FC236}">
                  <a16:creationId xmlns:a16="http://schemas.microsoft.com/office/drawing/2014/main" id="{86581404-5210-464D-807C-D2B83F565B80}"/>
                </a:ext>
              </a:extLst>
            </p:cNvPr>
            <p:cNvPicPr>
              <a:picLocks noChangeAspect="1"/>
            </p:cNvPicPr>
            <p:nvPr/>
          </p:nvPicPr>
          <p:blipFill>
            <a:blip r:embed="rId4"/>
            <a:stretch>
              <a:fillRect/>
            </a:stretch>
          </p:blipFill>
          <p:spPr>
            <a:xfrm>
              <a:off x="907648" y="2794615"/>
              <a:ext cx="2156143" cy="1120074"/>
            </a:xfrm>
            <a:prstGeom prst="rect">
              <a:avLst/>
            </a:prstGeom>
          </p:spPr>
        </p:pic>
        <p:pic>
          <p:nvPicPr>
            <p:cNvPr id="13" name="Picture 2" descr="Wordpress, Web, Design, Website, Cms, Logo, Blog">
              <a:extLst>
                <a:ext uri="{FF2B5EF4-FFF2-40B4-BE49-F238E27FC236}">
                  <a16:creationId xmlns:a16="http://schemas.microsoft.com/office/drawing/2014/main" id="{C2EDD2B8-508D-4F91-AFC1-58D6F368FDB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310" y="3222617"/>
              <a:ext cx="2233568" cy="11912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Microsoft Excel - Wikipedia">
              <a:extLst>
                <a:ext uri="{FF2B5EF4-FFF2-40B4-BE49-F238E27FC236}">
                  <a16:creationId xmlns:a16="http://schemas.microsoft.com/office/drawing/2014/main" id="{240CE6F0-B722-4850-9F22-3DFA725726B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7041" y="4408144"/>
              <a:ext cx="2016763" cy="1875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4A8AAF57-9E8F-41FC-A0E7-EBDBF9C82E72}"/>
              </a:ext>
            </a:extLst>
          </p:cNvPr>
          <p:cNvGrpSpPr/>
          <p:nvPr/>
        </p:nvGrpSpPr>
        <p:grpSpPr>
          <a:xfrm>
            <a:off x="4196788" y="2736832"/>
            <a:ext cx="3344120" cy="2419689"/>
            <a:chOff x="6019799" y="2822553"/>
            <a:chExt cx="5729246" cy="3838350"/>
          </a:xfrm>
        </p:grpSpPr>
        <p:pic>
          <p:nvPicPr>
            <p:cNvPr id="17" name="Picture 6" descr="brown push broom on dust pan">
              <a:extLst>
                <a:ext uri="{FF2B5EF4-FFF2-40B4-BE49-F238E27FC236}">
                  <a16:creationId xmlns:a16="http://schemas.microsoft.com/office/drawing/2014/main" id="{3E409AB4-DCB6-45CD-80ED-B7D9BF1595A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206" y="2822553"/>
              <a:ext cx="2233568" cy="16751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Tee, Tea Bags, Teas, Drink, Herbal Tea, Fruit Tea">
              <a:extLst>
                <a:ext uri="{FF2B5EF4-FFF2-40B4-BE49-F238E27FC236}">
                  <a16:creationId xmlns:a16="http://schemas.microsoft.com/office/drawing/2014/main" id="{7FF83B8A-E81B-408E-AA4B-9CF3816E591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7808" y="3864697"/>
              <a:ext cx="2651237" cy="175368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Construction, Worker, Welding, Welder, Industry, Metal">
              <a:extLst>
                <a:ext uri="{FF2B5EF4-FFF2-40B4-BE49-F238E27FC236}">
                  <a16:creationId xmlns:a16="http://schemas.microsoft.com/office/drawing/2014/main" id="{93FAB363-8FC5-4FF4-88A9-7371739B8F2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9799" y="4901696"/>
              <a:ext cx="2651237" cy="1759207"/>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0" descr="A close up of a persons hand&#10;&#10;Description automatically generated">
            <a:extLst>
              <a:ext uri="{FF2B5EF4-FFF2-40B4-BE49-F238E27FC236}">
                <a16:creationId xmlns:a16="http://schemas.microsoft.com/office/drawing/2014/main" id="{D9FEA0AA-4376-44FB-A801-E1F76653E4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7292" y="2673080"/>
            <a:ext cx="3739770" cy="2483441"/>
          </a:xfrm>
          <a:prstGeom prst="rect">
            <a:avLst/>
          </a:prstGeom>
        </p:spPr>
      </p:pic>
      <p:sp>
        <p:nvSpPr>
          <p:cNvPr id="2" name="Arrow: Right 1">
            <a:extLst>
              <a:ext uri="{FF2B5EF4-FFF2-40B4-BE49-F238E27FC236}">
                <a16:creationId xmlns:a16="http://schemas.microsoft.com/office/drawing/2014/main" id="{6D13EBE6-EADB-4AD5-A93E-6AFBD17931D1}"/>
              </a:ext>
            </a:extLst>
          </p:cNvPr>
          <p:cNvSpPr/>
          <p:nvPr/>
        </p:nvSpPr>
        <p:spPr>
          <a:xfrm>
            <a:off x="2916820"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54D795F7-67B3-429E-80D4-62E0DAC7E47A}"/>
              </a:ext>
            </a:extLst>
          </p:cNvPr>
          <p:cNvSpPr/>
          <p:nvPr/>
        </p:nvSpPr>
        <p:spPr>
          <a:xfrm>
            <a:off x="7392364" y="2042932"/>
            <a:ext cx="1284790" cy="405114"/>
          </a:xfrm>
          <a:prstGeom prst="rightArrow">
            <a:avLst/>
          </a:prstGeom>
          <a:solidFill>
            <a:srgbClr val="707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113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109882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4. Methods</a:t>
            </a:r>
          </a:p>
        </p:txBody>
      </p:sp>
      <p:sp>
        <p:nvSpPr>
          <p:cNvPr id="3" name="TextBox 2"/>
          <p:cNvSpPr txBox="1"/>
          <p:nvPr/>
        </p:nvSpPr>
        <p:spPr>
          <a:xfrm>
            <a:off x="521230" y="1734792"/>
            <a:ext cx="789910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methods did you use?</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Why &gt; how</a:t>
            </a:r>
          </a:p>
          <a:p>
            <a:endParaRPr lang="en-US" sz="2800" dirty="0">
              <a:solidFill>
                <a:srgbClr val="707070"/>
              </a:solidFill>
              <a:latin typeface="Consolas" panose="020B0609020204030204" pitchFamily="49" charset="0"/>
            </a:endParaRPr>
          </a:p>
        </p:txBody>
      </p:sp>
      <p:pic>
        <p:nvPicPr>
          <p:cNvPr id="5" name="Graphic 4" descr="Calculator with solid fill">
            <a:extLst>
              <a:ext uri="{FF2B5EF4-FFF2-40B4-BE49-F238E27FC236}">
                <a16:creationId xmlns:a16="http://schemas.microsoft.com/office/drawing/2014/main" id="{A758AA0A-B383-41C9-9A2C-D7605C37C3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75931" y="1528865"/>
            <a:ext cx="4005408" cy="4005408"/>
          </a:xfrm>
          <a:prstGeom prst="rect">
            <a:avLst/>
          </a:prstGeom>
        </p:spPr>
      </p:pic>
    </p:spTree>
    <p:extLst>
      <p:ext uri="{BB962C8B-B14F-4D97-AF65-F5344CB8AC3E}">
        <p14:creationId xmlns:p14="http://schemas.microsoft.com/office/powerpoint/2010/main" val="1398427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method would we use to test relationship of glucose and being diabetic?</a:t>
            </a:r>
          </a:p>
          <a:p>
            <a:pPr marL="457200" indent="-457200">
              <a:buFont typeface="Arial" panose="020B0604020202020204" pitchFamily="34" charset="0"/>
              <a:buChar char="•"/>
            </a:pPr>
            <a:r>
              <a:rPr lang="en-US" sz="2800" b="1" dirty="0">
                <a:solidFill>
                  <a:srgbClr val="CF3338"/>
                </a:solidFill>
                <a:latin typeface="Pragmatica" pitchFamily="2" charset="0"/>
              </a:rPr>
              <a:t>What assumptions are there? </a:t>
            </a:r>
          </a:p>
          <a:p>
            <a:pPr marL="457200" indent="-457200">
              <a:buFont typeface="Arial" panose="020B0604020202020204" pitchFamily="34" charset="0"/>
              <a:buChar char="•"/>
            </a:pPr>
            <a:r>
              <a:rPr lang="en-US" sz="2800" b="1" dirty="0">
                <a:solidFill>
                  <a:srgbClr val="CF3338"/>
                </a:solidFill>
                <a:latin typeface="Pragmatica" pitchFamily="2" charset="0"/>
              </a:rPr>
              <a:t>What parameters are there?</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our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3415833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5. Results</a:t>
            </a:r>
          </a:p>
        </p:txBody>
      </p:sp>
      <p:sp>
        <p:nvSpPr>
          <p:cNvPr id="3" name="TextBox 2"/>
          <p:cNvSpPr txBox="1"/>
          <p:nvPr/>
        </p:nvSpPr>
        <p:spPr>
          <a:xfrm>
            <a:off x="521230" y="1734792"/>
            <a:ext cx="5844041"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actually happened?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evidence does this lend to your hypotheses?</a:t>
            </a:r>
          </a:p>
          <a:p>
            <a:endParaRPr lang="en-US" sz="2800" dirty="0">
              <a:solidFill>
                <a:srgbClr val="707070"/>
              </a:solidFill>
              <a:latin typeface="Consolas" panose="020B0609020204030204" pitchFamily="49" charset="0"/>
            </a:endParaRPr>
          </a:p>
        </p:txBody>
      </p:sp>
      <p:pic>
        <p:nvPicPr>
          <p:cNvPr id="4" name="Graphic 3" descr="Questions with solid fill">
            <a:extLst>
              <a:ext uri="{FF2B5EF4-FFF2-40B4-BE49-F238E27FC236}">
                <a16:creationId xmlns:a16="http://schemas.microsoft.com/office/drawing/2014/main" id="{13E81D80-CCF7-4D57-8B8E-0D0213EDE5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0818" y="1417541"/>
            <a:ext cx="4022917" cy="4022917"/>
          </a:xfrm>
          <a:prstGeom prst="rect">
            <a:avLst/>
          </a:prstGeom>
        </p:spPr>
      </p:pic>
    </p:spTree>
    <p:extLst>
      <p:ext uri="{BB962C8B-B14F-4D97-AF65-F5344CB8AC3E}">
        <p14:creationId xmlns:p14="http://schemas.microsoft.com/office/powerpoint/2010/main" val="1723971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10017444"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https://github.com/stringfestdata/aina-foundations-of-analytics</a:t>
            </a:r>
            <a:r>
              <a:rPr lang="en-US" sz="2800" dirty="0">
                <a:solidFill>
                  <a:srgbClr val="707070"/>
                </a:solidFill>
                <a:latin typeface="Pragmatica" panose="020B0403040502020204" pitchFamily="34" charset="0"/>
              </a:rPr>
              <a:t>  </a:t>
            </a:r>
          </a:p>
        </p:txBody>
      </p:sp>
      <p:pic>
        <p:nvPicPr>
          <p:cNvPr id="7" name="Picture 6">
            <a:extLst>
              <a:ext uri="{FF2B5EF4-FFF2-40B4-BE49-F238E27FC236}">
                <a16:creationId xmlns:a16="http://schemas.microsoft.com/office/drawing/2014/main" id="{69B55072-3A57-4C40-B683-03CEE53F4081}"/>
              </a:ext>
            </a:extLst>
          </p:cNvPr>
          <p:cNvPicPr>
            <a:picLocks noChangeAspect="1"/>
          </p:cNvPicPr>
          <p:nvPr/>
        </p:nvPicPr>
        <p:blipFill>
          <a:blip r:embed="rId5"/>
          <a:stretch>
            <a:fillRect/>
          </a:stretch>
        </p:blipFill>
        <p:spPr>
          <a:xfrm>
            <a:off x="3165229" y="2598066"/>
            <a:ext cx="7990178" cy="3880030"/>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677656"/>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Pragmatica" pitchFamily="2" charset="0"/>
            </a:endParaRPr>
          </a:p>
          <a:p>
            <a:pPr marL="457200" indent="-457200">
              <a:buFont typeface="Arial" panose="020B0604020202020204" pitchFamily="34" charset="0"/>
              <a:buChar char="•"/>
            </a:pPr>
            <a:r>
              <a:rPr lang="en-US" sz="2800" b="1" dirty="0">
                <a:solidFill>
                  <a:srgbClr val="CF3338"/>
                </a:solidFill>
                <a:latin typeface="Pragmatica" pitchFamily="2" charset="0"/>
              </a:rPr>
              <a:t>What are the results of our work?</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Answer in the doc: </a:t>
            </a:r>
            <a:r>
              <a:rPr lang="en-US" sz="2800" dirty="0">
                <a:solidFill>
                  <a:srgbClr val="707070"/>
                </a:solidFill>
                <a:latin typeface="Pragmatica" panose="020B0403040502020204" pitchFamily="34" charset="0"/>
                <a:hlinkClick r:id="rId4"/>
              </a:rPr>
              <a:t>https://bit.ly/3taMsoC</a:t>
            </a:r>
            <a:r>
              <a:rPr lang="en-US" sz="2800" dirty="0">
                <a:solidFill>
                  <a:srgbClr val="707070"/>
                </a:solidFill>
                <a:latin typeface="Pragmatica" panose="020B0403040502020204" pitchFamily="34" charset="0"/>
              </a:rPr>
              <a:t> </a:t>
            </a: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440138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Interlude: Beyond the straight </a:t>
            </a:r>
            <a:r>
              <a:rPr lang="en-US" sz="6600" b="1" i="1" dirty="0">
                <a:solidFill>
                  <a:schemeClr val="bg1"/>
                </a:solidFill>
                <a:latin typeface="Pragmatica" pitchFamily="2" charset="0"/>
              </a:rPr>
              <a:t>t</a:t>
            </a:r>
          </a:p>
        </p:txBody>
      </p:sp>
    </p:spTree>
    <p:extLst>
      <p:ext uri="{BB962C8B-B14F-4D97-AF65-F5344CB8AC3E}">
        <p14:creationId xmlns:p14="http://schemas.microsoft.com/office/powerpoint/2010/main" val="144162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832092"/>
          </a:xfrm>
          <a:prstGeom prst="rect">
            <a:avLst/>
          </a:prstGeom>
          <a:noFill/>
        </p:spPr>
        <p:txBody>
          <a:bodyPr wrap="square" rtlCol="0">
            <a:spAutoFit/>
          </a:bodyPr>
          <a:lstStyle/>
          <a:p>
            <a:r>
              <a:rPr lang="en-US" sz="2800" b="1" dirty="0">
                <a:solidFill>
                  <a:srgbClr val="CF3338"/>
                </a:solidFill>
                <a:latin typeface="Pragmatica" pitchFamily="2" charset="0"/>
              </a:rPr>
              <a:t>File: continue with </a:t>
            </a:r>
            <a:r>
              <a:rPr lang="en-US" sz="2800" b="1" dirty="0">
                <a:solidFill>
                  <a:srgbClr val="CF3338"/>
                </a:solidFill>
                <a:latin typeface="Consolas" panose="020B0609020204030204" pitchFamily="49" charset="0"/>
              </a:rPr>
              <a:t>diabetes.xlsx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having been pregnant and becoming diabetes?</a:t>
            </a:r>
          </a:p>
          <a:p>
            <a:pPr marL="457200" indent="-457200">
              <a:buFont typeface="Arial" panose="020B0604020202020204" pitchFamily="34" charset="0"/>
              <a:buChar char="•"/>
            </a:pPr>
            <a:r>
              <a:rPr lang="en-US" sz="2800" b="1" dirty="0">
                <a:solidFill>
                  <a:srgbClr val="CF3338"/>
                </a:solidFill>
                <a:latin typeface="Pragmatica" panose="020B0403040502020204"/>
              </a:rPr>
              <a:t>Recode a binary variable</a:t>
            </a:r>
          </a:p>
          <a:p>
            <a:pPr marL="457200" indent="-457200">
              <a:buFont typeface="Arial" panose="020B0604020202020204" pitchFamily="34" charset="0"/>
              <a:buChar char="•"/>
            </a:pPr>
            <a:r>
              <a:rPr lang="en-US" sz="2800" b="1" dirty="0">
                <a:solidFill>
                  <a:srgbClr val="CF3338"/>
                </a:solidFill>
                <a:latin typeface="Pragmatica" panose="020B0403040502020204"/>
              </a:rPr>
              <a:t>Compare two binary variables: Chi-square</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chi-square.xlsx</a:t>
            </a:r>
          </a:p>
        </p:txBody>
      </p:sp>
    </p:spTree>
    <p:extLst>
      <p:ext uri="{BB962C8B-B14F-4D97-AF65-F5344CB8AC3E}">
        <p14:creationId xmlns:p14="http://schemas.microsoft.com/office/powerpoint/2010/main" val="2000090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What test for what variables?</a:t>
            </a:r>
          </a:p>
        </p:txBody>
      </p:sp>
      <p:graphicFrame>
        <p:nvGraphicFramePr>
          <p:cNvPr id="2" name="Table 1">
            <a:extLst>
              <a:ext uri="{FF2B5EF4-FFF2-40B4-BE49-F238E27FC236}">
                <a16:creationId xmlns:a16="http://schemas.microsoft.com/office/drawing/2014/main" id="{615B44E4-48DE-49DA-AFAE-BB6E925F0EFD}"/>
              </a:ext>
            </a:extLst>
          </p:cNvPr>
          <p:cNvGraphicFramePr>
            <a:graphicFrameLocks noGrp="1"/>
          </p:cNvGraphicFramePr>
          <p:nvPr/>
        </p:nvGraphicFramePr>
        <p:xfrm>
          <a:off x="734601" y="1602678"/>
          <a:ext cx="11023572" cy="4572000"/>
        </p:xfrm>
        <a:graphic>
          <a:graphicData uri="http://schemas.openxmlformats.org/drawingml/2006/table">
            <a:tbl>
              <a:tblPr/>
              <a:tblGrid>
                <a:gridCol w="3674524">
                  <a:extLst>
                    <a:ext uri="{9D8B030D-6E8A-4147-A177-3AD203B41FA5}">
                      <a16:colId xmlns:a16="http://schemas.microsoft.com/office/drawing/2014/main" val="3394796873"/>
                    </a:ext>
                  </a:extLst>
                </a:gridCol>
                <a:gridCol w="3674524">
                  <a:extLst>
                    <a:ext uri="{9D8B030D-6E8A-4147-A177-3AD203B41FA5}">
                      <a16:colId xmlns:a16="http://schemas.microsoft.com/office/drawing/2014/main" val="2578651381"/>
                    </a:ext>
                  </a:extLst>
                </a:gridCol>
                <a:gridCol w="3674524">
                  <a:extLst>
                    <a:ext uri="{9D8B030D-6E8A-4147-A177-3AD203B41FA5}">
                      <a16:colId xmlns:a16="http://schemas.microsoft.com/office/drawing/2014/main" val="558050956"/>
                    </a:ext>
                  </a:extLst>
                </a:gridCol>
              </a:tblGrid>
              <a:tr h="176708">
                <a:tc>
                  <a:txBody>
                    <a:bodyPr/>
                    <a:lstStyle/>
                    <a:p>
                      <a:pPr fontAlgn="t" latinLnBrk="0"/>
                      <a:r>
                        <a:rPr lang="en-US" sz="2800" dirty="0">
                          <a:effectLst/>
                          <a:latin typeface="Pragmatica" panose="020B0403040502020204"/>
                        </a:rPr>
                        <a:t>If your independent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And your dependent variable is…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tc>
                  <a:txBody>
                    <a:bodyPr/>
                    <a:lstStyle/>
                    <a:p>
                      <a:pPr fontAlgn="t" latinLnBrk="0"/>
                      <a:r>
                        <a:rPr lang="en-US" sz="2800">
                          <a:effectLst/>
                          <a:latin typeface="Pragmatica" panose="020B0403040502020204"/>
                        </a:rPr>
                        <a:t>Then look into using…</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solidFill>
                      <a:srgbClr val="F0F1F3"/>
                    </a:solidFill>
                  </a:tcPr>
                </a:tc>
                <a:extLst>
                  <a:ext uri="{0D108BD9-81ED-4DB2-BD59-A6C34878D82A}">
                    <a16:rowId xmlns:a16="http://schemas.microsoft.com/office/drawing/2014/main" val="2596521472"/>
                  </a:ext>
                </a:extLst>
              </a:tr>
              <a:tr h="0">
                <a:tc>
                  <a:txBody>
                    <a:bodyPr/>
                    <a:lstStyle/>
                    <a:p>
                      <a:pPr fontAlgn="t" latinLnBrk="0"/>
                      <a:r>
                        <a:rPr lang="en-US" sz="280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Independent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264454421"/>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Chi-square</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691388898"/>
                  </a:ext>
                </a:extLst>
              </a:tr>
              <a:tr h="0">
                <a:tc>
                  <a:txBody>
                    <a:bodyPr/>
                    <a:lstStyle/>
                    <a:p>
                      <a:pPr fontAlgn="t" latinLnBrk="0"/>
                      <a:r>
                        <a:rPr lang="en-US" sz="2800">
                          <a:effectLst/>
                          <a:latin typeface="Pragmatica" panose="020B0403040502020204"/>
                        </a:rPr>
                        <a:t>Continuous at time 1</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 at time 2</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Paired samples t-test</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843256398"/>
                  </a:ext>
                </a:extLst>
              </a:tr>
              <a:tr h="0">
                <a:tc>
                  <a:txBody>
                    <a:bodyPr/>
                    <a:lstStyle/>
                    <a:p>
                      <a:pPr fontAlgn="t" latinLnBrk="0"/>
                      <a:r>
                        <a:rPr lang="en-US" sz="2800">
                          <a:effectLst/>
                          <a:latin typeface="Pragmatica" panose="020B0403040502020204"/>
                        </a:rPr>
                        <a:t>Categorical</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ANOVA</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25814441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Correlation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1987657686"/>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361683592"/>
                  </a:ext>
                </a:extLst>
              </a:tr>
              <a:tr h="0">
                <a:tc>
                  <a:txBody>
                    <a:bodyPr/>
                    <a:lstStyle/>
                    <a:p>
                      <a:pPr fontAlgn="t" latinLnBrk="0"/>
                      <a:r>
                        <a:rPr lang="en-US" sz="2800">
                          <a:effectLst/>
                          <a:latin typeface="Pragmatica" panose="020B0403040502020204"/>
                        </a:rPr>
                        <a:t>Continuous</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a:effectLst/>
                          <a:latin typeface="Pragmatica" panose="020B0403040502020204"/>
                        </a:rPr>
                        <a:t>Binary</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tc>
                  <a:txBody>
                    <a:bodyPr/>
                    <a:lstStyle/>
                    <a:p>
                      <a:pPr fontAlgn="t" latinLnBrk="0"/>
                      <a:r>
                        <a:rPr lang="en-US" sz="2800" dirty="0">
                          <a:effectLst/>
                          <a:latin typeface="Pragmatica" panose="020B0403040502020204"/>
                        </a:rPr>
                        <a:t>Logistic regression</a:t>
                      </a:r>
                    </a:p>
                  </a:txBody>
                  <a:tcPr marL="30480" marR="30480" marT="19050" marB="19050">
                    <a:lnL w="3810" cap="flat" cmpd="sng" algn="ctr">
                      <a:solidFill>
                        <a:srgbClr val="C1C7CD"/>
                      </a:solidFill>
                      <a:prstDash val="solid"/>
                      <a:round/>
                      <a:headEnd type="none" w="med" len="med"/>
                      <a:tailEnd type="none" w="med" len="med"/>
                    </a:lnL>
                    <a:lnR w="3810" cap="flat" cmpd="sng" algn="ctr">
                      <a:solidFill>
                        <a:srgbClr val="C1C7CD"/>
                      </a:solidFill>
                      <a:prstDash val="solid"/>
                      <a:round/>
                      <a:headEnd type="none" w="med" len="med"/>
                      <a:tailEnd type="none" w="med" len="med"/>
                    </a:lnR>
                    <a:lnT w="3810" cap="flat" cmpd="sng" algn="ctr">
                      <a:solidFill>
                        <a:srgbClr val="C1C7CD"/>
                      </a:solidFill>
                      <a:prstDash val="solid"/>
                      <a:round/>
                      <a:headEnd type="none" w="med" len="med"/>
                      <a:tailEnd type="none" w="med" len="med"/>
                    </a:lnT>
                    <a:lnB w="3810" cap="flat" cmpd="sng" algn="ctr">
                      <a:solidFill>
                        <a:srgbClr val="C1C7CD"/>
                      </a:solidFill>
                      <a:prstDash val="solid"/>
                      <a:round/>
                      <a:headEnd type="none" w="med" len="med"/>
                      <a:tailEnd type="none" w="med" len="med"/>
                    </a:lnB>
                  </a:tcPr>
                </a:tc>
                <a:extLst>
                  <a:ext uri="{0D108BD9-81ED-4DB2-BD59-A6C34878D82A}">
                    <a16:rowId xmlns:a16="http://schemas.microsoft.com/office/drawing/2014/main" val="957796640"/>
                  </a:ext>
                </a:extLst>
              </a:tr>
            </a:tbl>
          </a:graphicData>
        </a:graphic>
      </p:graphicFrame>
    </p:spTree>
    <p:extLst>
      <p:ext uri="{BB962C8B-B14F-4D97-AF65-F5344CB8AC3E}">
        <p14:creationId xmlns:p14="http://schemas.microsoft.com/office/powerpoint/2010/main" val="1297766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885782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38" y="55761"/>
            <a:ext cx="10642813" cy="1015663"/>
          </a:xfrm>
          <a:prstGeom prst="rect">
            <a:avLst/>
          </a:prstGeom>
          <a:noFill/>
        </p:spPr>
        <p:txBody>
          <a:bodyPr wrap="square" rtlCol="0">
            <a:spAutoFit/>
          </a:bodyPr>
          <a:lstStyle/>
          <a:p>
            <a:r>
              <a:rPr lang="en-US" sz="6000" dirty="0">
                <a:latin typeface="Aliens &amp; cows" panose="00000500000000000000" pitchFamily="2" charset="0"/>
              </a:rPr>
              <a:t>Remember this?</a:t>
            </a:r>
          </a:p>
        </p:txBody>
      </p:sp>
      <p:pic>
        <p:nvPicPr>
          <p:cNvPr id="4098" name="Picture 2">
            <a:extLst>
              <a:ext uri="{FF2B5EF4-FFF2-40B4-BE49-F238E27FC236}">
                <a16:creationId xmlns:a16="http://schemas.microsoft.com/office/drawing/2014/main" id="{DEA68B68-F177-4BF6-8F4C-C955FD9CF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238" y="2622009"/>
            <a:ext cx="8078139" cy="296875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4555FBD0-2294-40AE-901B-29938B846DEE}"/>
              </a:ext>
            </a:extLst>
          </p:cNvPr>
          <p:cNvCxnSpPr/>
          <p:nvPr/>
        </p:nvCxnSpPr>
        <p:spPr>
          <a:xfrm flipV="1">
            <a:off x="5181722" y="2232212"/>
            <a:ext cx="195532" cy="7878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1227B40-8EB4-4739-A24C-EF52FC202D18}"/>
              </a:ext>
            </a:extLst>
          </p:cNvPr>
          <p:cNvCxnSpPr/>
          <p:nvPr/>
        </p:nvCxnSpPr>
        <p:spPr>
          <a:xfrm>
            <a:off x="5181722" y="4722370"/>
            <a:ext cx="414068" cy="10984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4BB71F-0069-4B47-9912-1534ADA35C5E}"/>
              </a:ext>
            </a:extLst>
          </p:cNvPr>
          <p:cNvSpPr txBox="1"/>
          <p:nvPr/>
        </p:nvSpPr>
        <p:spPr>
          <a:xfrm>
            <a:off x="5081553" y="1893658"/>
            <a:ext cx="1366435"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Explore</a:t>
            </a:r>
          </a:p>
        </p:txBody>
      </p:sp>
      <p:sp>
        <p:nvSpPr>
          <p:cNvPr id="12" name="TextBox 11">
            <a:extLst>
              <a:ext uri="{FF2B5EF4-FFF2-40B4-BE49-F238E27FC236}">
                <a16:creationId xmlns:a16="http://schemas.microsoft.com/office/drawing/2014/main" id="{BAAF6C87-A0FF-42D9-BEE2-20127533A1EF}"/>
              </a:ext>
            </a:extLst>
          </p:cNvPr>
          <p:cNvSpPr txBox="1"/>
          <p:nvPr/>
        </p:nvSpPr>
        <p:spPr>
          <a:xfrm>
            <a:off x="5388756" y="5820800"/>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Confirm</a:t>
            </a:r>
          </a:p>
        </p:txBody>
      </p:sp>
      <p:sp>
        <p:nvSpPr>
          <p:cNvPr id="13" name="TextBox 12">
            <a:extLst>
              <a:ext uri="{FF2B5EF4-FFF2-40B4-BE49-F238E27FC236}">
                <a16:creationId xmlns:a16="http://schemas.microsoft.com/office/drawing/2014/main" id="{C8E33474-9099-4712-B0B0-B41BE98472F2}"/>
              </a:ext>
            </a:extLst>
          </p:cNvPr>
          <p:cNvSpPr txBox="1"/>
          <p:nvPr/>
        </p:nvSpPr>
        <p:spPr>
          <a:xfrm>
            <a:off x="750374" y="1789757"/>
            <a:ext cx="3045817" cy="338554"/>
          </a:xfrm>
          <a:prstGeom prst="rect">
            <a:avLst/>
          </a:prstGeom>
          <a:noFill/>
        </p:spPr>
        <p:txBody>
          <a:bodyPr wrap="square" rtlCol="0">
            <a:spAutoFit/>
          </a:bodyPr>
          <a:lstStyle/>
          <a:p>
            <a:pPr>
              <a:buClr>
                <a:srgbClr val="CF3338"/>
              </a:buClr>
            </a:pPr>
            <a:r>
              <a:rPr lang="en-US" sz="1600" b="1" dirty="0">
                <a:solidFill>
                  <a:srgbClr val="707070"/>
                </a:solidFill>
                <a:latin typeface="Pragmatica" panose="020B0403040502020204"/>
              </a:rPr>
              <a:t>E – T – L </a:t>
            </a:r>
          </a:p>
        </p:txBody>
      </p:sp>
      <p:cxnSp>
        <p:nvCxnSpPr>
          <p:cNvPr id="14" name="Straight Arrow Connector 13">
            <a:extLst>
              <a:ext uri="{FF2B5EF4-FFF2-40B4-BE49-F238E27FC236}">
                <a16:creationId xmlns:a16="http://schemas.microsoft.com/office/drawing/2014/main" id="{1B224C30-D885-4677-B5EA-D3B102FDC1A7}"/>
              </a:ext>
            </a:extLst>
          </p:cNvPr>
          <p:cNvCxnSpPr>
            <a:cxnSpLocks/>
          </p:cNvCxnSpPr>
          <p:nvPr/>
        </p:nvCxnSpPr>
        <p:spPr>
          <a:xfrm flipH="1" flipV="1">
            <a:off x="1264518" y="2128311"/>
            <a:ext cx="813232" cy="14600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8C71637-FD34-4638-8F24-2ED7A9A3E2F5}"/>
              </a:ext>
            </a:extLst>
          </p:cNvPr>
          <p:cNvCxnSpPr>
            <a:cxnSpLocks/>
          </p:cNvCxnSpPr>
          <p:nvPr/>
        </p:nvCxnSpPr>
        <p:spPr>
          <a:xfrm flipV="1">
            <a:off x="8198251" y="2900274"/>
            <a:ext cx="617080" cy="7741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8064C62-D141-4ED5-BE5E-C5592E409BBC}"/>
              </a:ext>
            </a:extLst>
          </p:cNvPr>
          <p:cNvSpPr txBox="1"/>
          <p:nvPr/>
        </p:nvSpPr>
        <p:spPr>
          <a:xfrm>
            <a:off x="8939522" y="1691415"/>
            <a:ext cx="3288708" cy="1815882"/>
          </a:xfrm>
          <a:prstGeom prst="rect">
            <a:avLst/>
          </a:prstGeom>
          <a:noFill/>
        </p:spPr>
        <p:txBody>
          <a:bodyPr wrap="square" rtlCol="0">
            <a:spAutoFit/>
          </a:bodyPr>
          <a:lstStyle/>
          <a:p>
            <a:pPr marL="342900" indent="-342900">
              <a:buClr>
                <a:srgbClr val="CF3338"/>
              </a:buClr>
              <a:buAutoNum type="arabicPeriod"/>
            </a:pPr>
            <a:r>
              <a:rPr lang="en-US" sz="1600" dirty="0">
                <a:solidFill>
                  <a:srgbClr val="707070"/>
                </a:solidFill>
                <a:latin typeface="Pragmatica" panose="020B0403040502020204"/>
              </a:rPr>
              <a:t>Introduction</a:t>
            </a:r>
          </a:p>
          <a:p>
            <a:pPr marL="342900" indent="-342900">
              <a:buClr>
                <a:srgbClr val="CF3338"/>
              </a:buClr>
              <a:buAutoNum type="arabicPeriod"/>
            </a:pPr>
            <a:r>
              <a:rPr lang="en-US" sz="1600" dirty="0">
                <a:solidFill>
                  <a:srgbClr val="707070"/>
                </a:solidFill>
                <a:latin typeface="Pragmatica" panose="020B0403040502020204"/>
              </a:rPr>
              <a:t>Hypotheses</a:t>
            </a:r>
          </a:p>
          <a:p>
            <a:pPr marL="342900" indent="-342900">
              <a:buClr>
                <a:srgbClr val="CF3338"/>
              </a:buClr>
              <a:buAutoNum type="arabicPeriod"/>
            </a:pPr>
            <a:r>
              <a:rPr lang="en-US" sz="1600" dirty="0">
                <a:solidFill>
                  <a:srgbClr val="707070"/>
                </a:solidFill>
                <a:latin typeface="Pragmatica" panose="020B0403040502020204"/>
              </a:rPr>
              <a:t>Data</a:t>
            </a:r>
          </a:p>
          <a:p>
            <a:pPr marL="342900" indent="-342900">
              <a:buClr>
                <a:srgbClr val="CF3338"/>
              </a:buClr>
              <a:buAutoNum type="arabicPeriod"/>
            </a:pPr>
            <a:r>
              <a:rPr lang="en-US" sz="1600" dirty="0">
                <a:solidFill>
                  <a:srgbClr val="707070"/>
                </a:solidFill>
                <a:latin typeface="Pragmatica" panose="020B0403040502020204"/>
              </a:rPr>
              <a:t>Methods</a:t>
            </a:r>
          </a:p>
          <a:p>
            <a:pPr marL="342900" indent="-342900">
              <a:buClr>
                <a:srgbClr val="CF3338"/>
              </a:buClr>
              <a:buAutoNum type="arabicPeriod"/>
            </a:pPr>
            <a:r>
              <a:rPr lang="en-US" sz="1600" dirty="0">
                <a:solidFill>
                  <a:srgbClr val="707070"/>
                </a:solidFill>
                <a:latin typeface="Pragmatica" panose="020B0403040502020204"/>
              </a:rPr>
              <a:t>Results</a:t>
            </a:r>
          </a:p>
          <a:p>
            <a:pPr marL="342900" indent="-342900">
              <a:buClr>
                <a:srgbClr val="CF3338"/>
              </a:buClr>
              <a:buAutoNum type="arabicPeriod"/>
            </a:pPr>
            <a:r>
              <a:rPr lang="en-US" sz="1600" b="1" dirty="0">
                <a:solidFill>
                  <a:srgbClr val="707070"/>
                </a:solidFill>
                <a:latin typeface="Pragmatica" panose="020B0403040502020204"/>
              </a:rPr>
              <a:t>Discussion/recommendations</a:t>
            </a:r>
          </a:p>
          <a:p>
            <a:pPr marL="342900" indent="-342900">
              <a:buClr>
                <a:srgbClr val="CF3338"/>
              </a:buClr>
              <a:buAutoNum type="arabicPeriod"/>
            </a:pPr>
            <a:r>
              <a:rPr lang="en-US" sz="1600" b="1" dirty="0">
                <a:solidFill>
                  <a:srgbClr val="707070"/>
                </a:solidFill>
                <a:latin typeface="Pragmatica" panose="020B0403040502020204"/>
              </a:rPr>
              <a:t>Appendix</a:t>
            </a:r>
          </a:p>
        </p:txBody>
      </p:sp>
    </p:spTree>
    <p:extLst>
      <p:ext uri="{BB962C8B-B14F-4D97-AF65-F5344CB8AC3E}">
        <p14:creationId xmlns:p14="http://schemas.microsoft.com/office/powerpoint/2010/main" val="227516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6. Discussion/recommendations</a:t>
            </a:r>
          </a:p>
        </p:txBody>
      </p:sp>
      <p:sp>
        <p:nvSpPr>
          <p:cNvPr id="3" name="TextBox 2"/>
          <p:cNvSpPr txBox="1"/>
          <p:nvPr/>
        </p:nvSpPr>
        <p:spPr>
          <a:xfrm>
            <a:off x="521230" y="1734792"/>
            <a:ext cx="5844041"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Knowing what they know now, how should your audience behave differently?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follow-ups questions are there and how might you answer them?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Answer in the doc: </a:t>
            </a:r>
            <a:r>
              <a:rPr lang="en-US" sz="2800" dirty="0">
                <a:solidFill>
                  <a:srgbClr val="707070"/>
                </a:solidFill>
                <a:latin typeface="Pragmatica" panose="020B0403040502020204" pitchFamily="34" charset="0"/>
                <a:hlinkClick r:id="rId4"/>
              </a:rPr>
              <a:t>https://bit.ly/3taMsoC </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Consolas" panose="020B0609020204030204" pitchFamily="49" charset="0"/>
            </a:endParaRPr>
          </a:p>
        </p:txBody>
      </p:sp>
      <p:pic>
        <p:nvPicPr>
          <p:cNvPr id="4" name="Graphic 3" descr="Questions with solid fill">
            <a:extLst>
              <a:ext uri="{FF2B5EF4-FFF2-40B4-BE49-F238E27FC236}">
                <a16:creationId xmlns:a16="http://schemas.microsoft.com/office/drawing/2014/main" id="{13E81D80-CCF7-4D57-8B8E-0D0213EDE5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50818" y="1417541"/>
            <a:ext cx="4022917" cy="4022917"/>
          </a:xfrm>
          <a:prstGeom prst="rect">
            <a:avLst/>
          </a:prstGeom>
        </p:spPr>
      </p:pic>
    </p:spTree>
    <p:extLst>
      <p:ext uri="{BB962C8B-B14F-4D97-AF65-F5344CB8AC3E}">
        <p14:creationId xmlns:p14="http://schemas.microsoft.com/office/powerpoint/2010/main" val="1160791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7. Bonus! Appendix</a:t>
            </a:r>
          </a:p>
        </p:txBody>
      </p:sp>
      <p:sp>
        <p:nvSpPr>
          <p:cNvPr id="3" name="TextBox 2"/>
          <p:cNvSpPr txBox="1"/>
          <p:nvPr/>
        </p:nvSpPr>
        <p:spPr>
          <a:xfrm>
            <a:off x="521230" y="1734792"/>
            <a:ext cx="5844041"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Knowing what they know now, how should your audience behave differently?</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follow-ups questions are there and how might you answer them?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Answer in the doc: </a:t>
            </a:r>
            <a:r>
              <a:rPr lang="en-US" sz="2800" dirty="0">
                <a:solidFill>
                  <a:srgbClr val="707070"/>
                </a:solidFill>
                <a:latin typeface="Pragmatica" panose="020B0403040502020204" pitchFamily="34" charset="0"/>
                <a:hlinkClick r:id="rId4"/>
              </a:rPr>
              <a:t>https://bit.ly/3taMsoC </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endParaRPr lang="en-US" sz="2800" dirty="0">
              <a:solidFill>
                <a:srgbClr val="707070"/>
              </a:solidFill>
              <a:latin typeface="Consolas" panose="020B0609020204030204" pitchFamily="49" charset="0"/>
            </a:endParaRPr>
          </a:p>
        </p:txBody>
      </p:sp>
    </p:spTree>
    <p:extLst>
      <p:ext uri="{BB962C8B-B14F-4D97-AF65-F5344CB8AC3E}">
        <p14:creationId xmlns:p14="http://schemas.microsoft.com/office/powerpoint/2010/main" val="3722732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4401205"/>
          </a:xfrm>
          <a:prstGeom prst="rect">
            <a:avLst/>
          </a:prstGeom>
          <a:noFill/>
        </p:spPr>
        <p:txBody>
          <a:bodyPr wrap="square" rtlCol="0">
            <a:spAutoFit/>
          </a:bodyPr>
          <a:lstStyle/>
          <a:p>
            <a:r>
              <a:rPr lang="en-US" sz="2800" b="1" dirty="0">
                <a:solidFill>
                  <a:srgbClr val="CF3338"/>
                </a:solidFill>
                <a:latin typeface="Pragmatica" pitchFamily="2" charset="0"/>
              </a:rPr>
              <a:t>Practice the seven acts:</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datasets/housing.xlsx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the sale price of homes with and without a rec room?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Breakout rooms</a:t>
            </a:r>
            <a:r>
              <a:rPr lang="en-US" sz="2800" b="1">
                <a:solidFill>
                  <a:srgbClr val="CF3338"/>
                </a:solidFill>
                <a:latin typeface="Pragmatica" panose="020B0403040502020204"/>
              </a:rPr>
              <a:t>/reconvene</a:t>
            </a: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1700606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2645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769441"/>
          </a:xfrm>
          <a:prstGeom prst="rect">
            <a:avLst/>
          </a:prstGeom>
          <a:noFill/>
        </p:spPr>
        <p:txBody>
          <a:bodyPr wrap="square" rtlCol="0">
            <a:spAutoFit/>
          </a:bodyPr>
          <a:lstStyle/>
          <a:p>
            <a:r>
              <a:rPr lang="en-US" sz="44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313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The future of Excel</a:t>
            </a:r>
          </a:p>
        </p:txBody>
      </p:sp>
    </p:spTree>
    <p:extLst>
      <p:ext uri="{BB962C8B-B14F-4D97-AF65-F5344CB8AC3E}">
        <p14:creationId xmlns:p14="http://schemas.microsoft.com/office/powerpoint/2010/main" val="1094087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642813" cy="1015663"/>
          </a:xfrm>
          <a:prstGeom prst="rect">
            <a:avLst/>
          </a:prstGeom>
          <a:noFill/>
        </p:spPr>
        <p:txBody>
          <a:bodyPr wrap="square" rtlCol="0">
            <a:spAutoFit/>
          </a:bodyPr>
          <a:lstStyle/>
          <a:p>
            <a:r>
              <a:rPr lang="en-US" sz="6000" dirty="0">
                <a:latin typeface="Aliens &amp; cows" panose="00000500000000000000" pitchFamily="2" charset="0"/>
              </a:rPr>
              <a:t>Data: more than rows and columns</a:t>
            </a:r>
          </a:p>
        </p:txBody>
      </p:sp>
      <p:pic>
        <p:nvPicPr>
          <p:cNvPr id="4" name="Graphic 3" descr="Table with solid fill">
            <a:extLst>
              <a:ext uri="{FF2B5EF4-FFF2-40B4-BE49-F238E27FC236}">
                <a16:creationId xmlns:a16="http://schemas.microsoft.com/office/drawing/2014/main" id="{C7C7AA8B-B9EC-49F4-87D3-C920163C0B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7240" y="2044225"/>
            <a:ext cx="3645446" cy="3645446"/>
          </a:xfrm>
          <a:prstGeom prst="rect">
            <a:avLst/>
          </a:prstGeom>
        </p:spPr>
      </p:pic>
      <p:sp>
        <p:nvSpPr>
          <p:cNvPr id="13" name="TextBox 12">
            <a:extLst>
              <a:ext uri="{FF2B5EF4-FFF2-40B4-BE49-F238E27FC236}">
                <a16:creationId xmlns:a16="http://schemas.microsoft.com/office/drawing/2014/main" id="{1C8C02A2-31BF-4D8B-ADC8-84650913CE38}"/>
              </a:ext>
            </a:extLst>
          </p:cNvPr>
          <p:cNvSpPr txBox="1"/>
          <p:nvPr/>
        </p:nvSpPr>
        <p:spPr>
          <a:xfrm>
            <a:off x="640453" y="2044225"/>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Structured</a:t>
            </a:r>
          </a:p>
        </p:txBody>
      </p:sp>
      <p:sp>
        <p:nvSpPr>
          <p:cNvPr id="14" name="TextBox 13">
            <a:extLst>
              <a:ext uri="{FF2B5EF4-FFF2-40B4-BE49-F238E27FC236}">
                <a16:creationId xmlns:a16="http://schemas.microsoft.com/office/drawing/2014/main" id="{6141ECE5-AEAE-4EEA-AA2D-EF234364A7A8}"/>
              </a:ext>
            </a:extLst>
          </p:cNvPr>
          <p:cNvSpPr txBox="1"/>
          <p:nvPr/>
        </p:nvSpPr>
        <p:spPr>
          <a:xfrm>
            <a:off x="6004373" y="1910524"/>
            <a:ext cx="223738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Unstructured</a:t>
            </a:r>
          </a:p>
        </p:txBody>
      </p:sp>
      <p:pic>
        <p:nvPicPr>
          <p:cNvPr id="7" name="Graphic 6" descr="Online Network with solid fill">
            <a:extLst>
              <a:ext uri="{FF2B5EF4-FFF2-40B4-BE49-F238E27FC236}">
                <a16:creationId xmlns:a16="http://schemas.microsoft.com/office/drawing/2014/main" id="{AC810908-11E5-4367-9298-51E5C1F3AC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38799" y="2971799"/>
            <a:ext cx="3253694" cy="3253694"/>
          </a:xfrm>
          <a:prstGeom prst="rect">
            <a:avLst/>
          </a:prstGeom>
        </p:spPr>
      </p:pic>
      <p:pic>
        <p:nvPicPr>
          <p:cNvPr id="15" name="Graphic 14" descr="Camera with solid fill">
            <a:extLst>
              <a:ext uri="{FF2B5EF4-FFF2-40B4-BE49-F238E27FC236}">
                <a16:creationId xmlns:a16="http://schemas.microsoft.com/office/drawing/2014/main" id="{7071CDA6-BF62-4CC8-9578-0F29D142EB4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17330" y="2305835"/>
            <a:ext cx="1413473" cy="1413473"/>
          </a:xfrm>
          <a:prstGeom prst="rect">
            <a:avLst/>
          </a:prstGeom>
        </p:spPr>
      </p:pic>
      <p:pic>
        <p:nvPicPr>
          <p:cNvPr id="17" name="Graphic 16" descr="Sound Medium with solid fill">
            <a:extLst>
              <a:ext uri="{FF2B5EF4-FFF2-40B4-BE49-F238E27FC236}">
                <a16:creationId xmlns:a16="http://schemas.microsoft.com/office/drawing/2014/main" id="{19DAC244-407B-4784-8B8B-A83982E3204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66115" y="4490491"/>
            <a:ext cx="1532780" cy="1532780"/>
          </a:xfrm>
          <a:prstGeom prst="rect">
            <a:avLst/>
          </a:prstGeom>
        </p:spPr>
      </p:pic>
    </p:spTree>
    <p:extLst>
      <p:ext uri="{BB962C8B-B14F-4D97-AF65-F5344CB8AC3E}">
        <p14:creationId xmlns:p14="http://schemas.microsoft.com/office/powerpoint/2010/main" val="629216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62979"/>
          </a:xfrm>
          <a:prstGeom prst="rect">
            <a:avLst/>
          </a:prstGeom>
          <a:noFill/>
        </p:spPr>
        <p:txBody>
          <a:bodyPr wrap="square" rtlCol="0">
            <a:spAutoFit/>
          </a:bodyPr>
          <a:lstStyle/>
          <a:p>
            <a:r>
              <a:rPr lang="en-US" sz="2800" b="1" dirty="0">
                <a:solidFill>
                  <a:srgbClr val="CF3338"/>
                </a:solidFill>
                <a:latin typeface="Pragmatica" pitchFamily="2" charset="0"/>
              </a:rPr>
              <a:t>Unstructured data: coming to Excel</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datasets/sentiment.xlsx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Analyze the sentiment of each review (positive/negative/neutral)</a:t>
            </a:r>
          </a:p>
          <a:p>
            <a:pPr marL="457200" indent="-457200">
              <a:buFont typeface="Arial" panose="020B0604020202020204" pitchFamily="34" charset="0"/>
              <a:buChar char="•"/>
            </a:pPr>
            <a:r>
              <a:rPr lang="en-US" sz="2800" b="1" dirty="0">
                <a:solidFill>
                  <a:srgbClr val="CF3338"/>
                </a:solidFill>
                <a:latin typeface="Pragmatica" panose="020B0403040502020204"/>
              </a:rPr>
              <a:t>Is there a relationship between sentiment and polarity? </a:t>
            </a:r>
          </a:p>
          <a:p>
            <a:pPr marL="457200" indent="-457200">
              <a:buFont typeface="Arial" panose="020B0604020202020204" pitchFamily="34" charset="0"/>
              <a:buChar char="•"/>
            </a:pPr>
            <a:endParaRPr lang="en-US" sz="2800" b="1" dirty="0">
              <a:solidFill>
                <a:srgbClr val="CF3338"/>
              </a:solidFill>
              <a:latin typeface="Pragmatica" panose="020B0403040502020204"/>
            </a:endParaRPr>
          </a:p>
          <a:p>
            <a:r>
              <a:rPr lang="en-US" sz="2800" b="1" dirty="0">
                <a:solidFill>
                  <a:srgbClr val="CF3338"/>
                </a:solidFill>
                <a:latin typeface="Pragmatica" panose="020B0403040502020204"/>
              </a:rPr>
              <a:t>Demo notes: </a:t>
            </a:r>
            <a:r>
              <a:rPr lang="en-US" sz="2800" b="1" dirty="0">
                <a:solidFill>
                  <a:srgbClr val="CF3338"/>
                </a:solidFill>
                <a:latin typeface="Consolas" panose="020B0609020204030204" pitchFamily="49" charset="0"/>
              </a:rPr>
              <a:t>docs/excel-sentiment.xlsx</a:t>
            </a:r>
          </a:p>
          <a:p>
            <a:pPr marL="457200" indent="-457200">
              <a:buFont typeface="Arial" panose="020B0604020202020204" pitchFamily="34" charset="0"/>
              <a:buChar char="•"/>
            </a:pPr>
            <a:endParaRPr lang="en-US" sz="2800" b="1" dirty="0">
              <a:solidFill>
                <a:srgbClr val="CF3338"/>
              </a:solidFill>
              <a:latin typeface="Pragmatica" panose="020B0403040502020204"/>
            </a:endParaRPr>
          </a:p>
        </p:txBody>
      </p:sp>
    </p:spTree>
    <p:extLst>
      <p:ext uri="{BB962C8B-B14F-4D97-AF65-F5344CB8AC3E}">
        <p14:creationId xmlns:p14="http://schemas.microsoft.com/office/powerpoint/2010/main" val="1237654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Event survey: </a:t>
            </a:r>
            <a:r>
              <a:rPr lang="en-US" sz="2800" b="1" dirty="0">
                <a:solidFill>
                  <a:srgbClr val="707070"/>
                </a:solidFill>
                <a:latin typeface="Pragmatica" panose="020B0403040502020204" pitchFamily="34" charset="0"/>
                <a:hlinkClick r:id="rId4"/>
              </a:rPr>
              <a:t>https://forms.office.com/r/0ZnD0LxpZy</a:t>
            </a:r>
            <a:endParaRPr lang="en-US" sz="2800" b="1" dirty="0">
              <a:solidFill>
                <a:srgbClr val="707070"/>
              </a:solidFill>
              <a:latin typeface="Pragmatica" panose="020B0403040502020204" pitchFamily="34" charset="0"/>
            </a:endParaRPr>
          </a:p>
          <a:p>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68059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2369880"/>
          </a:xfrm>
          <a:prstGeom prst="rect">
            <a:avLst/>
          </a:prstGeom>
          <a:noFill/>
        </p:spPr>
        <p:txBody>
          <a:bodyPr wrap="square" rtlCol="0">
            <a:spAutoFit/>
          </a:bodyPr>
          <a:lstStyle/>
          <a:p>
            <a:r>
              <a:rPr lang="en-US" sz="3600" b="1" dirty="0">
                <a:solidFill>
                  <a:srgbClr val="707070"/>
                </a:solidFill>
                <a:latin typeface="Pragmatica" panose="020B0403040502020204" pitchFamily="34" charset="0"/>
              </a:rPr>
              <a:t>THANK YOU</a:t>
            </a:r>
          </a:p>
          <a:p>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4"/>
              </a:rPr>
              <a:t>george@stringfestanalytics.com</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5"/>
              </a:rPr>
              <a:t>linkedin.com/in/gjmount</a:t>
            </a: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hlinkClick r:id="rId6"/>
              </a:rPr>
              <a:t>stringfestanalytics.com/contact  </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92415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Conclusion/Next steps</a:t>
            </a:r>
          </a:p>
        </p:txBody>
      </p:sp>
    </p:spTree>
    <p:extLst>
      <p:ext uri="{BB962C8B-B14F-4D97-AF65-F5344CB8AC3E}">
        <p14:creationId xmlns:p14="http://schemas.microsoft.com/office/powerpoint/2010/main" val="1922980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Assignments for Analytics Systems</a:t>
            </a:r>
          </a:p>
        </p:txBody>
      </p:sp>
    </p:spTree>
    <p:extLst>
      <p:ext uri="{BB962C8B-B14F-4D97-AF65-F5344CB8AC3E}">
        <p14:creationId xmlns:p14="http://schemas.microsoft.com/office/powerpoint/2010/main" val="182742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Got Git?</a:t>
            </a:r>
          </a:p>
        </p:txBody>
      </p:sp>
      <p:sp>
        <p:nvSpPr>
          <p:cNvPr id="3" name="TextBox 2"/>
          <p:cNvSpPr txBox="1"/>
          <p:nvPr/>
        </p:nvSpPr>
        <p:spPr>
          <a:xfrm>
            <a:off x="523588" y="1679587"/>
            <a:ext cx="8833585"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 for Windows: </a:t>
            </a:r>
            <a:r>
              <a:rPr lang="en-US" sz="2800" dirty="0">
                <a:solidFill>
                  <a:srgbClr val="707070"/>
                </a:solidFill>
                <a:latin typeface="Pragmatica" panose="020B0403040502020204" pitchFamily="34" charset="0"/>
                <a:hlinkClick r:id="rId3"/>
              </a:rPr>
              <a:t>https://git-scm.com/download/win</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Create a GitHub account: </a:t>
            </a:r>
            <a:r>
              <a:rPr lang="en-US" sz="2800" dirty="0">
                <a:solidFill>
                  <a:srgbClr val="707070"/>
                </a:solidFill>
                <a:latin typeface="Pragmatica" panose="020B0403040502020204" pitchFamily="34" charset="0"/>
                <a:hlinkClick r:id="rId4"/>
              </a:rPr>
              <a:t>https://github.com</a:t>
            </a:r>
            <a:r>
              <a:rPr lang="en-US" sz="2800" dirty="0">
                <a:solidFill>
                  <a:srgbClr val="707070"/>
                </a:solidFill>
                <a:latin typeface="Pragmatica" panose="020B0403040502020204" pitchFamily="34" charset="0"/>
              </a:rPr>
              <a:t>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GitHub Desktop: </a:t>
            </a:r>
            <a:r>
              <a:rPr lang="en-US" sz="2800" dirty="0">
                <a:solidFill>
                  <a:srgbClr val="707070"/>
                </a:solidFill>
                <a:latin typeface="Pragmatica" panose="020B0403040502020204" pitchFamily="34" charset="0"/>
                <a:hlinkClick r:id="rId5"/>
              </a:rPr>
              <a:t>https://desktop.github.com</a:t>
            </a:r>
            <a:r>
              <a:rPr lang="en-US" sz="2800" dirty="0">
                <a:solidFill>
                  <a:srgbClr val="707070"/>
                </a:solidFill>
                <a:latin typeface="Pragmatica" panose="020B0403040502020204" pitchFamily="34" charset="0"/>
              </a:rPr>
              <a:t>  </a:t>
            </a: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hlinkClick r:id="rId6"/>
              </a:rPr>
              <a:t>Good documentation on setting up Git &amp; GitHub here</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07138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708254" cy="1015663"/>
          </a:xfrm>
          <a:prstGeom prst="rect">
            <a:avLst/>
          </a:prstGeom>
          <a:noFill/>
        </p:spPr>
        <p:txBody>
          <a:bodyPr wrap="square" rtlCol="0">
            <a:spAutoFit/>
          </a:bodyPr>
          <a:lstStyle/>
          <a:p>
            <a:r>
              <a:rPr lang="en-US" sz="6000" dirty="0">
                <a:latin typeface="Aliens &amp; cows" panose="00000500000000000000" pitchFamily="2" charset="0"/>
              </a:rPr>
              <a:t>The super-secret </a:t>
            </a:r>
            <a:r>
              <a:rPr lang="en-US" sz="6000" dirty="0" err="1">
                <a:latin typeface="Aliens &amp; cows" panose="00000500000000000000" pitchFamily="2" charset="0"/>
              </a:rPr>
              <a:t>AinA</a:t>
            </a:r>
            <a:r>
              <a:rPr lang="en-US" sz="6000" dirty="0">
                <a:latin typeface="Aliens &amp; cows" panose="00000500000000000000" pitchFamily="2" charset="0"/>
              </a:rPr>
              <a:t> repos 😉</a:t>
            </a:r>
          </a:p>
        </p:txBody>
      </p:sp>
      <p:sp>
        <p:nvSpPr>
          <p:cNvPr id="3" name="TextBox 2"/>
          <p:cNvSpPr txBox="1"/>
          <p:nvPr/>
        </p:nvSpPr>
        <p:spPr>
          <a:xfrm>
            <a:off x="280492" y="1679587"/>
            <a:ext cx="5890306"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aina-practice-solutions</a:t>
            </a:r>
            <a:r>
              <a:rPr lang="en-US" sz="2800" dirty="0">
                <a:solidFill>
                  <a:srgbClr val="707070"/>
                </a:solidFill>
                <a:latin typeface="Pragmatica" panose="020B0403040502020204" pitchFamily="34" charset="0"/>
              </a:rPr>
              <a:t>: accompanies </a:t>
            </a:r>
            <a:r>
              <a:rPr lang="en-US" sz="2800" dirty="0">
                <a:solidFill>
                  <a:srgbClr val="707070"/>
                </a:solidFill>
                <a:latin typeface="Pragmatica" panose="020B0403040502020204" pitchFamily="34" charset="0"/>
                <a:hlinkClick r:id="rId3"/>
              </a:rPr>
              <a:t>this test bank</a:t>
            </a: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aina-analytics-systems</a:t>
            </a:r>
            <a:r>
              <a:rPr lang="en-US" sz="2800" dirty="0">
                <a:solidFill>
                  <a:srgbClr val="707070"/>
                </a:solidFill>
                <a:latin typeface="Pragmatica" panose="020B0403040502020204" pitchFamily="34" charset="0"/>
              </a:rPr>
              <a:t>: resources for next course</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dirty="0">
                <a:solidFill>
                  <a:srgbClr val="707070"/>
                </a:solidFill>
                <a:latin typeface="Consolas" panose="020B0609020204030204" pitchFamily="49" charset="0"/>
              </a:rPr>
              <a:t>docs/accessing-repos.docx</a:t>
            </a:r>
            <a:r>
              <a:rPr lang="en-US" sz="2800" dirty="0">
                <a:solidFill>
                  <a:srgbClr val="707070"/>
                </a:solidFill>
                <a:latin typeface="Pragmatica" panose="020B0403040502020204" pitchFamily="34" charset="0"/>
              </a:rPr>
              <a:t>: notes on accessing repo</a:t>
            </a:r>
          </a:p>
          <a:p>
            <a:endParaRPr lang="en-US" sz="2800" dirty="0">
              <a:solidFill>
                <a:srgbClr val="707070"/>
              </a:solidFill>
              <a:latin typeface="Pragmatica" panose="020B0403040502020204" pitchFamily="34" charset="0"/>
            </a:endParaRPr>
          </a:p>
        </p:txBody>
      </p:sp>
      <p:pic>
        <p:nvPicPr>
          <p:cNvPr id="6" name="Picture 5">
            <a:extLst>
              <a:ext uri="{FF2B5EF4-FFF2-40B4-BE49-F238E27FC236}">
                <a16:creationId xmlns:a16="http://schemas.microsoft.com/office/drawing/2014/main" id="{4D74AE0B-6343-46FD-8A2E-72A4FA123ABF}"/>
              </a:ext>
            </a:extLst>
          </p:cNvPr>
          <p:cNvPicPr>
            <a:picLocks noChangeAspect="1"/>
          </p:cNvPicPr>
          <p:nvPr/>
        </p:nvPicPr>
        <p:blipFill>
          <a:blip r:embed="rId4"/>
          <a:stretch>
            <a:fillRect/>
          </a:stretch>
        </p:blipFill>
        <p:spPr>
          <a:xfrm>
            <a:off x="6624952" y="1455194"/>
            <a:ext cx="4572147" cy="4609018"/>
          </a:xfrm>
          <a:prstGeom prst="rect">
            <a:avLst/>
          </a:prstGeom>
        </p:spPr>
      </p:pic>
    </p:spTree>
    <p:extLst>
      <p:ext uri="{BB962C8B-B14F-4D97-AF65-F5344CB8AC3E}">
        <p14:creationId xmlns:p14="http://schemas.microsoft.com/office/powerpoint/2010/main" val="257082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Drill</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Classify each variable type</a:t>
            </a:r>
          </a:p>
        </p:txBody>
      </p:sp>
      <p:pic>
        <p:nvPicPr>
          <p:cNvPr id="6" name="Picture 5" descr="Diagram&#10;&#10;Description automatically generated">
            <a:extLst>
              <a:ext uri="{FF2B5EF4-FFF2-40B4-BE49-F238E27FC236}">
                <a16:creationId xmlns:a16="http://schemas.microsoft.com/office/drawing/2014/main" id="{55B4BC6C-C0CF-4675-B4AD-BA04F2FB9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914" y="2252998"/>
            <a:ext cx="10500602" cy="3798554"/>
          </a:xfrm>
          <a:prstGeom prst="rect">
            <a:avLst/>
          </a:prstGeom>
        </p:spPr>
      </p:pic>
      <p:sp>
        <p:nvSpPr>
          <p:cNvPr id="7" name="TextBox 6">
            <a:extLst>
              <a:ext uri="{FF2B5EF4-FFF2-40B4-BE49-F238E27FC236}">
                <a16:creationId xmlns:a16="http://schemas.microsoft.com/office/drawing/2014/main" id="{8F960614-CE0C-4B73-963E-DA860538AC8A}"/>
              </a:ext>
            </a:extLst>
          </p:cNvPr>
          <p:cNvSpPr txBox="1"/>
          <p:nvPr/>
        </p:nvSpPr>
        <p:spPr>
          <a:xfrm>
            <a:off x="173620" y="6240108"/>
            <a:ext cx="5937813"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08889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2246769"/>
          </a:xfrm>
          <a:prstGeom prst="rect">
            <a:avLst/>
          </a:prstGeom>
          <a:noFill/>
        </p:spPr>
        <p:txBody>
          <a:bodyPr wrap="square" rtlCol="0">
            <a:spAutoFit/>
          </a:bodyPr>
          <a:lstStyle/>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datasets/computers.xlsx</a:t>
            </a:r>
          </a:p>
          <a:p>
            <a:endParaRPr lang="en-US" sz="2800" b="1" dirty="0">
              <a:solidFill>
                <a:srgbClr val="CF3338"/>
              </a:solidFill>
              <a:latin typeface="Consolas" panose="020B0609020204030204" pitchFamily="49" charset="0"/>
            </a:endParaRPr>
          </a:p>
          <a:p>
            <a:pPr marL="457200" indent="-457200">
              <a:buFont typeface="Arial" panose="020B0604020202020204" pitchFamily="34" charset="0"/>
              <a:buChar char="•"/>
            </a:pPr>
            <a:r>
              <a:rPr lang="en-US" sz="2800" b="1" dirty="0">
                <a:solidFill>
                  <a:srgbClr val="CF3338"/>
                </a:solidFill>
                <a:latin typeface="Pragmatica" panose="020B0403040502020204"/>
              </a:rPr>
              <a:t>Is there a difference in price of computers with and without a CD-ROM? </a:t>
            </a:r>
          </a:p>
        </p:txBody>
      </p:sp>
    </p:spTree>
    <p:extLst>
      <p:ext uri="{BB962C8B-B14F-4D97-AF65-F5344CB8AC3E}">
        <p14:creationId xmlns:p14="http://schemas.microsoft.com/office/powerpoint/2010/main" val="166666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What is analytics, anyway? </a:t>
            </a:r>
          </a:p>
        </p:txBody>
      </p:sp>
    </p:spTree>
    <p:extLst>
      <p:ext uri="{BB962C8B-B14F-4D97-AF65-F5344CB8AC3E}">
        <p14:creationId xmlns:p14="http://schemas.microsoft.com/office/powerpoint/2010/main" val="217721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Chat me up… </a:t>
            </a:r>
          </a:p>
        </p:txBody>
      </p:sp>
      <p:sp>
        <p:nvSpPr>
          <p:cNvPr id="3" name="TextBox 2"/>
          <p:cNvSpPr txBox="1"/>
          <p:nvPr/>
        </p:nvSpPr>
        <p:spPr>
          <a:xfrm>
            <a:off x="462988" y="1365813"/>
            <a:ext cx="3804212"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analytics mean to you? </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What does this look like for you?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p:txBody>
      </p:sp>
      <p:pic>
        <p:nvPicPr>
          <p:cNvPr id="2050" name="Picture 2" descr="Meme of what people think data analysts do versus what they actually do.">
            <a:extLst>
              <a:ext uri="{FF2B5EF4-FFF2-40B4-BE49-F238E27FC236}">
                <a16:creationId xmlns:a16="http://schemas.microsoft.com/office/drawing/2014/main" id="{5E0E1361-CB3B-4DA0-BE87-E5C28B406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069" y="1260473"/>
            <a:ext cx="7358943" cy="49493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DB13A30-578C-4B02-8523-5EF049EF9F21}"/>
              </a:ext>
            </a:extLst>
          </p:cNvPr>
          <p:cNvSpPr/>
          <p:nvPr/>
        </p:nvSpPr>
        <p:spPr>
          <a:xfrm>
            <a:off x="6349689" y="1322716"/>
            <a:ext cx="3571336" cy="4428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latin typeface="Impact" panose="020B0806030902050204" pitchFamily="34" charset="0"/>
              </a:rPr>
              <a:t>ANALYTICS</a:t>
            </a:r>
          </a:p>
        </p:txBody>
      </p:sp>
    </p:spTree>
    <p:extLst>
      <p:ext uri="{BB962C8B-B14F-4D97-AF65-F5344CB8AC3E}">
        <p14:creationId xmlns:p14="http://schemas.microsoft.com/office/powerpoint/2010/main" val="1142525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668986" cy="1015663"/>
          </a:xfrm>
          <a:prstGeom prst="rect">
            <a:avLst/>
          </a:prstGeom>
          <a:noFill/>
        </p:spPr>
        <p:txBody>
          <a:bodyPr wrap="square" rtlCol="0">
            <a:spAutoFit/>
          </a:bodyPr>
          <a:lstStyle/>
          <a:p>
            <a:r>
              <a:rPr lang="en-US" sz="6000" dirty="0">
                <a:latin typeface="Aliens &amp; cows" panose="00000500000000000000" pitchFamily="2" charset="0"/>
              </a:rPr>
              <a:t>A working definition? </a:t>
            </a:r>
          </a:p>
        </p:txBody>
      </p:sp>
      <p:sp>
        <p:nvSpPr>
          <p:cNvPr id="5" name="TextBox 4">
            <a:extLst>
              <a:ext uri="{FF2B5EF4-FFF2-40B4-BE49-F238E27FC236}">
                <a16:creationId xmlns:a16="http://schemas.microsoft.com/office/drawing/2014/main" id="{4E0033C0-02B3-4317-9D92-3CE92C1FDEBF}"/>
              </a:ext>
            </a:extLst>
          </p:cNvPr>
          <p:cNvSpPr txBox="1"/>
          <p:nvPr/>
        </p:nvSpPr>
        <p:spPr>
          <a:xfrm>
            <a:off x="347240" y="1479233"/>
            <a:ext cx="11318287" cy="954107"/>
          </a:xfrm>
          <a:prstGeom prst="rect">
            <a:avLst/>
          </a:prstGeom>
          <a:noFill/>
        </p:spPr>
        <p:txBody>
          <a:bodyPr wrap="square" rtlCol="0">
            <a:spAutoFit/>
          </a:bodyPr>
          <a:lstStyle/>
          <a:p>
            <a:pPr>
              <a:buClr>
                <a:srgbClr val="CF3338"/>
              </a:buClr>
            </a:pPr>
            <a:r>
              <a:rPr lang="en-US" sz="2800" dirty="0">
                <a:solidFill>
                  <a:srgbClr val="707070"/>
                </a:solidFill>
                <a:latin typeface="Pragmatica" panose="020B0403040502020204"/>
              </a:rPr>
              <a:t>“Using data to make recommendations about what to do given what’s happened”</a:t>
            </a:r>
          </a:p>
        </p:txBody>
      </p:sp>
      <p:pic>
        <p:nvPicPr>
          <p:cNvPr id="4" name="Picture 3">
            <a:extLst>
              <a:ext uri="{FF2B5EF4-FFF2-40B4-BE49-F238E27FC236}">
                <a16:creationId xmlns:a16="http://schemas.microsoft.com/office/drawing/2014/main" id="{6C959E44-B9C1-4BB3-AC9B-6CBB36AFB50F}"/>
              </a:ext>
            </a:extLst>
          </p:cNvPr>
          <p:cNvPicPr>
            <a:picLocks noChangeAspect="1"/>
          </p:cNvPicPr>
          <p:nvPr/>
        </p:nvPicPr>
        <p:blipFill>
          <a:blip r:embed="rId4"/>
          <a:stretch>
            <a:fillRect/>
          </a:stretch>
        </p:blipFill>
        <p:spPr>
          <a:xfrm>
            <a:off x="269835" y="3142834"/>
            <a:ext cx="5243454" cy="2235933"/>
          </a:xfrm>
          <a:prstGeom prst="rect">
            <a:avLst/>
          </a:prstGeom>
        </p:spPr>
      </p:pic>
      <p:sp>
        <p:nvSpPr>
          <p:cNvPr id="9" name="TextBox 8">
            <a:extLst>
              <a:ext uri="{FF2B5EF4-FFF2-40B4-BE49-F238E27FC236}">
                <a16:creationId xmlns:a16="http://schemas.microsoft.com/office/drawing/2014/main" id="{6B586E1A-109E-443C-A336-8BA0FD931C7A}"/>
              </a:ext>
            </a:extLst>
          </p:cNvPr>
          <p:cNvSpPr txBox="1"/>
          <p:nvPr/>
        </p:nvSpPr>
        <p:spPr>
          <a:xfrm>
            <a:off x="269835" y="5378767"/>
            <a:ext cx="6107502" cy="646331"/>
          </a:xfrm>
          <a:prstGeom prst="rect">
            <a:avLst/>
          </a:prstGeom>
          <a:noFill/>
        </p:spPr>
        <p:txBody>
          <a:bodyPr wrap="square">
            <a:spAutoFit/>
          </a:bodyPr>
          <a:lstStyle/>
          <a:p>
            <a:r>
              <a:rPr lang="en-US" dirty="0">
                <a:hlinkClick r:id="rId5"/>
              </a:rPr>
              <a:t>https://www.gartner.com/en/information-technology/glossary/analytics</a:t>
            </a:r>
            <a:r>
              <a:rPr lang="en-US" dirty="0"/>
              <a:t>  </a:t>
            </a:r>
          </a:p>
        </p:txBody>
      </p:sp>
      <p:sp>
        <p:nvSpPr>
          <p:cNvPr id="12" name="TextBox 11">
            <a:extLst>
              <a:ext uri="{FF2B5EF4-FFF2-40B4-BE49-F238E27FC236}">
                <a16:creationId xmlns:a16="http://schemas.microsoft.com/office/drawing/2014/main" id="{C24A7C4D-4BC2-4535-A313-7C644A751EE6}"/>
              </a:ext>
            </a:extLst>
          </p:cNvPr>
          <p:cNvSpPr txBox="1"/>
          <p:nvPr/>
        </p:nvSpPr>
        <p:spPr>
          <a:xfrm>
            <a:off x="347239" y="2603421"/>
            <a:ext cx="11318287" cy="369332"/>
          </a:xfrm>
          <a:prstGeom prst="rect">
            <a:avLst/>
          </a:prstGeom>
          <a:noFill/>
        </p:spPr>
        <p:txBody>
          <a:bodyPr wrap="square" rtlCol="0">
            <a:spAutoFit/>
          </a:bodyPr>
          <a:lstStyle/>
          <a:p>
            <a:pPr>
              <a:buClr>
                <a:srgbClr val="CF3338"/>
              </a:buClr>
            </a:pPr>
            <a:r>
              <a:rPr lang="en-US" b="1" dirty="0">
                <a:solidFill>
                  <a:srgbClr val="707070"/>
                </a:solidFill>
                <a:latin typeface="Pragmatica" panose="020B0403040502020204"/>
              </a:rPr>
              <a:t>But wait… there’s more!</a:t>
            </a:r>
            <a:endParaRPr lang="en-US" sz="2800" b="1" dirty="0">
              <a:solidFill>
                <a:srgbClr val="707070"/>
              </a:solidFill>
              <a:latin typeface="Pragmatica" panose="020B0403040502020204"/>
            </a:endParaRPr>
          </a:p>
        </p:txBody>
      </p:sp>
      <p:pic>
        <p:nvPicPr>
          <p:cNvPr id="8" name="Picture 7">
            <a:extLst>
              <a:ext uri="{FF2B5EF4-FFF2-40B4-BE49-F238E27FC236}">
                <a16:creationId xmlns:a16="http://schemas.microsoft.com/office/drawing/2014/main" id="{1E5B262B-FAD2-454A-B19B-1AC791769367}"/>
              </a:ext>
            </a:extLst>
          </p:cNvPr>
          <p:cNvPicPr>
            <a:picLocks noChangeAspect="1"/>
          </p:cNvPicPr>
          <p:nvPr/>
        </p:nvPicPr>
        <p:blipFill>
          <a:blip r:embed="rId6"/>
          <a:stretch>
            <a:fillRect/>
          </a:stretch>
        </p:blipFill>
        <p:spPr>
          <a:xfrm>
            <a:off x="5938373" y="3364984"/>
            <a:ext cx="5939676" cy="1763996"/>
          </a:xfrm>
          <a:prstGeom prst="rect">
            <a:avLst/>
          </a:prstGeom>
        </p:spPr>
      </p:pic>
      <p:sp>
        <p:nvSpPr>
          <p:cNvPr id="13" name="TextBox 12">
            <a:extLst>
              <a:ext uri="{FF2B5EF4-FFF2-40B4-BE49-F238E27FC236}">
                <a16:creationId xmlns:a16="http://schemas.microsoft.com/office/drawing/2014/main" id="{DC5AEA7D-948E-4981-90C8-2C5A0F0F2950}"/>
              </a:ext>
            </a:extLst>
          </p:cNvPr>
          <p:cNvSpPr txBox="1"/>
          <p:nvPr/>
        </p:nvSpPr>
        <p:spPr>
          <a:xfrm>
            <a:off x="5814663" y="5331471"/>
            <a:ext cx="6107502" cy="369332"/>
          </a:xfrm>
          <a:prstGeom prst="rect">
            <a:avLst/>
          </a:prstGeom>
          <a:noFill/>
        </p:spPr>
        <p:txBody>
          <a:bodyPr wrap="square">
            <a:spAutoFit/>
          </a:bodyPr>
          <a:lstStyle/>
          <a:p>
            <a:r>
              <a:rPr lang="en-US" dirty="0">
                <a:hlinkClick r:id="rId7"/>
              </a:rPr>
              <a:t>https://www.youtube.com/watch?v=YsrPImZyisI</a:t>
            </a:r>
            <a:r>
              <a:rPr lang="en-US" dirty="0"/>
              <a:t>  </a:t>
            </a:r>
          </a:p>
        </p:txBody>
      </p:sp>
    </p:spTree>
    <p:extLst>
      <p:ext uri="{BB962C8B-B14F-4D97-AF65-F5344CB8AC3E}">
        <p14:creationId xmlns:p14="http://schemas.microsoft.com/office/powerpoint/2010/main" val="4214744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2046</TotalTime>
  <Words>1621</Words>
  <Application>Microsoft Office PowerPoint</Application>
  <PresentationFormat>Widescreen</PresentationFormat>
  <Paragraphs>268</Paragraphs>
  <Slides>48</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Aliens &amp; cows</vt:lpstr>
      <vt:lpstr>Arial</vt:lpstr>
      <vt:lpstr>Calibri</vt:lpstr>
      <vt:lpstr>Calibri Light</vt:lpstr>
      <vt:lpstr>Consolas</vt:lpstr>
      <vt:lpstr>Gidole</vt:lpstr>
      <vt:lpstr>Impact</vt:lpstr>
      <vt:lpstr>Open Sans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126</cp:revision>
  <dcterms:created xsi:type="dcterms:W3CDTF">2019-10-19T21:47:18Z</dcterms:created>
  <dcterms:modified xsi:type="dcterms:W3CDTF">2021-09-03T17:16:30Z</dcterms:modified>
</cp:coreProperties>
</file>