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93" r:id="rId3"/>
    <p:sldId id="392" r:id="rId4"/>
    <p:sldId id="436" r:id="rId5"/>
    <p:sldId id="411" r:id="rId6"/>
    <p:sldId id="437" r:id="rId7"/>
    <p:sldId id="481" r:id="rId8"/>
    <p:sldId id="439" r:id="rId9"/>
    <p:sldId id="441" r:id="rId10"/>
    <p:sldId id="440" r:id="rId11"/>
    <p:sldId id="444" r:id="rId12"/>
    <p:sldId id="446" r:id="rId13"/>
    <p:sldId id="445" r:id="rId14"/>
    <p:sldId id="442" r:id="rId15"/>
    <p:sldId id="472" r:id="rId16"/>
    <p:sldId id="447" r:id="rId17"/>
    <p:sldId id="448" r:id="rId18"/>
    <p:sldId id="449" r:id="rId19"/>
    <p:sldId id="480" r:id="rId20"/>
    <p:sldId id="450" r:id="rId21"/>
    <p:sldId id="453" r:id="rId22"/>
    <p:sldId id="473" r:id="rId23"/>
    <p:sldId id="454" r:id="rId24"/>
    <p:sldId id="456" r:id="rId25"/>
    <p:sldId id="467" r:id="rId26"/>
    <p:sldId id="471" r:id="rId27"/>
    <p:sldId id="474" r:id="rId28"/>
    <p:sldId id="463" r:id="rId29"/>
    <p:sldId id="468" r:id="rId30"/>
    <p:sldId id="469" r:id="rId31"/>
    <p:sldId id="470" r:id="rId32"/>
    <p:sldId id="465" r:id="rId33"/>
    <p:sldId id="466" r:id="rId34"/>
    <p:sldId id="438" r:id="rId35"/>
    <p:sldId id="475" r:id="rId36"/>
    <p:sldId id="443" r:id="rId37"/>
    <p:sldId id="476" r:id="rId38"/>
    <p:sldId id="477" r:id="rId39"/>
    <p:sldId id="478" r:id="rId40"/>
    <p:sldId id="479" r:id="rId41"/>
    <p:sldId id="457" r:id="rId42"/>
    <p:sldId id="458" r:id="rId43"/>
    <p:sldId id="459" r:id="rId44"/>
    <p:sldId id="336" r:id="rId45"/>
    <p:sldId id="432" r:id="rId46"/>
    <p:sldId id="431" r:id="rId47"/>
    <p:sldId id="460" r:id="rId48"/>
    <p:sldId id="461" r:id="rId49"/>
    <p:sldId id="46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645447"/>
    <a:srgbClr val="FBC475"/>
    <a:srgbClr val="919FA8"/>
    <a:srgbClr val="FCA426"/>
    <a:srgbClr val="628E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661" autoAdjust="0"/>
  </p:normalViewPr>
  <p:slideViewPr>
    <p:cSldViewPr snapToGrid="0">
      <p:cViewPr varScale="1">
        <p:scale>
          <a:sx n="94" d="100"/>
          <a:sy n="94" d="100"/>
        </p:scale>
        <p:origin x="1116" y="78"/>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9/4/2021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additional courses will dive into using GitHub.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who actually does what? I really like this depiction because it breaks down who does what, and what they are actually doing. How machine learning fits in.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01086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that you have a bit more lay of the land and may feel inferior or whatever – don’t! It doesn’t matter what stage of analytics you’re doing; the general process is going to be the same, and a great visualization of that process comes from Hadley Wickham (a name you might remember from the book). </a:t>
            </a:r>
          </a:p>
          <a:p>
            <a:endParaRPr lang="en-US" dirty="0"/>
          </a:p>
          <a:p>
            <a:r>
              <a:rPr lang="en-US" dirty="0"/>
              <a:t>Tidying and transforming are wrangling</a:t>
            </a:r>
          </a:p>
        </p:txBody>
      </p:sp>
      <p:sp>
        <p:nvSpPr>
          <p:cNvPr id="4" name="Slide Number Placeholder 3"/>
          <p:cNvSpPr>
            <a:spLocks noGrp="1"/>
          </p:cNvSpPr>
          <p:nvPr>
            <p:ph type="sldNum" sz="quarter" idx="5"/>
          </p:nvPr>
        </p:nvSpPr>
        <p:spPr/>
        <p:txBody>
          <a:bodyPr/>
          <a:lstStyle/>
          <a:p>
            <a:fld id="{F9DB3DAC-CD90-4DD2-80B1-E135CFB4F8DD}" type="slidenum">
              <a:rPr lang="en-US" smtClean="0"/>
              <a:t>14</a:t>
            </a:fld>
            <a:endParaRPr lang="en-US"/>
          </a:p>
        </p:txBody>
      </p:sp>
    </p:spTree>
    <p:extLst>
      <p:ext uri="{BB962C8B-B14F-4D97-AF65-F5344CB8AC3E}">
        <p14:creationId xmlns:p14="http://schemas.microsoft.com/office/powerpoint/2010/main" val="132432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thus far? </a:t>
            </a:r>
          </a:p>
        </p:txBody>
      </p:sp>
      <p:sp>
        <p:nvSpPr>
          <p:cNvPr id="4" name="Slide Number Placeholder 3"/>
          <p:cNvSpPr>
            <a:spLocks noGrp="1"/>
          </p:cNvSpPr>
          <p:nvPr>
            <p:ph type="sldNum" sz="quarter" idx="5"/>
          </p:nvPr>
        </p:nvSpPr>
        <p:spPr/>
        <p:txBody>
          <a:bodyPr/>
          <a:lstStyle/>
          <a:p>
            <a:fld id="{F9DB3DAC-CD90-4DD2-80B1-E135CFB4F8DD}" type="slidenum">
              <a:rPr lang="en-US" smtClean="0"/>
              <a:t>15</a:t>
            </a:fld>
            <a:endParaRPr lang="en-US"/>
          </a:p>
        </p:txBody>
      </p:sp>
    </p:spTree>
    <p:extLst>
      <p:ext uri="{BB962C8B-B14F-4D97-AF65-F5344CB8AC3E}">
        <p14:creationId xmlns:p14="http://schemas.microsoft.com/office/powerpoint/2010/main" val="2397200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you know what analytics is, or maybe I confused you more. And you have a handle on all the steps that make up analytics. So where does that leave us? Well in the book you learned bits and pieces of the process. But we didn’t spend a ton of time on the communication. So there’s what I want to focus on today. </a:t>
            </a:r>
          </a:p>
        </p:txBody>
      </p:sp>
      <p:sp>
        <p:nvSpPr>
          <p:cNvPr id="4" name="Slide Number Placeholder 3"/>
          <p:cNvSpPr>
            <a:spLocks noGrp="1"/>
          </p:cNvSpPr>
          <p:nvPr>
            <p:ph type="sldNum" sz="quarter" idx="5"/>
          </p:nvPr>
        </p:nvSpPr>
        <p:spPr/>
        <p:txBody>
          <a:bodyPr/>
          <a:lstStyle/>
          <a:p>
            <a:fld id="{F9DB3DAC-CD90-4DD2-80B1-E135CFB4F8DD}" type="slidenum">
              <a:rPr lang="en-US" smtClean="0"/>
              <a:t>16</a:t>
            </a:fld>
            <a:endParaRPr lang="en-US"/>
          </a:p>
        </p:txBody>
      </p:sp>
    </p:spTree>
    <p:extLst>
      <p:ext uri="{BB962C8B-B14F-4D97-AF65-F5344CB8AC3E}">
        <p14:creationId xmlns:p14="http://schemas.microsoft.com/office/powerpoint/2010/main" val="2726722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say you’ve been assigned some sort of analytics project and I’m guessing if you’re here you’d like to be. How is it going to work, what is your role? I consider the role of analyst to be like that of </a:t>
            </a:r>
            <a:r>
              <a:rPr lang="en-US" dirty="0" err="1"/>
              <a:t>mythbuster</a:t>
            </a:r>
            <a:r>
              <a:rPr lang="en-US" dirty="0"/>
              <a:t>. Finding interesting things that people assume to be true and seeing what the evidence has to say. </a:t>
            </a:r>
          </a:p>
          <a:p>
            <a:endParaRPr lang="en-US" dirty="0"/>
          </a:p>
          <a:p>
            <a:r>
              <a:rPr lang="en-US" dirty="0"/>
              <a:t>So you know your basic mission and ultimately your product is that. What rhetorical questions, urban myths </a:t>
            </a:r>
            <a:r>
              <a:rPr lang="en-US" dirty="0" err="1"/>
              <a:t>etc</a:t>
            </a:r>
            <a:r>
              <a:rPr lang="en-US" dirty="0"/>
              <a:t> can the data answer? </a:t>
            </a:r>
          </a:p>
        </p:txBody>
      </p:sp>
      <p:sp>
        <p:nvSpPr>
          <p:cNvPr id="4" name="Slide Number Placeholder 3"/>
          <p:cNvSpPr>
            <a:spLocks noGrp="1"/>
          </p:cNvSpPr>
          <p:nvPr>
            <p:ph type="sldNum" sz="quarter" idx="5"/>
          </p:nvPr>
        </p:nvSpPr>
        <p:spPr/>
        <p:txBody>
          <a:bodyPr/>
          <a:lstStyle/>
          <a:p>
            <a:fld id="{F9DB3DAC-CD90-4DD2-80B1-E135CFB4F8DD}" type="slidenum">
              <a:rPr lang="en-US" smtClean="0"/>
              <a:t>17</a:t>
            </a:fld>
            <a:endParaRPr lang="en-US"/>
          </a:p>
        </p:txBody>
      </p:sp>
    </p:spTree>
    <p:extLst>
      <p:ext uri="{BB962C8B-B14F-4D97-AF65-F5344CB8AC3E}">
        <p14:creationId xmlns:p14="http://schemas.microsoft.com/office/powerpoint/2010/main" val="865271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so you know our end goal here is to communicate our busted myths to the audience. We will get to the </a:t>
            </a:r>
            <a:r>
              <a:rPr lang="en-US" i="1" dirty="0"/>
              <a:t>how </a:t>
            </a:r>
            <a:r>
              <a:rPr lang="en-US" i="0" dirty="0"/>
              <a:t>later. For now let’s start on the </a:t>
            </a:r>
            <a:r>
              <a:rPr lang="en-US" i="1" dirty="0"/>
              <a:t>what </a:t>
            </a:r>
            <a:r>
              <a:rPr lang="en-US" i="0" dirty="0"/>
              <a:t>– what are we going to show the audience? </a:t>
            </a:r>
          </a:p>
          <a:p>
            <a:endParaRPr lang="en-US" i="0" dirty="0"/>
          </a:p>
          <a:p>
            <a:r>
              <a:rPr lang="en-US" dirty="0"/>
              <a:t>The later into this process we are, the more likely the audience is going to care. There’s not a sharp </a:t>
            </a:r>
            <a:r>
              <a:rPr lang="en-US" dirty="0" err="1"/>
              <a:t>dropoff</a:t>
            </a:r>
            <a:r>
              <a:rPr lang="en-US" dirty="0"/>
              <a:t> </a:t>
            </a:r>
            <a:r>
              <a:rPr lang="en-US" dirty="0" err="1"/>
              <a:t>pont</a:t>
            </a:r>
            <a:r>
              <a:rPr lang="en-US" dirty="0"/>
              <a:t>. </a:t>
            </a:r>
          </a:p>
        </p:txBody>
      </p:sp>
      <p:sp>
        <p:nvSpPr>
          <p:cNvPr id="4" name="Slide Number Placeholder 3"/>
          <p:cNvSpPr>
            <a:spLocks noGrp="1"/>
          </p:cNvSpPr>
          <p:nvPr>
            <p:ph type="sldNum" sz="quarter" idx="5"/>
          </p:nvPr>
        </p:nvSpPr>
        <p:spPr/>
        <p:txBody>
          <a:bodyPr/>
          <a:lstStyle/>
          <a:p>
            <a:fld id="{F9DB3DAC-CD90-4DD2-80B1-E135CFB4F8DD}" type="slidenum">
              <a:rPr lang="en-US" smtClean="0"/>
              <a:t>18</a:t>
            </a:fld>
            <a:endParaRPr lang="en-US"/>
          </a:p>
        </p:txBody>
      </p:sp>
    </p:spTree>
    <p:extLst>
      <p:ext uri="{BB962C8B-B14F-4D97-AF65-F5344CB8AC3E}">
        <p14:creationId xmlns:p14="http://schemas.microsoft.com/office/powerpoint/2010/main" val="3702878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we hook this? </a:t>
            </a:r>
          </a:p>
        </p:txBody>
      </p:sp>
      <p:sp>
        <p:nvSpPr>
          <p:cNvPr id="4" name="Slide Number Placeholder 3"/>
          <p:cNvSpPr>
            <a:spLocks noGrp="1"/>
          </p:cNvSpPr>
          <p:nvPr>
            <p:ph type="sldNum" sz="quarter" idx="5"/>
          </p:nvPr>
        </p:nvSpPr>
        <p:spPr/>
        <p:txBody>
          <a:bodyPr/>
          <a:lstStyle/>
          <a:p>
            <a:fld id="{F9DB3DAC-CD90-4DD2-80B1-E135CFB4F8DD}" type="slidenum">
              <a:rPr lang="en-US" smtClean="0"/>
              <a:t>21</a:t>
            </a:fld>
            <a:endParaRPr lang="en-US"/>
          </a:p>
        </p:txBody>
      </p:sp>
    </p:spTree>
    <p:extLst>
      <p:ext uri="{BB962C8B-B14F-4D97-AF65-F5344CB8AC3E}">
        <p14:creationId xmlns:p14="http://schemas.microsoft.com/office/powerpoint/2010/main" val="3803654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23</a:t>
            </a:fld>
            <a:endParaRPr lang="en-US"/>
          </a:p>
        </p:txBody>
      </p:sp>
    </p:spTree>
    <p:extLst>
      <p:ext uri="{BB962C8B-B14F-4D97-AF65-F5344CB8AC3E}">
        <p14:creationId xmlns:p14="http://schemas.microsoft.com/office/powerpoint/2010/main" val="1336732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24</a:t>
            </a:fld>
            <a:endParaRPr lang="en-US"/>
          </a:p>
        </p:txBody>
      </p:sp>
    </p:spTree>
    <p:extLst>
      <p:ext uri="{BB962C8B-B14F-4D97-AF65-F5344CB8AC3E}">
        <p14:creationId xmlns:p14="http://schemas.microsoft.com/office/powerpoint/2010/main" val="990427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254025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happen if we had a brand on here? What if the screen size said small, medium, large?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26</a:t>
            </a:fld>
            <a:endParaRPr lang="en-US"/>
          </a:p>
        </p:txBody>
      </p:sp>
    </p:spTree>
    <p:extLst>
      <p:ext uri="{BB962C8B-B14F-4D97-AF65-F5344CB8AC3E}">
        <p14:creationId xmlns:p14="http://schemas.microsoft.com/office/powerpoint/2010/main" val="452141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28</a:t>
            </a:fld>
            <a:endParaRPr lang="en-US"/>
          </a:p>
        </p:txBody>
      </p:sp>
    </p:spTree>
    <p:extLst>
      <p:ext uri="{BB962C8B-B14F-4D97-AF65-F5344CB8AC3E}">
        <p14:creationId xmlns:p14="http://schemas.microsoft.com/office/powerpoint/2010/main" val="3597266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2350725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30</a:t>
            </a:fld>
            <a:endParaRPr lang="en-US"/>
          </a:p>
        </p:txBody>
      </p:sp>
    </p:spTree>
    <p:extLst>
      <p:ext uri="{BB962C8B-B14F-4D97-AF65-F5344CB8AC3E}">
        <p14:creationId xmlns:p14="http://schemas.microsoft.com/office/powerpoint/2010/main" val="508149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31</a:t>
            </a:fld>
            <a:endParaRPr lang="en-US"/>
          </a:p>
        </p:txBody>
      </p:sp>
    </p:spTree>
    <p:extLst>
      <p:ext uri="{BB962C8B-B14F-4D97-AF65-F5344CB8AC3E}">
        <p14:creationId xmlns:p14="http://schemas.microsoft.com/office/powerpoint/2010/main" val="1201835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847546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34</a:t>
            </a:fld>
            <a:endParaRPr lang="en-US"/>
          </a:p>
        </p:txBody>
      </p:sp>
    </p:spTree>
    <p:extLst>
      <p:ext uri="{BB962C8B-B14F-4D97-AF65-F5344CB8AC3E}">
        <p14:creationId xmlns:p14="http://schemas.microsoft.com/office/powerpoint/2010/main" val="3775270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36</a:t>
            </a:fld>
            <a:endParaRPr lang="en-US"/>
          </a:p>
        </p:txBody>
      </p:sp>
    </p:spTree>
    <p:extLst>
      <p:ext uri="{BB962C8B-B14F-4D97-AF65-F5344CB8AC3E}">
        <p14:creationId xmlns:p14="http://schemas.microsoft.com/office/powerpoint/2010/main" val="1358763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37</a:t>
            </a:fld>
            <a:endParaRPr lang="en-US"/>
          </a:p>
        </p:txBody>
      </p:sp>
    </p:spTree>
    <p:extLst>
      <p:ext uri="{BB962C8B-B14F-4D97-AF65-F5344CB8AC3E}">
        <p14:creationId xmlns:p14="http://schemas.microsoft.com/office/powerpoint/2010/main" val="563806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38</a:t>
            </a:fld>
            <a:endParaRPr lang="en-US"/>
          </a:p>
        </p:txBody>
      </p:sp>
    </p:spTree>
    <p:extLst>
      <p:ext uri="{BB962C8B-B14F-4D97-AF65-F5344CB8AC3E}">
        <p14:creationId xmlns:p14="http://schemas.microsoft.com/office/powerpoint/2010/main" val="399397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687456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breakout </a:t>
            </a:r>
            <a:r>
              <a:rPr lang="en-US" dirty="0" err="1"/>
              <a:t>grups</a:t>
            </a:r>
            <a:r>
              <a:rPr lang="en-US" dirty="0"/>
              <a:t> and work on it…. </a:t>
            </a:r>
          </a:p>
        </p:txBody>
      </p:sp>
      <p:sp>
        <p:nvSpPr>
          <p:cNvPr id="4" name="Slide Number Placeholder 3"/>
          <p:cNvSpPr>
            <a:spLocks noGrp="1"/>
          </p:cNvSpPr>
          <p:nvPr>
            <p:ph type="sldNum" sz="quarter" idx="5"/>
          </p:nvPr>
        </p:nvSpPr>
        <p:spPr/>
        <p:txBody>
          <a:bodyPr/>
          <a:lstStyle/>
          <a:p>
            <a:fld id="{3BB66621-ADCC-4EF8-8003-B9D3E881DCD2}" type="slidenum">
              <a:rPr lang="en-US" smtClean="0"/>
              <a:t>39</a:t>
            </a:fld>
            <a:endParaRPr lang="en-US"/>
          </a:p>
        </p:txBody>
      </p:sp>
    </p:spTree>
    <p:extLst>
      <p:ext uri="{BB962C8B-B14F-4D97-AF65-F5344CB8AC3E}">
        <p14:creationId xmlns:p14="http://schemas.microsoft.com/office/powerpoint/2010/main" val="3137002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42</a:t>
            </a:fld>
            <a:endParaRPr lang="en-US"/>
          </a:p>
        </p:txBody>
      </p:sp>
    </p:spTree>
    <p:extLst>
      <p:ext uri="{BB962C8B-B14F-4D97-AF65-F5344CB8AC3E}">
        <p14:creationId xmlns:p14="http://schemas.microsoft.com/office/powerpoint/2010/main" val="1371909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43</a:t>
            </a:fld>
            <a:endParaRPr lang="en-US"/>
          </a:p>
        </p:txBody>
      </p:sp>
    </p:spTree>
    <p:extLst>
      <p:ext uri="{BB962C8B-B14F-4D97-AF65-F5344CB8AC3E}">
        <p14:creationId xmlns:p14="http://schemas.microsoft.com/office/powerpoint/2010/main" val="2771396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won’t spend a lot of time with this part as you learned it in the book. But at the same time it’s really important to keep practicing this stuff. So here’s some more if you’d like.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624299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with our refresher done let’s get more theoretical What is analytics, anyway? I talk about it in the book but I really hope to “do” more of it for this course. </a:t>
            </a:r>
          </a:p>
          <a:p>
            <a:br>
              <a:rPr lang="en-US" dirty="0"/>
            </a:br>
            <a:r>
              <a:rPr lang="en-US" dirty="0"/>
              <a:t>But before I provide some ideas I’d like to hear from you; what is analytics to you?</a:t>
            </a:r>
          </a:p>
        </p:txBody>
      </p:sp>
      <p:sp>
        <p:nvSpPr>
          <p:cNvPr id="4" name="Slide Number Placeholder 3"/>
          <p:cNvSpPr>
            <a:spLocks noGrp="1"/>
          </p:cNvSpPr>
          <p:nvPr>
            <p:ph type="sldNum" sz="quarter" idx="5"/>
          </p:nvPr>
        </p:nvSpPr>
        <p:spPr/>
        <p:txBody>
          <a:bodyPr/>
          <a:lstStyle/>
          <a:p>
            <a:fld id="{F9DB3DAC-CD90-4DD2-80B1-E135CFB4F8DD}" type="slidenum">
              <a:rPr lang="en-US" smtClean="0"/>
              <a:t>8</a:t>
            </a:fld>
            <a:endParaRPr lang="en-US"/>
          </a:p>
        </p:txBody>
      </p:sp>
    </p:spTree>
    <p:extLst>
      <p:ext uri="{BB962C8B-B14F-4D97-AF65-F5344CB8AC3E}">
        <p14:creationId xmlns:p14="http://schemas.microsoft.com/office/powerpoint/2010/main" val="6963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know in the chat or if you’d like to come onstage, what does analytics mean to you? There are so many competing visions of what analytics is. I’m sure you have friends or family members who have no idea what you do or really misunderstand it. So you’re in a “safe place” with other analysts who get it. </a:t>
            </a:r>
          </a:p>
        </p:txBody>
      </p:sp>
      <p:sp>
        <p:nvSpPr>
          <p:cNvPr id="4" name="Slide Number Placeholder 3"/>
          <p:cNvSpPr>
            <a:spLocks noGrp="1"/>
          </p:cNvSpPr>
          <p:nvPr>
            <p:ph type="sldNum" sz="quarter" idx="5"/>
          </p:nvPr>
        </p:nvSpPr>
        <p:spPr/>
        <p:txBody>
          <a:bodyPr/>
          <a:lstStyle/>
          <a:p>
            <a:fld id="{F9DB3DAC-CD90-4DD2-80B1-E135CFB4F8DD}" type="slidenum">
              <a:rPr lang="en-US" smtClean="0"/>
              <a:t>9</a:t>
            </a:fld>
            <a:endParaRPr lang="en-US"/>
          </a:p>
        </p:txBody>
      </p:sp>
    </p:spTree>
    <p:extLst>
      <p:ext uri="{BB962C8B-B14F-4D97-AF65-F5344CB8AC3E}">
        <p14:creationId xmlns:p14="http://schemas.microsoft.com/office/powerpoint/2010/main" val="235345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brief working definition is here…</a:t>
            </a:r>
          </a:p>
          <a:p>
            <a:endParaRPr lang="en-US" dirty="0"/>
          </a:p>
          <a:p>
            <a:r>
              <a:rPr lang="en-US" dirty="0"/>
              <a:t>Gartner has a lengthy definition that brings up some important points. For example if when you say you do analytics people ask, “Oh is that web analytics?”</a:t>
            </a:r>
          </a:p>
          <a:p>
            <a:endParaRPr lang="en-US" dirty="0"/>
          </a:p>
          <a:p>
            <a:r>
              <a:rPr lang="en-US" dirty="0"/>
              <a:t>Cassie </a:t>
            </a:r>
            <a:r>
              <a:rPr lang="en-US" dirty="0" err="1"/>
              <a:t>Kozkyrov</a:t>
            </a:r>
            <a:r>
              <a:rPr lang="en-US" dirty="0"/>
              <a:t> who is chief decision scientist at Google has a description of analytics and how it compares to statistics. We will discuss further how data analytics and data science intersect.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920420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famous visual from Gartner about analytics maturity. </a:t>
            </a:r>
          </a:p>
          <a:p>
            <a:r>
              <a:rPr lang="en-US" dirty="0"/>
              <a:t>Think about the types of analytics you’re familiar with and/or use at work. Where do they relate?</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170286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I would fit in the things covered in the book. We’re looking mostly at descriptive and diagnostic analytics. And you need that solid foundation to get to the next level.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56275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YsrPImZyis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gartner.com/en/information-technology/glossary/analytics"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datascientistinsights.com/2013/09/09/data-analytics-vs-data-science-two-separate-but-interconnected-disciplines/"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hyperlink" Target="https://bit.ly/3taMsoC"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png"/><Relationship Id="rId7"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8.sv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ithub.com/stringfestdata/aina-foundations-of-analytic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bit.ly/3taMsoC"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hyperlink" Target="https://bit.ly/3taMsoC"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4.sv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cs.github.com/en/desktop/installing-and-configuring-github-desktop/installing-and-authenticating-to-github-desktop" TargetMode="External"/><Relationship Id="rId5" Type="http://schemas.openxmlformats.org/officeDocument/2006/relationships/hyperlink" Target="https://desktop.github.com/" TargetMode="External"/><Relationship Id="rId4" Type="http://schemas.openxmlformats.org/officeDocument/2006/relationships/hyperlink" Target="https://github.com/"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stringfestdata/advancing-into-analytics-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bit.ly/3BJJyu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stringfestdata/advancing-into-analytics-practic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bird standing on a white surface&#10;&#10;Description automatically generated with medium confidence">
            <a:extLst>
              <a:ext uri="{FF2B5EF4-FFF2-40B4-BE49-F238E27FC236}">
                <a16:creationId xmlns:a16="http://schemas.microsoft.com/office/drawing/2014/main" id="{0B8F5B1B-1093-42FE-8B5E-1A65CCE84A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working definition? </a:t>
            </a:r>
          </a:p>
        </p:txBody>
      </p:sp>
      <p:sp>
        <p:nvSpPr>
          <p:cNvPr id="5" name="TextBox 4">
            <a:extLst>
              <a:ext uri="{FF2B5EF4-FFF2-40B4-BE49-F238E27FC236}">
                <a16:creationId xmlns:a16="http://schemas.microsoft.com/office/drawing/2014/main" id="{4E0033C0-02B3-4317-9D92-3CE92C1FDEBF}"/>
              </a:ext>
            </a:extLst>
          </p:cNvPr>
          <p:cNvSpPr txBox="1"/>
          <p:nvPr/>
        </p:nvSpPr>
        <p:spPr>
          <a:xfrm>
            <a:off x="347240" y="1479233"/>
            <a:ext cx="11318287" cy="954107"/>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“Using data to make recommendations about what to do given what’s happened”</a:t>
            </a:r>
          </a:p>
        </p:txBody>
      </p:sp>
      <p:pic>
        <p:nvPicPr>
          <p:cNvPr id="4" name="Picture 3">
            <a:extLst>
              <a:ext uri="{FF2B5EF4-FFF2-40B4-BE49-F238E27FC236}">
                <a16:creationId xmlns:a16="http://schemas.microsoft.com/office/drawing/2014/main" id="{6C959E44-B9C1-4BB3-AC9B-6CBB36AFB50F}"/>
              </a:ext>
            </a:extLst>
          </p:cNvPr>
          <p:cNvPicPr>
            <a:picLocks noChangeAspect="1"/>
          </p:cNvPicPr>
          <p:nvPr/>
        </p:nvPicPr>
        <p:blipFill>
          <a:blip r:embed="rId4"/>
          <a:stretch>
            <a:fillRect/>
          </a:stretch>
        </p:blipFill>
        <p:spPr>
          <a:xfrm>
            <a:off x="269835" y="3142834"/>
            <a:ext cx="5243454" cy="2235933"/>
          </a:xfrm>
          <a:prstGeom prst="rect">
            <a:avLst/>
          </a:prstGeom>
        </p:spPr>
      </p:pic>
      <p:sp>
        <p:nvSpPr>
          <p:cNvPr id="9" name="TextBox 8">
            <a:extLst>
              <a:ext uri="{FF2B5EF4-FFF2-40B4-BE49-F238E27FC236}">
                <a16:creationId xmlns:a16="http://schemas.microsoft.com/office/drawing/2014/main" id="{6B586E1A-109E-443C-A336-8BA0FD931C7A}"/>
              </a:ext>
            </a:extLst>
          </p:cNvPr>
          <p:cNvSpPr txBox="1"/>
          <p:nvPr/>
        </p:nvSpPr>
        <p:spPr>
          <a:xfrm>
            <a:off x="269835" y="5378767"/>
            <a:ext cx="6107502" cy="646331"/>
          </a:xfrm>
          <a:prstGeom prst="rect">
            <a:avLst/>
          </a:prstGeom>
          <a:noFill/>
        </p:spPr>
        <p:txBody>
          <a:bodyPr wrap="square">
            <a:spAutoFit/>
          </a:bodyPr>
          <a:lstStyle/>
          <a:p>
            <a:r>
              <a:rPr lang="en-US" dirty="0">
                <a:hlinkClick r:id="rId5"/>
              </a:rPr>
              <a:t>https://www.gartner.com/en/information-technology/glossary/analytics</a:t>
            </a:r>
            <a:r>
              <a:rPr lang="en-US" dirty="0"/>
              <a:t>  </a:t>
            </a:r>
          </a:p>
        </p:txBody>
      </p:sp>
      <p:sp>
        <p:nvSpPr>
          <p:cNvPr id="12" name="TextBox 11">
            <a:extLst>
              <a:ext uri="{FF2B5EF4-FFF2-40B4-BE49-F238E27FC236}">
                <a16:creationId xmlns:a16="http://schemas.microsoft.com/office/drawing/2014/main" id="{C24A7C4D-4BC2-4535-A313-7C644A751EE6}"/>
              </a:ext>
            </a:extLst>
          </p:cNvPr>
          <p:cNvSpPr txBox="1"/>
          <p:nvPr/>
        </p:nvSpPr>
        <p:spPr>
          <a:xfrm>
            <a:off x="347239" y="2603421"/>
            <a:ext cx="11318287" cy="369332"/>
          </a:xfrm>
          <a:prstGeom prst="rect">
            <a:avLst/>
          </a:prstGeom>
          <a:noFill/>
        </p:spPr>
        <p:txBody>
          <a:bodyPr wrap="square" rtlCol="0">
            <a:spAutoFit/>
          </a:bodyPr>
          <a:lstStyle/>
          <a:p>
            <a:pPr>
              <a:buClr>
                <a:srgbClr val="CF3338"/>
              </a:buClr>
            </a:pPr>
            <a:r>
              <a:rPr lang="en-US" b="1" dirty="0">
                <a:solidFill>
                  <a:srgbClr val="707070"/>
                </a:solidFill>
                <a:latin typeface="Pragmatica" panose="020B0403040502020204"/>
              </a:rPr>
              <a:t>But wait… there’s more!</a:t>
            </a:r>
            <a:endParaRPr lang="en-US" sz="2800" b="1" dirty="0">
              <a:solidFill>
                <a:srgbClr val="707070"/>
              </a:solidFill>
              <a:latin typeface="Pragmatica" panose="020B0403040502020204"/>
            </a:endParaRPr>
          </a:p>
        </p:txBody>
      </p:sp>
      <p:pic>
        <p:nvPicPr>
          <p:cNvPr id="8" name="Picture 7">
            <a:extLst>
              <a:ext uri="{FF2B5EF4-FFF2-40B4-BE49-F238E27FC236}">
                <a16:creationId xmlns:a16="http://schemas.microsoft.com/office/drawing/2014/main" id="{1E5B262B-FAD2-454A-B19B-1AC791769367}"/>
              </a:ext>
            </a:extLst>
          </p:cNvPr>
          <p:cNvPicPr>
            <a:picLocks noChangeAspect="1"/>
          </p:cNvPicPr>
          <p:nvPr/>
        </p:nvPicPr>
        <p:blipFill>
          <a:blip r:embed="rId6"/>
          <a:stretch>
            <a:fillRect/>
          </a:stretch>
        </p:blipFill>
        <p:spPr>
          <a:xfrm>
            <a:off x="5938373" y="3364984"/>
            <a:ext cx="5939676" cy="1763996"/>
          </a:xfrm>
          <a:prstGeom prst="rect">
            <a:avLst/>
          </a:prstGeom>
        </p:spPr>
      </p:pic>
      <p:sp>
        <p:nvSpPr>
          <p:cNvPr id="13" name="TextBox 12">
            <a:extLst>
              <a:ext uri="{FF2B5EF4-FFF2-40B4-BE49-F238E27FC236}">
                <a16:creationId xmlns:a16="http://schemas.microsoft.com/office/drawing/2014/main" id="{DC5AEA7D-948E-4981-90C8-2C5A0F0F2950}"/>
              </a:ext>
            </a:extLst>
          </p:cNvPr>
          <p:cNvSpPr txBox="1"/>
          <p:nvPr/>
        </p:nvSpPr>
        <p:spPr>
          <a:xfrm>
            <a:off x="5814663" y="5331471"/>
            <a:ext cx="6107502" cy="369332"/>
          </a:xfrm>
          <a:prstGeom prst="rect">
            <a:avLst/>
          </a:prstGeom>
          <a:noFill/>
        </p:spPr>
        <p:txBody>
          <a:bodyPr wrap="square">
            <a:spAutoFit/>
          </a:bodyPr>
          <a:lstStyle/>
          <a:p>
            <a:r>
              <a:rPr lang="en-US" dirty="0">
                <a:hlinkClick r:id="rId7"/>
              </a:rPr>
              <a:t>https://www.youtube.com/watch?v=YsrPImZyisI</a:t>
            </a:r>
            <a:r>
              <a:rPr lang="en-US" dirty="0"/>
              <a:t>  </a:t>
            </a:r>
          </a:p>
        </p:txBody>
      </p:sp>
    </p:spTree>
    <p:extLst>
      <p:ext uri="{BB962C8B-B14F-4D97-AF65-F5344CB8AC3E}">
        <p14:creationId xmlns:p14="http://schemas.microsoft.com/office/powerpoint/2010/main" val="421474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60" y="1485213"/>
            <a:ext cx="7813622" cy="452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402" y="1588335"/>
            <a:ext cx="7813622" cy="45259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87425D7E-6E96-4746-AE80-6AD2EE7D848A}"/>
              </a:ext>
            </a:extLst>
          </p:cNvPr>
          <p:cNvCxnSpPr/>
          <p:nvPr/>
        </p:nvCxnSpPr>
        <p:spPr>
          <a:xfrm flipH="1" flipV="1">
            <a:off x="2788276" y="4739425"/>
            <a:ext cx="927279" cy="141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EDEB9B3-6EDA-4E98-8373-444E76EA7FEF}"/>
              </a:ext>
            </a:extLst>
          </p:cNvPr>
          <p:cNvCxnSpPr>
            <a:cxnSpLocks/>
          </p:cNvCxnSpPr>
          <p:nvPr/>
        </p:nvCxnSpPr>
        <p:spPr>
          <a:xfrm flipH="1" flipV="1">
            <a:off x="2987899" y="3602864"/>
            <a:ext cx="2716054" cy="319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0873FC-7F0D-4B49-942C-9C394FA9B020}"/>
              </a:ext>
            </a:extLst>
          </p:cNvPr>
          <p:cNvSpPr txBox="1"/>
          <p:nvPr/>
        </p:nvSpPr>
        <p:spPr>
          <a:xfrm>
            <a:off x="259518" y="2990847"/>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Inferential statistics</a:t>
            </a:r>
          </a:p>
          <a:p>
            <a:pPr>
              <a:buClr>
                <a:srgbClr val="CF3338"/>
              </a:buClr>
            </a:pPr>
            <a:r>
              <a:rPr lang="en-US" sz="1600" b="1" dirty="0">
                <a:solidFill>
                  <a:srgbClr val="707070"/>
                </a:solidFill>
                <a:latin typeface="Pragmatica" panose="020B0403040502020204"/>
              </a:rPr>
              <a:t>Confirmatory data analysis</a:t>
            </a:r>
          </a:p>
        </p:txBody>
      </p:sp>
      <p:sp>
        <p:nvSpPr>
          <p:cNvPr id="13" name="TextBox 12">
            <a:extLst>
              <a:ext uri="{FF2B5EF4-FFF2-40B4-BE49-F238E27FC236}">
                <a16:creationId xmlns:a16="http://schemas.microsoft.com/office/drawing/2014/main" id="{98066E6B-2EF5-416A-A07B-99E07DBB53E6}"/>
              </a:ext>
            </a:extLst>
          </p:cNvPr>
          <p:cNvSpPr txBox="1"/>
          <p:nvPr/>
        </p:nvSpPr>
        <p:spPr>
          <a:xfrm>
            <a:off x="418276" y="4294975"/>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Descriptive/summary statistics</a:t>
            </a:r>
          </a:p>
          <a:p>
            <a:pPr>
              <a:buClr>
                <a:srgbClr val="CF3338"/>
              </a:buClr>
            </a:pPr>
            <a:r>
              <a:rPr lang="en-US" sz="1600" b="1" dirty="0">
                <a:solidFill>
                  <a:srgbClr val="707070"/>
                </a:solidFill>
                <a:latin typeface="Pragmatica" panose="020B0403040502020204"/>
              </a:rPr>
              <a:t>Exploratory data analysis</a:t>
            </a:r>
          </a:p>
        </p:txBody>
      </p:sp>
    </p:spTree>
    <p:extLst>
      <p:ext uri="{BB962C8B-B14F-4D97-AF65-F5344CB8AC3E}">
        <p14:creationId xmlns:p14="http://schemas.microsoft.com/office/powerpoint/2010/main" val="409407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division of labor</a:t>
            </a:r>
          </a:p>
        </p:txBody>
      </p:sp>
      <p:pic>
        <p:nvPicPr>
          <p:cNvPr id="6" name="Picture 2" descr="Data Analytics vs Data Science">
            <a:extLst>
              <a:ext uri="{FF2B5EF4-FFF2-40B4-BE49-F238E27FC236}">
                <a16:creationId xmlns:a16="http://schemas.microsoft.com/office/drawing/2014/main" id="{1594724E-68BC-44B4-B7C9-AA10D804B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233" y="1580695"/>
            <a:ext cx="6969617" cy="43646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D71E5E-03E4-45A8-B949-0B42A58A4CA7}"/>
              </a:ext>
            </a:extLst>
          </p:cNvPr>
          <p:cNvSpPr txBox="1"/>
          <p:nvPr/>
        </p:nvSpPr>
        <p:spPr>
          <a:xfrm>
            <a:off x="237186" y="6217751"/>
            <a:ext cx="8874617" cy="646331"/>
          </a:xfrm>
          <a:prstGeom prst="rect">
            <a:avLst/>
          </a:prstGeom>
          <a:noFill/>
        </p:spPr>
        <p:txBody>
          <a:bodyPr wrap="square" rtlCol="0">
            <a:spAutoFit/>
          </a:bodyPr>
          <a:lstStyle/>
          <a:p>
            <a:r>
              <a:rPr lang="en-US" dirty="0">
                <a:latin typeface="Gidole" panose="02000503000000000000" pitchFamily="50" charset="0"/>
                <a:hlinkClick r:id="rId5"/>
              </a:rPr>
              <a:t>https://datascientistinsights.com/2013/09/09/data-analytics-vs-data-science-two-separate-but-interconnected-disciplines/</a:t>
            </a:r>
            <a:r>
              <a:rPr lang="en-US" dirty="0">
                <a:latin typeface="Gidole" panose="02000503000000000000" pitchFamily="50" charset="0"/>
              </a:rPr>
              <a:t>  </a:t>
            </a:r>
          </a:p>
        </p:txBody>
      </p:sp>
    </p:spTree>
    <p:extLst>
      <p:ext uri="{BB962C8B-B14F-4D97-AF65-F5344CB8AC3E}">
        <p14:creationId xmlns:p14="http://schemas.microsoft.com/office/powerpoint/2010/main" val="186111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What all analytics has in common</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576" y="2655669"/>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B998D8-6FA0-4B73-9500-9AED0F3CB5EE}"/>
              </a:ext>
            </a:extLst>
          </p:cNvPr>
          <p:cNvSpPr txBox="1"/>
          <p:nvPr/>
        </p:nvSpPr>
        <p:spPr>
          <a:xfrm>
            <a:off x="90152" y="6488668"/>
            <a:ext cx="6104586" cy="369332"/>
          </a:xfrm>
          <a:prstGeom prst="rect">
            <a:avLst/>
          </a:prstGeom>
          <a:noFill/>
        </p:spPr>
        <p:txBody>
          <a:bodyPr wrap="square">
            <a:spAutoFit/>
          </a:bodyPr>
          <a:lstStyle/>
          <a:p>
            <a:r>
              <a:rPr lang="en-US" dirty="0"/>
              <a:t>https://r4ds.had.co.nz/introduction.html</a:t>
            </a:r>
          </a:p>
        </p:txBody>
      </p:sp>
    </p:spTree>
    <p:extLst>
      <p:ext uri="{BB962C8B-B14F-4D97-AF65-F5344CB8AC3E}">
        <p14:creationId xmlns:p14="http://schemas.microsoft.com/office/powerpoint/2010/main" val="36688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41966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Begin with the end in mind </a:t>
            </a:r>
          </a:p>
        </p:txBody>
      </p:sp>
      <p:pic>
        <p:nvPicPr>
          <p:cNvPr id="6" name="Picture 2">
            <a:extLst>
              <a:ext uri="{FF2B5EF4-FFF2-40B4-BE49-F238E27FC236}">
                <a16:creationId xmlns:a16="http://schemas.microsoft.com/office/drawing/2014/main" id="{7A208EED-289D-4108-810C-35CF0965E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456" y="3429000"/>
            <a:ext cx="6651246" cy="244436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07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What makes for compelling analytics?</a:t>
            </a:r>
          </a:p>
        </p:txBody>
      </p:sp>
      <p:sp>
        <p:nvSpPr>
          <p:cNvPr id="3" name="TextBox 2"/>
          <p:cNvSpPr txBox="1"/>
          <p:nvPr/>
        </p:nvSpPr>
        <p:spPr>
          <a:xfrm>
            <a:off x="585297" y="2521059"/>
            <a:ext cx="663671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your audience assume 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if they’re wrong?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myths can you bust?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urban legends can you tame?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7170" name="Picture 2" descr="MythBusters">
            <a:extLst>
              <a:ext uri="{FF2B5EF4-FFF2-40B4-BE49-F238E27FC236}">
                <a16:creationId xmlns:a16="http://schemas.microsoft.com/office/drawing/2014/main" id="{776DF0ED-E95E-4816-B3F9-89D18B8F6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746" y="2521059"/>
            <a:ext cx="4389387" cy="2311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8C257D-EC85-45C7-B18F-8A58F88A3275}"/>
              </a:ext>
            </a:extLst>
          </p:cNvPr>
          <p:cNvSpPr txBox="1"/>
          <p:nvPr/>
        </p:nvSpPr>
        <p:spPr>
          <a:xfrm>
            <a:off x="0" y="6375280"/>
            <a:ext cx="9567711" cy="369332"/>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271979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Showing how the data gets tidied? </a:t>
            </a:r>
          </a:p>
        </p:txBody>
      </p:sp>
      <p:pic>
        <p:nvPicPr>
          <p:cNvPr id="7" name="Picture 2">
            <a:extLst>
              <a:ext uri="{FF2B5EF4-FFF2-40B4-BE49-F238E27FC236}">
                <a16:creationId xmlns:a16="http://schemas.microsoft.com/office/drawing/2014/main" id="{3F6B08E1-21A9-474C-A75D-745FBC71D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480" y="2592273"/>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F57756B6-27E5-4F49-887E-74021F7B88EE}"/>
              </a:ext>
            </a:extLst>
          </p:cNvPr>
          <p:cNvSpPr/>
          <p:nvPr/>
        </p:nvSpPr>
        <p:spPr>
          <a:xfrm rot="16200000">
            <a:off x="8579053" y="687257"/>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D8443C1-C423-4CA4-B269-574A8F729647}"/>
              </a:ext>
            </a:extLst>
          </p:cNvPr>
          <p:cNvSpPr txBox="1"/>
          <p:nvPr/>
        </p:nvSpPr>
        <p:spPr>
          <a:xfrm>
            <a:off x="7302078" y="1571231"/>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Matters to the audience</a:t>
            </a:r>
          </a:p>
        </p:txBody>
      </p:sp>
      <p:sp>
        <p:nvSpPr>
          <p:cNvPr id="13" name="Right Brace 12">
            <a:extLst>
              <a:ext uri="{FF2B5EF4-FFF2-40B4-BE49-F238E27FC236}">
                <a16:creationId xmlns:a16="http://schemas.microsoft.com/office/drawing/2014/main" id="{33DBB74B-849A-419B-B26D-C9EB5AE02F57}"/>
              </a:ext>
            </a:extLst>
          </p:cNvPr>
          <p:cNvSpPr/>
          <p:nvPr/>
        </p:nvSpPr>
        <p:spPr>
          <a:xfrm rot="5400000">
            <a:off x="3936763" y="4169044"/>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7B57605-7F98-4A23-9EFD-C30EAA3A4A3F}"/>
              </a:ext>
            </a:extLst>
          </p:cNvPr>
          <p:cNvSpPr txBox="1"/>
          <p:nvPr/>
        </p:nvSpPr>
        <p:spPr>
          <a:xfrm>
            <a:off x="2659788" y="6125976"/>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Probably doesn’t</a:t>
            </a:r>
          </a:p>
        </p:txBody>
      </p:sp>
    </p:spTree>
    <p:extLst>
      <p:ext uri="{BB962C8B-B14F-4D97-AF65-F5344CB8AC3E}">
        <p14:creationId xmlns:p14="http://schemas.microsoft.com/office/powerpoint/2010/main" val="293200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Sizing up a dataset</a:t>
            </a:r>
          </a:p>
          <a:p>
            <a:endParaRPr lang="en-US" sz="6600" b="1" dirty="0">
              <a:solidFill>
                <a:schemeClr val="bg1"/>
              </a:solidFill>
              <a:latin typeface="Pragmatica" pitchFamily="2" charset="0"/>
            </a:endParaRPr>
          </a:p>
          <a:p>
            <a:r>
              <a:rPr lang="en-US" sz="6600" b="1" dirty="0">
                <a:solidFill>
                  <a:schemeClr val="bg1"/>
                </a:solidFill>
                <a:latin typeface="Pragmatica" pitchFamily="2" charset="0"/>
              </a:rPr>
              <a:t>(So far this is optional; run through the timings)</a:t>
            </a:r>
          </a:p>
        </p:txBody>
      </p:sp>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56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 you communicate your findings?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is analytics, anyway? How does data science fit in?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How do they work together? In Excel?</a:t>
            </a:r>
          </a:p>
          <a:p>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585871"/>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r>
              <a:rPr lang="en-US" sz="3200" b="1" dirty="0">
                <a:solidFill>
                  <a:schemeClr val="bg1"/>
                </a:solidFill>
                <a:latin typeface="Consolas" panose="020B0609020204030204" pitchFamily="49" charset="0"/>
              </a:rPr>
              <a:t>downloads/a-data-presentation-in-six-acts.pdf</a:t>
            </a:r>
          </a:p>
          <a:p>
            <a:r>
              <a:rPr lang="en-US" sz="3200" b="1" dirty="0">
                <a:solidFill>
                  <a:schemeClr val="bg1"/>
                </a:solidFill>
                <a:latin typeface="Consolas" panose="020B0609020204030204" pitchFamily="49" charset="0"/>
              </a:rPr>
              <a:t>datasets/diabetes.xlsx</a:t>
            </a:r>
          </a:p>
          <a:p>
            <a:endParaRPr lang="en-US" sz="3200" b="1" dirty="0">
              <a:solidFill>
                <a:schemeClr val="bg1"/>
              </a:solidFill>
              <a:latin typeface="Consolas" panose="020B0609020204030204" pitchFamily="49" charset="0"/>
            </a:endParaRPr>
          </a:p>
          <a:p>
            <a:r>
              <a:rPr lang="en-US" sz="3200" b="1" dirty="0">
                <a:solidFill>
                  <a:schemeClr val="bg1"/>
                </a:solidFill>
                <a:latin typeface="Pragmatica" pitchFamily="2" charset="0"/>
              </a:rPr>
              <a:t>Is there a difference in the glucose levels of patients with and without diabetes? </a:t>
            </a:r>
          </a:p>
        </p:txBody>
      </p:sp>
    </p:spTree>
    <p:extLst>
      <p:ext uri="{BB962C8B-B14F-4D97-AF65-F5344CB8AC3E}">
        <p14:creationId xmlns:p14="http://schemas.microsoft.com/office/powerpoint/2010/main" val="3927308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1. Introduction</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“Buy the hook, and they’ll buy the story”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Lead with a quote or anecdote… draw them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Who’s the audience?</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you hook them?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Try it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p>
        </p:txBody>
      </p:sp>
      <p:pic>
        <p:nvPicPr>
          <p:cNvPr id="4" name="Graphic 3" descr="Fishing with solid fill">
            <a:extLst>
              <a:ext uri="{FF2B5EF4-FFF2-40B4-BE49-F238E27FC236}">
                <a16:creationId xmlns:a16="http://schemas.microsoft.com/office/drawing/2014/main" id="{5C3F347E-8360-4376-981A-4A10D52DFB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59927" y="1914418"/>
            <a:ext cx="4199909" cy="4199909"/>
          </a:xfrm>
          <a:prstGeom prst="rect">
            <a:avLst/>
          </a:prstGeom>
        </p:spPr>
      </p:pic>
    </p:spTree>
    <p:extLst>
      <p:ext uri="{BB962C8B-B14F-4D97-AF65-F5344CB8AC3E}">
        <p14:creationId xmlns:p14="http://schemas.microsoft.com/office/powerpoint/2010/main" val="815557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194150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2. Hypotheses</a:t>
            </a:r>
          </a:p>
        </p:txBody>
      </p:sp>
      <p:sp>
        <p:nvSpPr>
          <p:cNvPr id="3" name="TextBox 2"/>
          <p:cNvSpPr txBox="1"/>
          <p:nvPr/>
        </p:nvSpPr>
        <p:spPr>
          <a:xfrm>
            <a:off x="521231" y="1734792"/>
            <a:ext cx="6636716"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You have an opinion… but the data has the truth!</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State the statistical hypotheses for this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Why are they stated this way? </a:t>
            </a:r>
          </a:p>
        </p:txBody>
      </p:sp>
    </p:spTree>
    <p:extLst>
      <p:ext uri="{BB962C8B-B14F-4D97-AF65-F5344CB8AC3E}">
        <p14:creationId xmlns:p14="http://schemas.microsoft.com/office/powerpoint/2010/main" val="18408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3. Data </a:t>
            </a:r>
          </a:p>
        </p:txBody>
      </p:sp>
      <p:sp>
        <p:nvSpPr>
          <p:cNvPr id="3" name="TextBox 2"/>
          <p:cNvSpPr txBox="1"/>
          <p:nvPr/>
        </p:nvSpPr>
        <p:spPr>
          <a:xfrm>
            <a:off x="521230" y="1734792"/>
            <a:ext cx="789910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Where did the data come from?</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are you using it?</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Show, don’t tell: visualizations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pic>
        <p:nvPicPr>
          <p:cNvPr id="4" name="Graphic 3" descr="Presentation with bar chart with solid fill">
            <a:extLst>
              <a:ext uri="{FF2B5EF4-FFF2-40B4-BE49-F238E27FC236}">
                <a16:creationId xmlns:a16="http://schemas.microsoft.com/office/drawing/2014/main" id="{63D31F9E-8ACF-468B-A3F7-884F333DF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6103" y="1549669"/>
            <a:ext cx="4116908" cy="4116908"/>
          </a:xfrm>
          <a:prstGeom prst="rect">
            <a:avLst/>
          </a:prstGeom>
        </p:spPr>
      </p:pic>
    </p:spTree>
    <p:extLst>
      <p:ext uri="{BB962C8B-B14F-4D97-AF65-F5344CB8AC3E}">
        <p14:creationId xmlns:p14="http://schemas.microsoft.com/office/powerpoint/2010/main" val="3767787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Profile and clean data with Power Query</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docs/data-profiling.docx</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What should our “Data” discussion include? Try it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985094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Extract – Transform - Load</a:t>
            </a:r>
          </a:p>
        </p:txBody>
      </p:sp>
      <p:sp>
        <p:nvSpPr>
          <p:cNvPr id="6" name="TextBox 5">
            <a:extLst>
              <a:ext uri="{FF2B5EF4-FFF2-40B4-BE49-F238E27FC236}">
                <a16:creationId xmlns:a16="http://schemas.microsoft.com/office/drawing/2014/main" id="{9D6640DF-496D-4D64-A83C-FD5C1F09DF2A}"/>
              </a:ext>
            </a:extLst>
          </p:cNvPr>
          <p:cNvSpPr txBox="1"/>
          <p:nvPr/>
        </p:nvSpPr>
        <p:spPr>
          <a:xfrm>
            <a:off x="470743" y="1358935"/>
            <a:ext cx="6636716"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This is your behind-the-scenes work </a:t>
            </a:r>
          </a:p>
        </p:txBody>
      </p:sp>
      <p:grpSp>
        <p:nvGrpSpPr>
          <p:cNvPr id="8" name="Group 7">
            <a:extLst>
              <a:ext uri="{FF2B5EF4-FFF2-40B4-BE49-F238E27FC236}">
                <a16:creationId xmlns:a16="http://schemas.microsoft.com/office/drawing/2014/main" id="{88CEBEB4-2DC5-4F14-990D-EFC921EDAB64}"/>
              </a:ext>
            </a:extLst>
          </p:cNvPr>
          <p:cNvGrpSpPr/>
          <p:nvPr/>
        </p:nvGrpSpPr>
        <p:grpSpPr>
          <a:xfrm>
            <a:off x="142016" y="2615207"/>
            <a:ext cx="3069959" cy="2360639"/>
            <a:chOff x="907648" y="2794615"/>
            <a:chExt cx="4738230" cy="3489049"/>
          </a:xfrm>
        </p:grpSpPr>
        <p:pic>
          <p:nvPicPr>
            <p:cNvPr id="12" name="Picture 11">
              <a:extLst>
                <a:ext uri="{FF2B5EF4-FFF2-40B4-BE49-F238E27FC236}">
                  <a16:creationId xmlns:a16="http://schemas.microsoft.com/office/drawing/2014/main" id="{86581404-5210-464D-807C-D2B83F565B8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13" name="Picture 2" descr="Wordpress, Web, Design, Website, Cms, Logo, Blog">
              <a:extLst>
                <a:ext uri="{FF2B5EF4-FFF2-40B4-BE49-F238E27FC236}">
                  <a16:creationId xmlns:a16="http://schemas.microsoft.com/office/drawing/2014/main" id="{C2EDD2B8-508D-4F91-AFC1-58D6F368F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icrosoft Excel - Wikipedia">
              <a:extLst>
                <a:ext uri="{FF2B5EF4-FFF2-40B4-BE49-F238E27FC236}">
                  <a16:creationId xmlns:a16="http://schemas.microsoft.com/office/drawing/2014/main" id="{240CE6F0-B722-4850-9F22-3DFA725726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4A8AAF57-9E8F-41FC-A0E7-EBDBF9C82E72}"/>
              </a:ext>
            </a:extLst>
          </p:cNvPr>
          <p:cNvGrpSpPr/>
          <p:nvPr/>
        </p:nvGrpSpPr>
        <p:grpSpPr>
          <a:xfrm>
            <a:off x="4196788" y="2736832"/>
            <a:ext cx="3344120" cy="2419689"/>
            <a:chOff x="6019799" y="2822553"/>
            <a:chExt cx="5729246" cy="3838350"/>
          </a:xfrm>
        </p:grpSpPr>
        <p:pic>
          <p:nvPicPr>
            <p:cNvPr id="17" name="Picture 6" descr="brown push broom on dust pan">
              <a:extLst>
                <a:ext uri="{FF2B5EF4-FFF2-40B4-BE49-F238E27FC236}">
                  <a16:creationId xmlns:a16="http://schemas.microsoft.com/office/drawing/2014/main" id="{3E409AB4-DCB6-45CD-80ED-B7D9BF1595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ee, Tea Bags, Teas, Drink, Herbal Tea, Fruit Tea">
              <a:extLst>
                <a:ext uri="{FF2B5EF4-FFF2-40B4-BE49-F238E27FC236}">
                  <a16:creationId xmlns:a16="http://schemas.microsoft.com/office/drawing/2014/main" id="{7FF83B8A-E81B-408E-AA4B-9CF3816E591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Construction, Worker, Welding, Welder, Industry, Metal">
              <a:extLst>
                <a:ext uri="{FF2B5EF4-FFF2-40B4-BE49-F238E27FC236}">
                  <a16:creationId xmlns:a16="http://schemas.microsoft.com/office/drawing/2014/main" id="{93FAB363-8FC5-4FF4-88A9-7371739B8F2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descr="A close up of a persons hand&#10;&#10;Description automatically generated">
            <a:extLst>
              <a:ext uri="{FF2B5EF4-FFF2-40B4-BE49-F238E27FC236}">
                <a16:creationId xmlns:a16="http://schemas.microsoft.com/office/drawing/2014/main" id="{D9FEA0AA-4376-44FB-A801-E1F76653E4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7292" y="2673080"/>
            <a:ext cx="3739770" cy="2483441"/>
          </a:xfrm>
          <a:prstGeom prst="rect">
            <a:avLst/>
          </a:prstGeom>
        </p:spPr>
      </p:pic>
      <p:sp>
        <p:nvSpPr>
          <p:cNvPr id="2" name="Arrow: Right 1">
            <a:extLst>
              <a:ext uri="{FF2B5EF4-FFF2-40B4-BE49-F238E27FC236}">
                <a16:creationId xmlns:a16="http://schemas.microsoft.com/office/drawing/2014/main" id="{6D13EBE6-EADB-4AD5-A93E-6AFBD17931D1}"/>
              </a:ext>
            </a:extLst>
          </p:cNvPr>
          <p:cNvSpPr/>
          <p:nvPr/>
        </p:nvSpPr>
        <p:spPr>
          <a:xfrm>
            <a:off x="2916820"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4D795F7-67B3-429E-80D4-62E0DAC7E47A}"/>
              </a:ext>
            </a:extLst>
          </p:cNvPr>
          <p:cNvSpPr/>
          <p:nvPr/>
        </p:nvSpPr>
        <p:spPr>
          <a:xfrm>
            <a:off x="7392364"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113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109882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4. Methods</a:t>
            </a:r>
          </a:p>
        </p:txBody>
      </p:sp>
      <p:sp>
        <p:nvSpPr>
          <p:cNvPr id="3" name="TextBox 2"/>
          <p:cNvSpPr txBox="1"/>
          <p:nvPr/>
        </p:nvSpPr>
        <p:spPr>
          <a:xfrm>
            <a:off x="521230" y="1734792"/>
            <a:ext cx="789910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methods did you use?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&gt; how</a:t>
            </a:r>
          </a:p>
          <a:p>
            <a:endParaRPr lang="en-US" sz="2800" dirty="0">
              <a:solidFill>
                <a:srgbClr val="707070"/>
              </a:solidFill>
              <a:latin typeface="Consolas" panose="020B0609020204030204" pitchFamily="49" charset="0"/>
            </a:endParaRPr>
          </a:p>
        </p:txBody>
      </p:sp>
      <p:pic>
        <p:nvPicPr>
          <p:cNvPr id="5" name="Graphic 4" descr="Calculator with solid fill">
            <a:extLst>
              <a:ext uri="{FF2B5EF4-FFF2-40B4-BE49-F238E27FC236}">
                <a16:creationId xmlns:a16="http://schemas.microsoft.com/office/drawing/2014/main" id="{A758AA0A-B383-41C9-9A2C-D7605C37C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5931" y="1528865"/>
            <a:ext cx="4005408" cy="4005408"/>
          </a:xfrm>
          <a:prstGeom prst="rect">
            <a:avLst/>
          </a:prstGeom>
        </p:spPr>
      </p:pic>
    </p:spTree>
    <p:extLst>
      <p:ext uri="{BB962C8B-B14F-4D97-AF65-F5344CB8AC3E}">
        <p14:creationId xmlns:p14="http://schemas.microsoft.com/office/powerpoint/2010/main" val="1398427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method would we use to test relationship of glucose and being diabetic?</a:t>
            </a:r>
          </a:p>
          <a:p>
            <a:pPr marL="457200" indent="-457200">
              <a:buFont typeface="Arial" panose="020B0604020202020204" pitchFamily="34" charset="0"/>
              <a:buChar char="•"/>
            </a:pPr>
            <a:r>
              <a:rPr lang="en-US" sz="2800" b="1" dirty="0">
                <a:solidFill>
                  <a:srgbClr val="CF3338"/>
                </a:solidFill>
                <a:latin typeface="Pragmatica" pitchFamily="2" charset="0"/>
              </a:rPr>
              <a:t>What assumptions are there? </a:t>
            </a:r>
          </a:p>
          <a:p>
            <a:pPr marL="457200" indent="-457200">
              <a:buFont typeface="Arial" panose="020B0604020202020204" pitchFamily="34" charset="0"/>
              <a:buChar char="•"/>
            </a:pPr>
            <a:r>
              <a:rPr lang="en-US" sz="2800" b="1" dirty="0">
                <a:solidFill>
                  <a:srgbClr val="CF3338"/>
                </a:solidFill>
                <a:latin typeface="Pragmatica" pitchFamily="2" charset="0"/>
              </a:rPr>
              <a:t>What parameters are there?</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41583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1001744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https://github.com/stringfestdata/aina-foundations-of-analytics</a:t>
            </a:r>
            <a:r>
              <a:rPr lang="en-US" sz="2800" dirty="0">
                <a:solidFill>
                  <a:srgbClr val="707070"/>
                </a:solidFill>
                <a:latin typeface="Pragmatica" panose="020B0403040502020204" pitchFamily="34" charset="0"/>
              </a:rPr>
              <a:t>  </a:t>
            </a:r>
          </a:p>
        </p:txBody>
      </p:sp>
      <p:pic>
        <p:nvPicPr>
          <p:cNvPr id="7" name="Picture 6">
            <a:extLst>
              <a:ext uri="{FF2B5EF4-FFF2-40B4-BE49-F238E27FC236}">
                <a16:creationId xmlns:a16="http://schemas.microsoft.com/office/drawing/2014/main" id="{69B55072-3A57-4C40-B683-03CEE53F4081}"/>
              </a:ext>
            </a:extLst>
          </p:cNvPr>
          <p:cNvPicPr>
            <a:picLocks noChangeAspect="1"/>
          </p:cNvPicPr>
          <p:nvPr/>
        </p:nvPicPr>
        <p:blipFill>
          <a:blip r:embed="rId5"/>
          <a:stretch>
            <a:fillRect/>
          </a:stretch>
        </p:blipFill>
        <p:spPr>
          <a:xfrm>
            <a:off x="3165229" y="2598066"/>
            <a:ext cx="7990178" cy="3880030"/>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Results</a:t>
            </a:r>
          </a:p>
        </p:txBody>
      </p:sp>
      <p:sp>
        <p:nvSpPr>
          <p:cNvPr id="3" name="TextBox 2"/>
          <p:cNvSpPr txBox="1"/>
          <p:nvPr/>
        </p:nvSpPr>
        <p:spPr>
          <a:xfrm>
            <a:off x="521230" y="1734792"/>
            <a:ext cx="584404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actually happened?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evidence does this lend to your hypotheses?</a:t>
            </a: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723971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are the results of our work?</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the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40138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Interlude: Beyond the straight </a:t>
            </a:r>
            <a:r>
              <a:rPr lang="en-US" sz="6600" b="1" i="1" dirty="0">
                <a:solidFill>
                  <a:schemeClr val="bg1"/>
                </a:solidFill>
                <a:latin typeface="Pragmatica" pitchFamily="2" charset="0"/>
              </a:rPr>
              <a:t>t</a:t>
            </a:r>
          </a:p>
        </p:txBody>
      </p:sp>
    </p:spTree>
    <p:extLst>
      <p:ext uri="{BB962C8B-B14F-4D97-AF65-F5344CB8AC3E}">
        <p14:creationId xmlns:p14="http://schemas.microsoft.com/office/powerpoint/2010/main" val="144162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having been pregnant and becoming diabetes?</a:t>
            </a:r>
          </a:p>
          <a:p>
            <a:pPr marL="457200" indent="-457200">
              <a:buFont typeface="Arial" panose="020B0604020202020204" pitchFamily="34" charset="0"/>
              <a:buChar char="•"/>
            </a:pPr>
            <a:r>
              <a:rPr lang="en-US" sz="2800" b="1" dirty="0">
                <a:solidFill>
                  <a:srgbClr val="CF3338"/>
                </a:solidFill>
                <a:latin typeface="Pragmatica" panose="020B0403040502020204"/>
              </a:rPr>
              <a:t>Recode a binary variable</a:t>
            </a:r>
          </a:p>
          <a:p>
            <a:pPr marL="457200" indent="-457200">
              <a:buFont typeface="Arial" panose="020B0604020202020204" pitchFamily="34" charset="0"/>
              <a:buChar char="•"/>
            </a:pPr>
            <a:r>
              <a:rPr lang="en-US" sz="2800" b="1" dirty="0">
                <a:solidFill>
                  <a:srgbClr val="CF3338"/>
                </a:solidFill>
                <a:latin typeface="Pragmatica" panose="020B0403040502020204"/>
              </a:rPr>
              <a:t>Compare two binary variables: Chi-square</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chi-square.xlsx</a:t>
            </a:r>
          </a:p>
        </p:txBody>
      </p:sp>
    </p:spTree>
    <p:extLst>
      <p:ext uri="{BB962C8B-B14F-4D97-AF65-F5344CB8AC3E}">
        <p14:creationId xmlns:p14="http://schemas.microsoft.com/office/powerpoint/2010/main" val="2000090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What test for what variables?</a:t>
            </a:r>
          </a:p>
        </p:txBody>
      </p:sp>
      <p:graphicFrame>
        <p:nvGraphicFramePr>
          <p:cNvPr id="2" name="Table 1">
            <a:extLst>
              <a:ext uri="{FF2B5EF4-FFF2-40B4-BE49-F238E27FC236}">
                <a16:creationId xmlns:a16="http://schemas.microsoft.com/office/drawing/2014/main" id="{615B44E4-48DE-49DA-AFAE-BB6E925F0EFD}"/>
              </a:ext>
            </a:extLst>
          </p:cNvPr>
          <p:cNvGraphicFramePr>
            <a:graphicFrameLocks noGrp="1"/>
          </p:cNvGraphicFramePr>
          <p:nvPr/>
        </p:nvGraphicFramePr>
        <p:xfrm>
          <a:off x="734601" y="1602678"/>
          <a:ext cx="11023572" cy="4998720"/>
        </p:xfrm>
        <a:graphic>
          <a:graphicData uri="http://schemas.openxmlformats.org/drawingml/2006/table">
            <a:tbl>
              <a:tblPr/>
              <a:tblGrid>
                <a:gridCol w="3674524">
                  <a:extLst>
                    <a:ext uri="{9D8B030D-6E8A-4147-A177-3AD203B41FA5}">
                      <a16:colId xmlns:a16="http://schemas.microsoft.com/office/drawing/2014/main" val="3394796873"/>
                    </a:ext>
                  </a:extLst>
                </a:gridCol>
                <a:gridCol w="3674524">
                  <a:extLst>
                    <a:ext uri="{9D8B030D-6E8A-4147-A177-3AD203B41FA5}">
                      <a16:colId xmlns:a16="http://schemas.microsoft.com/office/drawing/2014/main" val="2578651381"/>
                    </a:ext>
                  </a:extLst>
                </a:gridCol>
                <a:gridCol w="3674524">
                  <a:extLst>
                    <a:ext uri="{9D8B030D-6E8A-4147-A177-3AD203B41FA5}">
                      <a16:colId xmlns:a16="http://schemas.microsoft.com/office/drawing/2014/main" val="558050956"/>
                    </a:ext>
                  </a:extLst>
                </a:gridCol>
              </a:tblGrid>
              <a:tr h="176708">
                <a:tc>
                  <a:txBody>
                    <a:bodyPr/>
                    <a:lstStyle/>
                    <a:p>
                      <a:pPr fontAlgn="t" latinLnBrk="0"/>
                      <a:r>
                        <a:rPr lang="en-US" sz="2800" dirty="0">
                          <a:effectLst/>
                          <a:latin typeface="Pragmatica" panose="020B0403040502020204"/>
                        </a:rPr>
                        <a:t>If your independent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And your 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Then look into using…</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extLst>
                  <a:ext uri="{0D108BD9-81ED-4DB2-BD59-A6C34878D82A}">
                    <a16:rowId xmlns:a16="http://schemas.microsoft.com/office/drawing/2014/main" val="2596521472"/>
                  </a:ext>
                </a:extLst>
              </a:tr>
              <a:tr h="0">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Independent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264454421"/>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Chi-square</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691388898"/>
                  </a:ext>
                </a:extLst>
              </a:tr>
              <a:tr h="0">
                <a:tc>
                  <a:txBody>
                    <a:bodyPr/>
                    <a:lstStyle/>
                    <a:p>
                      <a:pPr fontAlgn="t" latinLnBrk="0"/>
                      <a:r>
                        <a:rPr lang="en-US" sz="2800">
                          <a:effectLst/>
                          <a:latin typeface="Pragmatica" panose="020B0403040502020204"/>
                        </a:rPr>
                        <a:t>Continuous at time 1</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 at time 2</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Paired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843256398"/>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ANOVA</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25814441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Correlation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98765768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361683592"/>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Logistic 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957796640"/>
                  </a:ext>
                </a:extLst>
              </a:tr>
            </a:tbl>
          </a:graphicData>
        </a:graphic>
      </p:graphicFrame>
    </p:spTree>
    <p:extLst>
      <p:ext uri="{BB962C8B-B14F-4D97-AF65-F5344CB8AC3E}">
        <p14:creationId xmlns:p14="http://schemas.microsoft.com/office/powerpoint/2010/main" val="1297766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885782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38" y="55761"/>
            <a:ext cx="10642813" cy="1015663"/>
          </a:xfrm>
          <a:prstGeom prst="rect">
            <a:avLst/>
          </a:prstGeom>
          <a:noFill/>
        </p:spPr>
        <p:txBody>
          <a:bodyPr wrap="square" rtlCol="0">
            <a:spAutoFit/>
          </a:bodyPr>
          <a:lstStyle/>
          <a:p>
            <a:r>
              <a:rPr lang="en-US" sz="6000" dirty="0">
                <a:latin typeface="Aliens &amp; cows" panose="00000500000000000000" pitchFamily="2" charset="0"/>
              </a:rPr>
              <a:t>Remember this?</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38" y="2622009"/>
            <a:ext cx="8078139" cy="296875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4555FBD0-2294-40AE-901B-29938B846DEE}"/>
              </a:ext>
            </a:extLst>
          </p:cNvPr>
          <p:cNvCxnSpPr/>
          <p:nvPr/>
        </p:nvCxnSpPr>
        <p:spPr>
          <a:xfrm flipV="1">
            <a:off x="5181722" y="2232212"/>
            <a:ext cx="195532" cy="787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1227B40-8EB4-4739-A24C-EF52FC202D18}"/>
              </a:ext>
            </a:extLst>
          </p:cNvPr>
          <p:cNvCxnSpPr/>
          <p:nvPr/>
        </p:nvCxnSpPr>
        <p:spPr>
          <a:xfrm>
            <a:off x="5181722" y="4722370"/>
            <a:ext cx="414068" cy="1098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4BB71F-0069-4B47-9912-1534ADA35C5E}"/>
              </a:ext>
            </a:extLst>
          </p:cNvPr>
          <p:cNvSpPr txBox="1"/>
          <p:nvPr/>
        </p:nvSpPr>
        <p:spPr>
          <a:xfrm>
            <a:off x="5081553" y="1893658"/>
            <a:ext cx="1366435"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Explore</a:t>
            </a:r>
          </a:p>
        </p:txBody>
      </p:sp>
      <p:sp>
        <p:nvSpPr>
          <p:cNvPr id="12" name="TextBox 11">
            <a:extLst>
              <a:ext uri="{FF2B5EF4-FFF2-40B4-BE49-F238E27FC236}">
                <a16:creationId xmlns:a16="http://schemas.microsoft.com/office/drawing/2014/main" id="{BAAF6C87-A0FF-42D9-BEE2-20127533A1EF}"/>
              </a:ext>
            </a:extLst>
          </p:cNvPr>
          <p:cNvSpPr txBox="1"/>
          <p:nvPr/>
        </p:nvSpPr>
        <p:spPr>
          <a:xfrm>
            <a:off x="5388756" y="5820800"/>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Confirm</a:t>
            </a:r>
          </a:p>
        </p:txBody>
      </p:sp>
      <p:sp>
        <p:nvSpPr>
          <p:cNvPr id="13" name="TextBox 12">
            <a:extLst>
              <a:ext uri="{FF2B5EF4-FFF2-40B4-BE49-F238E27FC236}">
                <a16:creationId xmlns:a16="http://schemas.microsoft.com/office/drawing/2014/main" id="{C8E33474-9099-4712-B0B0-B41BE98472F2}"/>
              </a:ext>
            </a:extLst>
          </p:cNvPr>
          <p:cNvSpPr txBox="1"/>
          <p:nvPr/>
        </p:nvSpPr>
        <p:spPr>
          <a:xfrm>
            <a:off x="750374" y="1789757"/>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 – T – L </a:t>
            </a:r>
          </a:p>
        </p:txBody>
      </p:sp>
      <p:cxnSp>
        <p:nvCxnSpPr>
          <p:cNvPr id="14" name="Straight Arrow Connector 13">
            <a:extLst>
              <a:ext uri="{FF2B5EF4-FFF2-40B4-BE49-F238E27FC236}">
                <a16:creationId xmlns:a16="http://schemas.microsoft.com/office/drawing/2014/main" id="{1B224C30-D885-4677-B5EA-D3B102FDC1A7}"/>
              </a:ext>
            </a:extLst>
          </p:cNvPr>
          <p:cNvCxnSpPr>
            <a:cxnSpLocks/>
          </p:cNvCxnSpPr>
          <p:nvPr/>
        </p:nvCxnSpPr>
        <p:spPr>
          <a:xfrm flipH="1" flipV="1">
            <a:off x="1264518" y="2128311"/>
            <a:ext cx="813232" cy="14600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C71637-FD34-4638-8F24-2ED7A9A3E2F5}"/>
              </a:ext>
            </a:extLst>
          </p:cNvPr>
          <p:cNvCxnSpPr>
            <a:cxnSpLocks/>
          </p:cNvCxnSpPr>
          <p:nvPr/>
        </p:nvCxnSpPr>
        <p:spPr>
          <a:xfrm flipV="1">
            <a:off x="8198251" y="2900274"/>
            <a:ext cx="617080" cy="774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064C62-D141-4ED5-BE5E-C5592E409BBC}"/>
              </a:ext>
            </a:extLst>
          </p:cNvPr>
          <p:cNvSpPr txBox="1"/>
          <p:nvPr/>
        </p:nvSpPr>
        <p:spPr>
          <a:xfrm>
            <a:off x="8939522" y="1691415"/>
            <a:ext cx="3288708" cy="1815882"/>
          </a:xfrm>
          <a:prstGeom prst="rect">
            <a:avLst/>
          </a:prstGeom>
          <a:noFill/>
        </p:spPr>
        <p:txBody>
          <a:bodyPr wrap="square" rtlCol="0">
            <a:spAutoFit/>
          </a:bodyPr>
          <a:lstStyle/>
          <a:p>
            <a:pPr marL="342900" indent="-342900">
              <a:buClr>
                <a:srgbClr val="CF3338"/>
              </a:buClr>
              <a:buAutoNum type="arabicPeriod"/>
            </a:pPr>
            <a:r>
              <a:rPr lang="en-US" sz="1600" dirty="0">
                <a:solidFill>
                  <a:srgbClr val="707070"/>
                </a:solidFill>
                <a:latin typeface="Pragmatica" panose="020B0403040502020204"/>
              </a:rPr>
              <a:t>Introduction</a:t>
            </a:r>
          </a:p>
          <a:p>
            <a:pPr marL="342900" indent="-342900">
              <a:buClr>
                <a:srgbClr val="CF3338"/>
              </a:buClr>
              <a:buAutoNum type="arabicPeriod"/>
            </a:pPr>
            <a:r>
              <a:rPr lang="en-US" sz="1600" dirty="0">
                <a:solidFill>
                  <a:srgbClr val="707070"/>
                </a:solidFill>
                <a:latin typeface="Pragmatica" panose="020B0403040502020204"/>
              </a:rPr>
              <a:t>Hypotheses</a:t>
            </a:r>
          </a:p>
          <a:p>
            <a:pPr marL="342900" indent="-342900">
              <a:buClr>
                <a:srgbClr val="CF3338"/>
              </a:buClr>
              <a:buAutoNum type="arabicPeriod"/>
            </a:pPr>
            <a:r>
              <a:rPr lang="en-US" sz="1600" dirty="0">
                <a:solidFill>
                  <a:srgbClr val="707070"/>
                </a:solidFill>
                <a:latin typeface="Pragmatica" panose="020B0403040502020204"/>
              </a:rPr>
              <a:t>Data</a:t>
            </a:r>
          </a:p>
          <a:p>
            <a:pPr marL="342900" indent="-342900">
              <a:buClr>
                <a:srgbClr val="CF3338"/>
              </a:buClr>
              <a:buAutoNum type="arabicPeriod"/>
            </a:pPr>
            <a:r>
              <a:rPr lang="en-US" sz="1600" dirty="0">
                <a:solidFill>
                  <a:srgbClr val="707070"/>
                </a:solidFill>
                <a:latin typeface="Pragmatica" panose="020B0403040502020204"/>
              </a:rPr>
              <a:t>Methods</a:t>
            </a:r>
          </a:p>
          <a:p>
            <a:pPr marL="342900" indent="-342900">
              <a:buClr>
                <a:srgbClr val="CF3338"/>
              </a:buClr>
              <a:buAutoNum type="arabicPeriod"/>
            </a:pPr>
            <a:r>
              <a:rPr lang="en-US" sz="1600" dirty="0">
                <a:solidFill>
                  <a:srgbClr val="707070"/>
                </a:solidFill>
                <a:latin typeface="Pragmatica" panose="020B0403040502020204"/>
              </a:rPr>
              <a:t>Results</a:t>
            </a:r>
          </a:p>
          <a:p>
            <a:pPr marL="342900" indent="-342900">
              <a:buClr>
                <a:srgbClr val="CF3338"/>
              </a:buClr>
              <a:buAutoNum type="arabicPeriod"/>
            </a:pPr>
            <a:r>
              <a:rPr lang="en-US" sz="1600" b="1" dirty="0">
                <a:solidFill>
                  <a:srgbClr val="707070"/>
                </a:solidFill>
                <a:latin typeface="Pragmatica" panose="020B0403040502020204"/>
              </a:rPr>
              <a:t>Discussion/recommendations</a:t>
            </a:r>
          </a:p>
          <a:p>
            <a:pPr marL="342900" indent="-342900">
              <a:buClr>
                <a:srgbClr val="CF3338"/>
              </a:buClr>
              <a:buAutoNum type="arabicPeriod"/>
            </a:pPr>
            <a:r>
              <a:rPr lang="en-US" sz="1600" b="1" dirty="0">
                <a:solidFill>
                  <a:srgbClr val="707070"/>
                </a:solidFill>
                <a:latin typeface="Pragmatica" panose="020B0403040502020204"/>
              </a:rPr>
              <a:t>Appendix</a:t>
            </a:r>
          </a:p>
        </p:txBody>
      </p:sp>
    </p:spTree>
    <p:extLst>
      <p:ext uri="{BB962C8B-B14F-4D97-AF65-F5344CB8AC3E}">
        <p14:creationId xmlns:p14="http://schemas.microsoft.com/office/powerpoint/2010/main" val="22751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6. Discussion/recommendations</a:t>
            </a:r>
          </a:p>
        </p:txBody>
      </p:sp>
      <p:sp>
        <p:nvSpPr>
          <p:cNvPr id="3" name="TextBox 2"/>
          <p:cNvSpPr txBox="1"/>
          <p:nvPr/>
        </p:nvSpPr>
        <p:spPr>
          <a:xfrm>
            <a:off x="521230" y="1734792"/>
            <a:ext cx="5844041"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 </a:t>
            </a:r>
            <a:r>
              <a:rPr lang="en-US" sz="2800" dirty="0">
                <a:solidFill>
                  <a:srgbClr val="707070"/>
                </a:solidFill>
                <a:latin typeface="Pragmatica" panose="020B0403040502020204" pitchFamily="34" charset="0"/>
                <a:hlinkClick r:id="rId4"/>
              </a:rPr>
              <a:t>https://bit.ly/3taMsoC </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160791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7. Bonus! Appendix</a:t>
            </a:r>
          </a:p>
        </p:txBody>
      </p:sp>
      <p:sp>
        <p:nvSpPr>
          <p:cNvPr id="3" name="TextBox 2"/>
          <p:cNvSpPr txBox="1"/>
          <p:nvPr/>
        </p:nvSpPr>
        <p:spPr>
          <a:xfrm>
            <a:off x="521230" y="1734792"/>
            <a:ext cx="5844041"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 </a:t>
            </a:r>
            <a:r>
              <a:rPr lang="en-US" sz="2800" dirty="0">
                <a:solidFill>
                  <a:srgbClr val="707070"/>
                </a:solidFill>
                <a:latin typeface="Pragmatica" panose="020B0403040502020204" pitchFamily="34" charset="0"/>
                <a:hlinkClick r:id="rId4"/>
              </a:rPr>
              <a:t>https://bit.ly/3taMsoC </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3722732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Practice the seven acts:</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datasets/housing.xlsx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the sale price of homes with and without a rec room?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Breakout rooms</a:t>
            </a:r>
            <a:r>
              <a:rPr lang="en-US" sz="2800" b="1">
                <a:solidFill>
                  <a:srgbClr val="CF3338"/>
                </a:solidFill>
                <a:latin typeface="Pragmatica" panose="020B0403040502020204"/>
              </a:rPr>
              <a:t>/reconvene</a:t>
            </a: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70060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12365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4400" b="1" dirty="0">
              <a:solidFill>
                <a:srgbClr val="707070"/>
              </a:solidFill>
              <a:latin typeface="Pragmatica" panose="020B0403040502020204" pitchFamily="34" charset="0"/>
            </a:endParaRPr>
          </a:p>
          <a:p>
            <a:r>
              <a:rPr lang="en-US" sz="4400" dirty="0">
                <a:solidFill>
                  <a:srgbClr val="707070"/>
                </a:solidFill>
                <a:latin typeface="Pragmatica" panose="020B0403040502020204" pitchFamily="34" charset="0"/>
              </a:rPr>
              <a:t>Tell us about yourself in the chat!</a:t>
            </a:r>
          </a:p>
        </p:txBody>
      </p:sp>
    </p:spTree>
    <p:extLst>
      <p:ext uri="{BB962C8B-B14F-4D97-AF65-F5344CB8AC3E}">
        <p14:creationId xmlns:p14="http://schemas.microsoft.com/office/powerpoint/2010/main" val="883313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2645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The future of Excel</a:t>
            </a:r>
          </a:p>
        </p:txBody>
      </p:sp>
    </p:spTree>
    <p:extLst>
      <p:ext uri="{BB962C8B-B14F-4D97-AF65-F5344CB8AC3E}">
        <p14:creationId xmlns:p14="http://schemas.microsoft.com/office/powerpoint/2010/main" val="1094087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Data: more than rows and columns</a:t>
            </a:r>
          </a:p>
        </p:txBody>
      </p:sp>
      <p:pic>
        <p:nvPicPr>
          <p:cNvPr id="4" name="Graphic 3" descr="Table with solid fill">
            <a:extLst>
              <a:ext uri="{FF2B5EF4-FFF2-40B4-BE49-F238E27FC236}">
                <a16:creationId xmlns:a16="http://schemas.microsoft.com/office/drawing/2014/main" id="{C7C7AA8B-B9EC-49F4-87D3-C920163C0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240" y="2044225"/>
            <a:ext cx="3645446" cy="3645446"/>
          </a:xfrm>
          <a:prstGeom prst="rect">
            <a:avLst/>
          </a:prstGeom>
        </p:spPr>
      </p:pic>
      <p:sp>
        <p:nvSpPr>
          <p:cNvPr id="13" name="TextBox 12">
            <a:extLst>
              <a:ext uri="{FF2B5EF4-FFF2-40B4-BE49-F238E27FC236}">
                <a16:creationId xmlns:a16="http://schemas.microsoft.com/office/drawing/2014/main" id="{1C8C02A2-31BF-4D8B-ADC8-84650913CE38}"/>
              </a:ext>
            </a:extLst>
          </p:cNvPr>
          <p:cNvSpPr txBox="1"/>
          <p:nvPr/>
        </p:nvSpPr>
        <p:spPr>
          <a:xfrm>
            <a:off x="640453" y="2044225"/>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Structured</a:t>
            </a:r>
          </a:p>
        </p:txBody>
      </p:sp>
      <p:sp>
        <p:nvSpPr>
          <p:cNvPr id="14" name="TextBox 13">
            <a:extLst>
              <a:ext uri="{FF2B5EF4-FFF2-40B4-BE49-F238E27FC236}">
                <a16:creationId xmlns:a16="http://schemas.microsoft.com/office/drawing/2014/main" id="{6141ECE5-AEAE-4EEA-AA2D-EF234364A7A8}"/>
              </a:ext>
            </a:extLst>
          </p:cNvPr>
          <p:cNvSpPr txBox="1"/>
          <p:nvPr/>
        </p:nvSpPr>
        <p:spPr>
          <a:xfrm>
            <a:off x="6004373" y="1910524"/>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Unstructured</a:t>
            </a:r>
          </a:p>
        </p:txBody>
      </p:sp>
      <p:pic>
        <p:nvPicPr>
          <p:cNvPr id="7" name="Graphic 6" descr="Online Network with solid fill">
            <a:extLst>
              <a:ext uri="{FF2B5EF4-FFF2-40B4-BE49-F238E27FC236}">
                <a16:creationId xmlns:a16="http://schemas.microsoft.com/office/drawing/2014/main" id="{AC810908-11E5-4367-9298-51E5C1F3AC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99" y="2971799"/>
            <a:ext cx="3253694" cy="3253694"/>
          </a:xfrm>
          <a:prstGeom prst="rect">
            <a:avLst/>
          </a:prstGeom>
        </p:spPr>
      </p:pic>
      <p:pic>
        <p:nvPicPr>
          <p:cNvPr id="15" name="Graphic 14" descr="Camera with solid fill">
            <a:extLst>
              <a:ext uri="{FF2B5EF4-FFF2-40B4-BE49-F238E27FC236}">
                <a16:creationId xmlns:a16="http://schemas.microsoft.com/office/drawing/2014/main" id="{7071CDA6-BF62-4CC8-9578-0F29D142EB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7330" y="2305835"/>
            <a:ext cx="1413473" cy="1413473"/>
          </a:xfrm>
          <a:prstGeom prst="rect">
            <a:avLst/>
          </a:prstGeom>
        </p:spPr>
      </p:pic>
      <p:pic>
        <p:nvPicPr>
          <p:cNvPr id="17" name="Graphic 16" descr="Sound Medium with solid fill">
            <a:extLst>
              <a:ext uri="{FF2B5EF4-FFF2-40B4-BE49-F238E27FC236}">
                <a16:creationId xmlns:a16="http://schemas.microsoft.com/office/drawing/2014/main" id="{19DAC244-407B-4784-8B8B-A83982E3204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66115" y="4490491"/>
            <a:ext cx="1532780" cy="1532780"/>
          </a:xfrm>
          <a:prstGeom prst="rect">
            <a:avLst/>
          </a:prstGeom>
        </p:spPr>
      </p:pic>
    </p:spTree>
    <p:extLst>
      <p:ext uri="{BB962C8B-B14F-4D97-AF65-F5344CB8AC3E}">
        <p14:creationId xmlns:p14="http://schemas.microsoft.com/office/powerpoint/2010/main" val="629216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r>
              <a:rPr lang="en-US" sz="2800" b="1" dirty="0">
                <a:solidFill>
                  <a:srgbClr val="CF3338"/>
                </a:solidFill>
                <a:latin typeface="Pragmatica" pitchFamily="2" charset="0"/>
              </a:rPr>
              <a:t>Unstructured data: coming to Excel</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datasets/sentiment.xlsx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Analyze the sentiment of each review (positive/negative/neutral)</a:t>
            </a: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sentiment and polarity?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docs/excel-sentiment.xlsx</a:t>
            </a:r>
          </a:p>
          <a:p>
            <a:pPr marL="457200" indent="-457200">
              <a:buFont typeface="Arial" panose="020B0604020202020204" pitchFamily="34" charset="0"/>
              <a:buChar char="•"/>
            </a:pP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237654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68059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92415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Assignments for Analytics Systems</a:t>
            </a:r>
          </a:p>
        </p:txBody>
      </p:sp>
    </p:spTree>
    <p:extLst>
      <p:ext uri="{BB962C8B-B14F-4D97-AF65-F5344CB8AC3E}">
        <p14:creationId xmlns:p14="http://schemas.microsoft.com/office/powerpoint/2010/main" val="182742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Got Git?</a:t>
            </a:r>
          </a:p>
        </p:txBody>
      </p:sp>
      <p:sp>
        <p:nvSpPr>
          <p:cNvPr id="3" name="TextBox 2"/>
          <p:cNvSpPr txBox="1"/>
          <p:nvPr/>
        </p:nvSpPr>
        <p:spPr>
          <a:xfrm>
            <a:off x="523588" y="1679587"/>
            <a:ext cx="8833585"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 for Windows: </a:t>
            </a:r>
            <a:r>
              <a:rPr lang="en-US" sz="2800" dirty="0">
                <a:solidFill>
                  <a:srgbClr val="707070"/>
                </a:solidFill>
                <a:latin typeface="Pragmatica" panose="020B0403040502020204" pitchFamily="34" charset="0"/>
                <a:hlinkClick r:id="rId3"/>
              </a:rPr>
              <a:t>https://git-scm.com/download/win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Create a GitHub account: </a:t>
            </a:r>
            <a:r>
              <a:rPr lang="en-US" sz="2800" dirty="0">
                <a:solidFill>
                  <a:srgbClr val="707070"/>
                </a:solidFill>
                <a:latin typeface="Pragmatica" panose="020B0403040502020204" pitchFamily="34" charset="0"/>
                <a:hlinkClick r:id="rId4"/>
              </a:rPr>
              <a:t>https://github.com</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GitHub Desktop: </a:t>
            </a:r>
            <a:r>
              <a:rPr lang="en-US" sz="2800" dirty="0">
                <a:solidFill>
                  <a:srgbClr val="707070"/>
                </a:solidFill>
                <a:latin typeface="Pragmatica" panose="020B0403040502020204" pitchFamily="34" charset="0"/>
                <a:hlinkClick r:id="rId5"/>
              </a:rPr>
              <a:t>https://desktop.github.com</a:t>
            </a:r>
            <a:r>
              <a:rPr lang="en-US" sz="2800" dirty="0">
                <a:solidFill>
                  <a:srgbClr val="707070"/>
                </a:solidFill>
                <a:latin typeface="Pragmatica" panose="020B0403040502020204" pitchFamily="34" charset="0"/>
              </a:rPr>
              <a:t>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hlinkClick r:id="rId6"/>
              </a:rPr>
              <a:t>Good documentation on setting up Git &amp; GitHub here</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07138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708254" cy="1015663"/>
          </a:xfrm>
          <a:prstGeom prst="rect">
            <a:avLst/>
          </a:prstGeom>
          <a:noFill/>
        </p:spPr>
        <p:txBody>
          <a:bodyPr wrap="square" rtlCol="0">
            <a:spAutoFit/>
          </a:bodyPr>
          <a:lstStyle/>
          <a:p>
            <a:r>
              <a:rPr lang="en-US" sz="6000" dirty="0">
                <a:latin typeface="Aliens &amp; cows" panose="00000500000000000000" pitchFamily="2" charset="0"/>
              </a:rPr>
              <a:t>The super-secret </a:t>
            </a:r>
            <a:r>
              <a:rPr lang="en-US" sz="6000" dirty="0" err="1">
                <a:latin typeface="Aliens &amp; cows" panose="00000500000000000000" pitchFamily="2" charset="0"/>
              </a:rPr>
              <a:t>AinA</a:t>
            </a:r>
            <a:r>
              <a:rPr lang="en-US" sz="6000" dirty="0">
                <a:latin typeface="Aliens &amp; cows" panose="00000500000000000000" pitchFamily="2" charset="0"/>
              </a:rPr>
              <a:t> repos 😉</a:t>
            </a:r>
          </a:p>
        </p:txBody>
      </p:sp>
      <p:sp>
        <p:nvSpPr>
          <p:cNvPr id="3" name="TextBox 2"/>
          <p:cNvSpPr txBox="1"/>
          <p:nvPr/>
        </p:nvSpPr>
        <p:spPr>
          <a:xfrm>
            <a:off x="280492" y="1679587"/>
            <a:ext cx="5890306"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aina-practice-solutions</a:t>
            </a:r>
            <a:r>
              <a:rPr lang="en-US" sz="2800" dirty="0">
                <a:solidFill>
                  <a:srgbClr val="707070"/>
                </a:solidFill>
                <a:latin typeface="Pragmatica" panose="020B0403040502020204" pitchFamily="34" charset="0"/>
              </a:rPr>
              <a:t>: accompanies </a:t>
            </a:r>
            <a:r>
              <a:rPr lang="en-US" sz="2800" dirty="0">
                <a:solidFill>
                  <a:srgbClr val="707070"/>
                </a:solidFill>
                <a:latin typeface="Pragmatica" panose="020B0403040502020204" pitchFamily="34" charset="0"/>
                <a:hlinkClick r:id="rId3"/>
              </a:rPr>
              <a:t>this test bank</a:t>
            </a: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aina-analytics-systems</a:t>
            </a:r>
            <a:r>
              <a:rPr lang="en-US" sz="2800" dirty="0">
                <a:solidFill>
                  <a:srgbClr val="707070"/>
                </a:solidFill>
                <a:latin typeface="Pragmatica" panose="020B0403040502020204" pitchFamily="34" charset="0"/>
              </a:rPr>
              <a:t>: resources for next course</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docs/accessing-repos.docx</a:t>
            </a:r>
            <a:r>
              <a:rPr lang="en-US" sz="2800" dirty="0">
                <a:solidFill>
                  <a:srgbClr val="707070"/>
                </a:solidFill>
                <a:latin typeface="Pragmatica" panose="020B0403040502020204" pitchFamily="34" charset="0"/>
              </a:rPr>
              <a:t>: notes on </a:t>
            </a:r>
            <a:r>
              <a:rPr lang="en-US" sz="2800">
                <a:solidFill>
                  <a:srgbClr val="707070"/>
                </a:solidFill>
                <a:latin typeface="Pragmatica" panose="020B0403040502020204" pitchFamily="34" charset="0"/>
              </a:rPr>
              <a:t>accessing these repos</a:t>
            </a: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6" name="Picture 5">
            <a:extLst>
              <a:ext uri="{FF2B5EF4-FFF2-40B4-BE49-F238E27FC236}">
                <a16:creationId xmlns:a16="http://schemas.microsoft.com/office/drawing/2014/main" id="{4D74AE0B-6343-46FD-8A2E-72A4FA123ABF}"/>
              </a:ext>
            </a:extLst>
          </p:cNvPr>
          <p:cNvPicPr>
            <a:picLocks noChangeAspect="1"/>
          </p:cNvPicPr>
          <p:nvPr/>
        </p:nvPicPr>
        <p:blipFill>
          <a:blip r:embed="rId4"/>
          <a:stretch>
            <a:fillRect/>
          </a:stretch>
        </p:blipFill>
        <p:spPr>
          <a:xfrm>
            <a:off x="6624952" y="1455194"/>
            <a:ext cx="4572147" cy="4609018"/>
          </a:xfrm>
          <a:prstGeom prst="rect">
            <a:avLst/>
          </a:prstGeom>
        </p:spPr>
      </p:pic>
    </p:spTree>
    <p:extLst>
      <p:ext uri="{BB962C8B-B14F-4D97-AF65-F5344CB8AC3E}">
        <p14:creationId xmlns:p14="http://schemas.microsoft.com/office/powerpoint/2010/main" val="257082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400800"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Classify each variable type</a:t>
            </a:r>
          </a:p>
          <a:p>
            <a:pPr marL="457200" indent="-457200">
              <a:buFont typeface="Arial" panose="020B0604020202020204" pitchFamily="34" charset="0"/>
              <a:buChar char="•"/>
            </a:pPr>
            <a:r>
              <a:rPr lang="en-US" sz="2800" b="1" dirty="0">
                <a:solidFill>
                  <a:srgbClr val="CF3338"/>
                </a:solidFill>
                <a:latin typeface="Pragmatica" panose="020B0403040502020204"/>
              </a:rPr>
              <a:t>Variable descriptions: </a:t>
            </a:r>
            <a:r>
              <a:rPr lang="en-US" sz="2800" b="1" dirty="0">
                <a:solidFill>
                  <a:srgbClr val="C00000"/>
                </a:solidFill>
                <a:latin typeface="Pragmatica" panose="020B0403040502020204"/>
                <a:hlinkClick r:id="rId4">
                  <a:extLst>
                    <a:ext uri="{A12FA001-AC4F-418D-AE19-62706E023703}">
                      <ahyp:hlinkClr xmlns:ahyp="http://schemas.microsoft.com/office/drawing/2018/hyperlinkcolor" val="tx"/>
                    </a:ext>
                  </a:extLst>
                </a:hlinkClick>
              </a:rPr>
              <a:t>https://bit.ly/3BJJyue</a:t>
            </a:r>
            <a:r>
              <a:rPr lang="en-US" sz="2800" b="1" dirty="0">
                <a:solidFill>
                  <a:srgbClr val="C00000"/>
                </a:solidFill>
                <a:latin typeface="Pragmatica" panose="020B0403040502020204"/>
              </a:rPr>
              <a:t>  </a:t>
            </a:r>
          </a:p>
        </p:txBody>
      </p:sp>
      <p:pic>
        <p:nvPicPr>
          <p:cNvPr id="6" name="Picture 5" descr="Diagram&#10;&#10;Description automatically generated">
            <a:extLst>
              <a:ext uri="{FF2B5EF4-FFF2-40B4-BE49-F238E27FC236}">
                <a16:creationId xmlns:a16="http://schemas.microsoft.com/office/drawing/2014/main" id="{55B4BC6C-C0CF-4675-B4AD-BA04F2FB9D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178" y="2654861"/>
            <a:ext cx="10500602" cy="3798554"/>
          </a:xfrm>
          <a:prstGeom prst="rect">
            <a:avLst/>
          </a:prstGeom>
        </p:spPr>
      </p:pic>
      <p:sp>
        <p:nvSpPr>
          <p:cNvPr id="7" name="TextBox 6">
            <a:extLst>
              <a:ext uri="{FF2B5EF4-FFF2-40B4-BE49-F238E27FC236}">
                <a16:creationId xmlns:a16="http://schemas.microsoft.com/office/drawing/2014/main" id="{8F960614-CE0C-4B73-963E-DA860538AC8A}"/>
              </a:ext>
            </a:extLst>
          </p:cNvPr>
          <p:cNvSpPr txBox="1"/>
          <p:nvPr/>
        </p:nvSpPr>
        <p:spPr>
          <a:xfrm>
            <a:off x="-9260" y="6453415"/>
            <a:ext cx="10687420"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p:txBody>
      </p:sp>
    </p:spTree>
    <p:extLst>
      <p:ext uri="{BB962C8B-B14F-4D97-AF65-F5344CB8AC3E}">
        <p14:creationId xmlns:p14="http://schemas.microsoft.com/office/powerpoint/2010/main" val="166666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6124754"/>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More book practice: </a:t>
            </a:r>
            <a:r>
              <a:rPr lang="en-US" sz="2800" b="1" dirty="0">
                <a:solidFill>
                  <a:srgbClr val="C00000"/>
                </a:solidFill>
                <a:latin typeface="Pragmatica" panose="020B0403040502020204"/>
                <a:hlinkClick r:id="rId4">
                  <a:extLst>
                    <a:ext uri="{A12FA001-AC4F-418D-AE19-62706E023703}">
                      <ahyp:hlinkClr xmlns:ahyp="http://schemas.microsoft.com/office/drawing/2018/hyperlinkcolor" val="tx"/>
                    </a:ext>
                  </a:extLst>
                </a:hlinkClick>
              </a:rPr>
              <a:t>https://github.com/stringfestdata/advancing-into-analytics-practice</a:t>
            </a:r>
            <a:r>
              <a:rPr lang="en-US" sz="2800" b="1" dirty="0">
                <a:solidFill>
                  <a:srgbClr val="C00000"/>
                </a:solidFill>
                <a:latin typeface="Pragmatica" panose="020B0403040502020204"/>
              </a:rPr>
              <a:t> </a:t>
            </a:r>
          </a:p>
          <a:p>
            <a:endParaRPr lang="en-US" sz="2800" b="1" dirty="0">
              <a:solidFill>
                <a:srgbClr val="707070"/>
              </a:solidFill>
              <a:latin typeface="Pragmatica" panose="020B0403040502020204"/>
            </a:endParaRPr>
          </a:p>
          <a:p>
            <a:r>
              <a:rPr lang="en-US" sz="2800" b="1" dirty="0">
                <a:solidFill>
                  <a:srgbClr val="CF3338"/>
                </a:solidFill>
                <a:latin typeface="Pragmatica" panose="020B0403040502020204"/>
              </a:rPr>
              <a:t>Solutions available in Analytics Systems</a:t>
            </a:r>
          </a:p>
        </p:txBody>
      </p:sp>
    </p:spTree>
    <p:extLst>
      <p:ext uri="{BB962C8B-B14F-4D97-AF65-F5344CB8AC3E}">
        <p14:creationId xmlns:p14="http://schemas.microsoft.com/office/powerpoint/2010/main" val="219137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What is analytics, anyway? </a:t>
            </a:r>
          </a:p>
        </p:txBody>
      </p:sp>
    </p:spTree>
    <p:extLst>
      <p:ext uri="{BB962C8B-B14F-4D97-AF65-F5344CB8AC3E}">
        <p14:creationId xmlns:p14="http://schemas.microsoft.com/office/powerpoint/2010/main" val="217721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 </a:t>
            </a:r>
          </a:p>
        </p:txBody>
      </p:sp>
      <p:sp>
        <p:nvSpPr>
          <p:cNvPr id="3" name="TextBox 2"/>
          <p:cNvSpPr txBox="1"/>
          <p:nvPr/>
        </p:nvSpPr>
        <p:spPr>
          <a:xfrm>
            <a:off x="462988" y="1365813"/>
            <a:ext cx="380421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analytics mean to you?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this look like for you?</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There’s no right answer</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2050" name="Picture 2" descr="Meme of what people think data analysts do versus what they actually do.">
            <a:extLst>
              <a:ext uri="{FF2B5EF4-FFF2-40B4-BE49-F238E27FC236}">
                <a16:creationId xmlns:a16="http://schemas.microsoft.com/office/drawing/2014/main" id="{5E0E1361-CB3B-4DA0-BE87-E5C28B406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069" y="1260473"/>
            <a:ext cx="7358943" cy="49493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B13A30-578C-4B02-8523-5EF049EF9F21}"/>
              </a:ext>
            </a:extLst>
          </p:cNvPr>
          <p:cNvSpPr/>
          <p:nvPr/>
        </p:nvSpPr>
        <p:spPr>
          <a:xfrm>
            <a:off x="6349689" y="1322716"/>
            <a:ext cx="3571336" cy="442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Impact" panose="020B0806030902050204" pitchFamily="34" charset="0"/>
              </a:rPr>
              <a:t>ANALYTICS</a:t>
            </a:r>
          </a:p>
        </p:txBody>
      </p:sp>
    </p:spTree>
    <p:extLst>
      <p:ext uri="{BB962C8B-B14F-4D97-AF65-F5344CB8AC3E}">
        <p14:creationId xmlns:p14="http://schemas.microsoft.com/office/powerpoint/2010/main" val="1142525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2153</TotalTime>
  <Words>2299</Words>
  <Application>Microsoft Office PowerPoint</Application>
  <PresentationFormat>Widescreen</PresentationFormat>
  <Paragraphs>302</Paragraphs>
  <Slides>49</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Aliens &amp; cows</vt:lpstr>
      <vt:lpstr>Arial</vt:lpstr>
      <vt:lpstr>Calibri</vt:lpstr>
      <vt:lpstr>Calibri Light</vt:lpstr>
      <vt:lpstr>Consolas</vt:lpstr>
      <vt:lpstr>Gidole</vt:lpstr>
      <vt:lpstr>Impact</vt:lpstr>
      <vt:lpstr>Open Sans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137</cp:revision>
  <dcterms:created xsi:type="dcterms:W3CDTF">2019-10-19T21:47:18Z</dcterms:created>
  <dcterms:modified xsi:type="dcterms:W3CDTF">2021-09-04T13:34:04Z</dcterms:modified>
</cp:coreProperties>
</file>