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93" r:id="rId3"/>
    <p:sldId id="392" r:id="rId4"/>
    <p:sldId id="436" r:id="rId5"/>
    <p:sldId id="411" r:id="rId6"/>
    <p:sldId id="437" r:id="rId7"/>
    <p:sldId id="481" r:id="rId8"/>
    <p:sldId id="439" r:id="rId9"/>
    <p:sldId id="441" r:id="rId10"/>
    <p:sldId id="440" r:id="rId11"/>
    <p:sldId id="444" r:id="rId12"/>
    <p:sldId id="446" r:id="rId13"/>
    <p:sldId id="445" r:id="rId14"/>
    <p:sldId id="442" r:id="rId15"/>
    <p:sldId id="472" r:id="rId16"/>
    <p:sldId id="447" r:id="rId17"/>
    <p:sldId id="448" r:id="rId18"/>
    <p:sldId id="449" r:id="rId19"/>
    <p:sldId id="480" r:id="rId20"/>
    <p:sldId id="450" r:id="rId21"/>
    <p:sldId id="453" r:id="rId22"/>
    <p:sldId id="473" r:id="rId23"/>
    <p:sldId id="454" r:id="rId24"/>
    <p:sldId id="456" r:id="rId25"/>
    <p:sldId id="467" r:id="rId26"/>
    <p:sldId id="471" r:id="rId27"/>
    <p:sldId id="474" r:id="rId28"/>
    <p:sldId id="463" r:id="rId29"/>
    <p:sldId id="468" r:id="rId30"/>
    <p:sldId id="469" r:id="rId31"/>
    <p:sldId id="470" r:id="rId32"/>
    <p:sldId id="465" r:id="rId33"/>
    <p:sldId id="466" r:id="rId34"/>
    <p:sldId id="438" r:id="rId35"/>
    <p:sldId id="475" r:id="rId36"/>
    <p:sldId id="443" r:id="rId37"/>
    <p:sldId id="476" r:id="rId38"/>
    <p:sldId id="477" r:id="rId39"/>
    <p:sldId id="478" r:id="rId40"/>
    <p:sldId id="479" r:id="rId41"/>
    <p:sldId id="457" r:id="rId42"/>
    <p:sldId id="458" r:id="rId43"/>
    <p:sldId id="459" r:id="rId44"/>
    <p:sldId id="336" r:id="rId45"/>
    <p:sldId id="432" r:id="rId46"/>
    <p:sldId id="431" r:id="rId47"/>
    <p:sldId id="460" r:id="rId48"/>
    <p:sldId id="461" r:id="rId49"/>
    <p:sldId id="46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645447"/>
    <a:srgbClr val="FBC475"/>
    <a:srgbClr val="919FA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661" autoAdjust="0"/>
  </p:normalViewPr>
  <p:slideViewPr>
    <p:cSldViewPr snapToGrid="0">
      <p:cViewPr varScale="1">
        <p:scale>
          <a:sx n="94" d="100"/>
          <a:sy n="94" d="100"/>
        </p:scale>
        <p:origin x="1116" y="84"/>
      </p:cViewPr>
      <p:guideLst/>
    </p:cSldViewPr>
  </p:slideViewPr>
  <p:notesTextViewPr>
    <p:cViewPr>
      <p:scale>
        <a:sx n="200" d="100"/>
        <a:sy n="200" d="100"/>
      </p:scale>
      <p:origin x="0" y="-18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who actually does what? I really like this depiction because it breaks down who does what, and what they are actually doing. How machine learning fits in.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you have a bit more lay of the land and may feel inferior or whatever – don’t! It doesn’t matter what stage of analytics you’re doing; the general process is going to be the same, and a great visualization of that process comes from Hadley Wickham (a name you might remember from the book). </a:t>
            </a:r>
          </a:p>
          <a:p>
            <a:endParaRPr lang="en-US" dirty="0"/>
          </a:p>
          <a:p>
            <a:r>
              <a:rPr lang="en-US" dirty="0"/>
              <a:t>Tidying and transforming are wrangling</a:t>
            </a:r>
          </a:p>
        </p:txBody>
      </p:sp>
      <p:sp>
        <p:nvSpPr>
          <p:cNvPr id="4" name="Slide Number Placeholder 3"/>
          <p:cNvSpPr>
            <a:spLocks noGrp="1"/>
          </p:cNvSpPr>
          <p:nvPr>
            <p:ph type="sldNum" sz="quarter" idx="5"/>
          </p:nvPr>
        </p:nvSpPr>
        <p:spPr/>
        <p:txBody>
          <a:bodyPr/>
          <a:lstStyle/>
          <a:p>
            <a:fld id="{F9DB3DAC-CD90-4DD2-80B1-E135CFB4F8DD}" type="slidenum">
              <a:rPr lang="en-US" smtClean="0"/>
              <a:t>14</a:t>
            </a:fld>
            <a:endParaRPr lang="en-US"/>
          </a:p>
        </p:txBody>
      </p:sp>
    </p:spTree>
    <p:extLst>
      <p:ext uri="{BB962C8B-B14F-4D97-AF65-F5344CB8AC3E}">
        <p14:creationId xmlns:p14="http://schemas.microsoft.com/office/powerpoint/2010/main" val="132432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15</a:t>
            </a:fld>
            <a:endParaRPr lang="en-US"/>
          </a:p>
        </p:txBody>
      </p:sp>
    </p:spTree>
    <p:extLst>
      <p:ext uri="{BB962C8B-B14F-4D97-AF65-F5344CB8AC3E}">
        <p14:creationId xmlns:p14="http://schemas.microsoft.com/office/powerpoint/2010/main" val="239720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know what analytics is, or maybe I confused you more. And you have a handle on all the steps that make up analytics. So where does that leave us? Well in the book you learned bits and pieces of the process. But we didn’t spend a ton of time on the communication. So there’s what I want to focus on today. </a:t>
            </a:r>
          </a:p>
        </p:txBody>
      </p:sp>
      <p:sp>
        <p:nvSpPr>
          <p:cNvPr id="4" name="Slide Number Placeholder 3"/>
          <p:cNvSpPr>
            <a:spLocks noGrp="1"/>
          </p:cNvSpPr>
          <p:nvPr>
            <p:ph type="sldNum" sz="quarter" idx="5"/>
          </p:nvPr>
        </p:nvSpPr>
        <p:spPr/>
        <p:txBody>
          <a:bodyPr/>
          <a:lstStyle/>
          <a:p>
            <a:fld id="{F9DB3DAC-CD90-4DD2-80B1-E135CFB4F8DD}" type="slidenum">
              <a:rPr lang="en-US" smtClean="0"/>
              <a:t>16</a:t>
            </a:fld>
            <a:endParaRPr lang="en-US"/>
          </a:p>
        </p:txBody>
      </p:sp>
    </p:spTree>
    <p:extLst>
      <p:ext uri="{BB962C8B-B14F-4D97-AF65-F5344CB8AC3E}">
        <p14:creationId xmlns:p14="http://schemas.microsoft.com/office/powerpoint/2010/main" val="272672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say you’ve been assigned some sort of analytics project and I’m guessing if you’re here you’d like to be. How is it going to work, what is your role? I consider the role of analyst to be like that of </a:t>
            </a:r>
            <a:r>
              <a:rPr lang="en-US" dirty="0" err="1"/>
              <a:t>mythbuster</a:t>
            </a:r>
            <a:r>
              <a:rPr lang="en-US" dirty="0"/>
              <a:t>. Finding interesting things that people assume to be true and seeing what the evidence has to say. </a:t>
            </a:r>
          </a:p>
          <a:p>
            <a:endParaRPr lang="en-US" dirty="0"/>
          </a:p>
          <a:p>
            <a:r>
              <a:rPr lang="en-US" dirty="0"/>
              <a:t>So you know your basic mission and ultimately your product is that. What rhetorical questions, urban myths </a:t>
            </a:r>
            <a:r>
              <a:rPr lang="en-US" dirty="0" err="1"/>
              <a:t>etc</a:t>
            </a:r>
            <a:r>
              <a:rPr lang="en-US" dirty="0"/>
              <a:t> can the </a:t>
            </a:r>
            <a:r>
              <a:rPr lang="en-US"/>
              <a:t>data answer?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17</a:t>
            </a:fld>
            <a:endParaRPr lang="en-US"/>
          </a:p>
        </p:txBody>
      </p:sp>
    </p:spTree>
    <p:extLst>
      <p:ext uri="{BB962C8B-B14F-4D97-AF65-F5344CB8AC3E}">
        <p14:creationId xmlns:p14="http://schemas.microsoft.com/office/powerpoint/2010/main" val="86527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we hook this? </a:t>
            </a:r>
          </a:p>
        </p:txBody>
      </p:sp>
      <p:sp>
        <p:nvSpPr>
          <p:cNvPr id="4" name="Slide Number Placeholder 3"/>
          <p:cNvSpPr>
            <a:spLocks noGrp="1"/>
          </p:cNvSpPr>
          <p:nvPr>
            <p:ph type="sldNum" sz="quarter" idx="5"/>
          </p:nvPr>
        </p:nvSpPr>
        <p:spPr/>
        <p:txBody>
          <a:bodyPr/>
          <a:lstStyle/>
          <a:p>
            <a:fld id="{F9DB3DAC-CD90-4DD2-80B1-E135CFB4F8DD}" type="slidenum">
              <a:rPr lang="en-US" smtClean="0"/>
              <a:t>21</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133673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24</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happen if we had a brand on here? What if the screen size said small, medium, large?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28</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30</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34</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37</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38</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39</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42</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spend a lot of time with this part as you learned it in the book. But at the same time it’s really important to keep practicing this stuff. So here’s some more if you’d like.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62429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with our refresher done let’s get more theoretical What is analytics, anyway? I talk about it in the book but I really hope to “do” more of it for this course. </a:t>
            </a:r>
          </a:p>
          <a:p>
            <a:br>
              <a:rPr lang="en-US" dirty="0"/>
            </a:br>
            <a:r>
              <a:rPr lang="en-US" dirty="0"/>
              <a:t>But before I provide some ideas I’d like to hear from you; what is analytics to you?</a:t>
            </a:r>
          </a:p>
        </p:txBody>
      </p:sp>
      <p:sp>
        <p:nvSpPr>
          <p:cNvPr id="4" name="Slide Number Placeholder 3"/>
          <p:cNvSpPr>
            <a:spLocks noGrp="1"/>
          </p:cNvSpPr>
          <p:nvPr>
            <p:ph type="sldNum" sz="quarter" idx="5"/>
          </p:nvPr>
        </p:nvSpPr>
        <p:spPr/>
        <p:txBody>
          <a:bodyPr/>
          <a:lstStyle/>
          <a:p>
            <a:fld id="{F9DB3DAC-CD90-4DD2-80B1-E135CFB4F8DD}" type="slidenum">
              <a:rPr lang="en-US" smtClean="0"/>
              <a:t>8</a:t>
            </a:fld>
            <a:endParaRPr lang="en-US"/>
          </a:p>
        </p:txBody>
      </p:sp>
    </p:spTree>
    <p:extLst>
      <p:ext uri="{BB962C8B-B14F-4D97-AF65-F5344CB8AC3E}">
        <p14:creationId xmlns:p14="http://schemas.microsoft.com/office/powerpoint/2010/main" val="6963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know in the chat or if you’d like to come onstage, what does analytics mean to you? There are so many competing visions of what analytics is. I’m sure you have friends or family members who have no idea what you do or really misunderstand it. So you’re in a “safe place” with other analysts who get it. </a:t>
            </a:r>
          </a:p>
        </p:txBody>
      </p:sp>
      <p:sp>
        <p:nvSpPr>
          <p:cNvPr id="4" name="Slide Number Placeholder 3"/>
          <p:cNvSpPr>
            <a:spLocks noGrp="1"/>
          </p:cNvSpPr>
          <p:nvPr>
            <p:ph type="sldNum" sz="quarter" idx="5"/>
          </p:nvPr>
        </p:nvSpPr>
        <p:spPr/>
        <p:txBody>
          <a:bodyPr/>
          <a:lstStyle/>
          <a:p>
            <a:fld id="{F9DB3DAC-CD90-4DD2-80B1-E135CFB4F8DD}" type="slidenum">
              <a:rPr lang="en-US" smtClean="0"/>
              <a:t>9</a:t>
            </a:fld>
            <a:endParaRPr lang="en-US"/>
          </a:p>
        </p:txBody>
      </p:sp>
    </p:spTree>
    <p:extLst>
      <p:ext uri="{BB962C8B-B14F-4D97-AF65-F5344CB8AC3E}">
        <p14:creationId xmlns:p14="http://schemas.microsoft.com/office/powerpoint/2010/main" val="235345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brief working definition is here…</a:t>
            </a:r>
          </a:p>
          <a:p>
            <a:endParaRPr lang="en-US" dirty="0"/>
          </a:p>
          <a:p>
            <a:r>
              <a:rPr lang="en-US" dirty="0"/>
              <a:t>Gartner has a lengthy definition that brings up some important points. For example if when you say you do analytics people ask, “Oh is that web analytics?”</a:t>
            </a:r>
          </a:p>
          <a:p>
            <a:endParaRPr lang="en-US" dirty="0"/>
          </a:p>
          <a:p>
            <a:r>
              <a:rPr lang="en-US" dirty="0"/>
              <a:t>Cassie </a:t>
            </a:r>
            <a:r>
              <a:rPr lang="en-US" dirty="0" err="1"/>
              <a:t>Kozkyrov</a:t>
            </a:r>
            <a:r>
              <a:rPr lang="en-US" dirty="0"/>
              <a:t> who is chief decision scientist at Google has a description of analytics and how it compares to statistics. We will discuss further how data analytics and data science intersect.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famous visual from Gartner about analytics maturity. </a:t>
            </a:r>
          </a:p>
          <a:p>
            <a:r>
              <a:rPr lang="en-US" dirty="0"/>
              <a:t>Think about the types of analytics you’re familiar with and/or use at work. Where do they relate?</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I would fit in the things covered in the book. We’re looking mostly at descriptive and diagnostic analytics. And you need that solid foundation to get to the next level.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bit.ly/3taMso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8.sv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bit.ly/3taMso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s://bit.ly/3taMsoC"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ithub.com/en/desktop/installing-and-configuring-github-desktop/installing-and-authenticating-to-github-desktop"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bit.ly/3BJJyu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stringfestdata/advancing-into-analytics-practi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259518" y="2990847"/>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271979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56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analytics, anyway? How does data science fit in?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How do they work together? In Excel?</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58587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r>
              <a:rPr lang="en-US" sz="3200" b="1" dirty="0">
                <a:solidFill>
                  <a:schemeClr val="bg1"/>
                </a:solidFill>
                <a:latin typeface="Consolas" panose="020B0609020204030204" pitchFamily="49" charset="0"/>
              </a:rPr>
              <a:t>downloads/a-data-presentation-in-six-acts.pdf</a:t>
            </a: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392730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194150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p:txBody>
      </p:sp>
    </p:spTree>
    <p:extLst>
      <p:ext uri="{BB962C8B-B14F-4D97-AF65-F5344CB8AC3E}">
        <p14:creationId xmlns:p14="http://schemas.microsoft.com/office/powerpoint/2010/main" val="18408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98509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41583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40138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nvGraphicFramePr>
        <p:xfrm>
          <a:off x="734601" y="1602678"/>
          <a:ext cx="11023572" cy="4998720"/>
        </p:xfrm>
        <a:graphic>
          <a:graphicData uri="http://schemas.openxmlformats.org/drawingml/2006/table">
            <a:tbl>
              <a:tblPr/>
              <a:tblGrid>
                <a:gridCol w="3674524">
                  <a:extLst>
                    <a:ext uri="{9D8B030D-6E8A-4147-A177-3AD203B41FA5}">
                      <a16:colId xmlns:a16="http://schemas.microsoft.com/office/drawing/2014/main" val="3394796873"/>
                    </a:ext>
                  </a:extLst>
                </a:gridCol>
                <a:gridCol w="3674524">
                  <a:extLst>
                    <a:ext uri="{9D8B030D-6E8A-4147-A177-3AD203B41FA5}">
                      <a16:colId xmlns:a16="http://schemas.microsoft.com/office/drawing/2014/main" val="2578651381"/>
                    </a:ext>
                  </a:extLst>
                </a:gridCol>
                <a:gridCol w="3674524">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3722732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4400" b="1" dirty="0">
              <a:solidFill>
                <a:srgbClr val="707070"/>
              </a:solidFill>
              <a:latin typeface="Pragmatica" panose="020B0403040502020204" pitchFamily="34" charset="0"/>
            </a:endParaRPr>
          </a:p>
          <a:p>
            <a:r>
              <a:rPr lang="en-US" sz="4400" dirty="0">
                <a:solidFill>
                  <a:srgbClr val="707070"/>
                </a:solidFill>
                <a:latin typeface="Pragmatica" panose="020B0403040502020204" pitchFamily="34" charset="0"/>
              </a:rPr>
              <a:t>Tell us about yourself in the chat!</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future of Excel</a:t>
            </a:r>
          </a:p>
        </p:txBody>
      </p:sp>
    </p:spTree>
    <p:extLst>
      <p:ext uri="{BB962C8B-B14F-4D97-AF65-F5344CB8AC3E}">
        <p14:creationId xmlns:p14="http://schemas.microsoft.com/office/powerpoint/2010/main" val="1094087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(positive/negative/neutral)</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Assignments for Analytics Systems</a:t>
            </a:r>
          </a:p>
        </p:txBody>
      </p:sp>
    </p:spTree>
    <p:extLst>
      <p:ext uri="{BB962C8B-B14F-4D97-AF65-F5344CB8AC3E}">
        <p14:creationId xmlns:p14="http://schemas.microsoft.com/office/powerpoint/2010/main" val="182742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23588" y="1679587"/>
            <a:ext cx="88335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6"/>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t>
            </a:r>
            <a:r>
              <a:rPr lang="en-US" sz="2800">
                <a:solidFill>
                  <a:srgbClr val="707070"/>
                </a:solidFill>
                <a:latin typeface="Pragmatica" panose="020B0403040502020204" pitchFamily="34" charset="0"/>
              </a:rPr>
              <a:t>accessing these repos</a:t>
            </a: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400800"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a:p>
            <a:pPr marL="457200" indent="-45720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https://bit.ly/3BJJyue</a:t>
            </a:r>
            <a:r>
              <a:rPr lang="en-US" sz="2800" b="1" dirty="0">
                <a:solidFill>
                  <a:srgbClr val="C00000"/>
                </a:solidFill>
                <a:latin typeface="Pragmatica" panose="020B0403040502020204"/>
              </a:rPr>
              <a:t>  </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78" y="2654861"/>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9260" y="6453415"/>
            <a:ext cx="10687420"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More book practice: </a:t>
            </a:r>
            <a:r>
              <a:rPr lang="en-US" sz="2800" b="1" dirty="0">
                <a:solidFill>
                  <a:srgbClr val="C00000"/>
                </a:solidFill>
                <a:latin typeface="Pragmatica" panose="020B0403040502020204"/>
                <a:hlinkClick r:id="rId4">
                  <a:extLst>
                    <a:ext uri="{A12FA001-AC4F-418D-AE19-62706E023703}">
                      <ahyp:hlinkClr xmlns:ahyp="http://schemas.microsoft.com/office/drawing/2018/hyperlinkcolor" val="tx"/>
                    </a:ext>
                  </a:extLst>
                </a:hlinkClick>
              </a:rPr>
              <a:t>https://github.com/stringfestdata/advancing-into-analytics-practice</a:t>
            </a:r>
            <a:r>
              <a:rPr lang="en-US" sz="2800" b="1" dirty="0">
                <a:solidFill>
                  <a:srgbClr val="C00000"/>
                </a:solidFill>
                <a:latin typeface="Pragmatica" panose="020B0403040502020204"/>
              </a:rPr>
              <a:t> </a:t>
            </a:r>
          </a:p>
          <a:p>
            <a:endParaRPr lang="en-US" sz="2800" b="1" dirty="0">
              <a:solidFill>
                <a:srgbClr val="707070"/>
              </a:solidFill>
              <a:latin typeface="Pragmatica" panose="020B0403040502020204"/>
            </a:endParaRPr>
          </a:p>
          <a:p>
            <a:r>
              <a:rPr lang="en-US" sz="2800" b="1" dirty="0">
                <a:solidFill>
                  <a:srgbClr val="CF3338"/>
                </a:solidFill>
                <a:latin typeface="Pragmatica" panose="020B0403040502020204"/>
              </a:rPr>
              <a:t>Solutions available in Analytics Systems</a:t>
            </a:r>
          </a:p>
        </p:txBody>
      </p:sp>
    </p:spTree>
    <p:extLst>
      <p:ext uri="{BB962C8B-B14F-4D97-AF65-F5344CB8AC3E}">
        <p14:creationId xmlns:p14="http://schemas.microsoft.com/office/powerpoint/2010/main" val="219137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There’s no right answer</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TotalTime>
  <Words>2228</Words>
  <Application>Microsoft Office PowerPoint</Application>
  <PresentationFormat>Widescreen</PresentationFormat>
  <Paragraphs>298</Paragraphs>
  <Slides>49</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135</cp:revision>
  <dcterms:created xsi:type="dcterms:W3CDTF">2019-10-19T21:47:18Z</dcterms:created>
  <dcterms:modified xsi:type="dcterms:W3CDTF">2021-09-04T12:51:05Z</dcterms:modified>
</cp:coreProperties>
</file>