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37" r:id="rId2"/>
    <p:sldId id="256" r:id="rId3"/>
    <p:sldId id="435" r:id="rId4"/>
    <p:sldId id="393" r:id="rId5"/>
    <p:sldId id="392" r:id="rId6"/>
    <p:sldId id="436" r:id="rId7"/>
    <p:sldId id="332" r:id="rId8"/>
    <p:sldId id="411" r:id="rId9"/>
    <p:sldId id="426" r:id="rId10"/>
    <p:sldId id="431" r:id="rId11"/>
    <p:sldId id="433" r:id="rId12"/>
    <p:sldId id="336" r:id="rId13"/>
    <p:sldId id="434" r:id="rId14"/>
    <p:sldId id="43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9" d="100"/>
          <a:sy n="119" d="100"/>
        </p:scale>
        <p:origin x="15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10/23/2021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72555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10/23/2021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10/23/2021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10/23/2021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swiy.io/66O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ithub.com/stringfestdata/aina-getting-starte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Let’s learn Python, </a:t>
            </a:r>
            <a:r>
              <a:rPr lang="en-US" sz="6000" dirty="0" err="1">
                <a:latin typeface="Aliens &amp; cows" panose="00000500000000000000" pitchFamily="2" charset="0"/>
              </a:rPr>
              <a:t>thrs</a:t>
            </a:r>
            <a:r>
              <a:rPr lang="en-US" sz="6000">
                <a:latin typeface="Aliens &amp; cows" panose="00000500000000000000" pitchFamily="2" charset="0"/>
              </a:rPr>
              <a:t> </a:t>
            </a:r>
            <a:endParaRPr lang="en-US" sz="6000" dirty="0">
              <a:latin typeface="Aliens &amp; cows" panose="00000500000000000000" pitchFamily="2" charset="0"/>
            </a:endParaRP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6446592" cy="4708981"/>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Get 20% off with promocode LEDGER </a:t>
            </a:r>
            <a:r>
              <a:rPr lang="en-US" sz="2800" b="1" dirty="0">
                <a:solidFill>
                  <a:srgbClr val="707070"/>
                </a:solidFill>
                <a:latin typeface="Pragmatica" panose="020B0403040502020204" pitchFamily="34" charset="0"/>
                <a:hlinkClick r:id="rId4"/>
              </a:rPr>
              <a:t>https://swiy.io/66Oy</a:t>
            </a:r>
            <a:endParaRPr lang="en-US" sz="2800" b="1" dirty="0">
              <a:solidFill>
                <a:srgbClr val="707070"/>
              </a:solidFill>
              <a:latin typeface="Pragmatica" panose="020B0403040502020204" pitchFamily="34" charset="0"/>
            </a:endParaRPr>
          </a:p>
          <a:p>
            <a:pPr lvl="1">
              <a:buClr>
                <a:srgbClr val="CF3338"/>
              </a:buClr>
            </a:pPr>
            <a:endParaRPr lang="en-US" sz="2800" b="1" dirty="0">
              <a:solidFill>
                <a:srgbClr val="707070"/>
              </a:solidFill>
              <a:latin typeface="Pragmatica" panose="020B0403040502020204" pitchFamily="34" charset="0"/>
            </a:endParaRPr>
          </a:p>
          <a:p>
            <a:pPr lvl="1">
              <a:buClr>
                <a:srgbClr val="CF3338"/>
              </a:buClr>
            </a:pPr>
            <a:endParaRPr lang="en-US" sz="2400" b="1"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Half-day Python workshop</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Free </a:t>
            </a:r>
            <a:r>
              <a:rPr lang="en-US" sz="2400" dirty="0" err="1">
                <a:solidFill>
                  <a:srgbClr val="707070"/>
                </a:solidFill>
                <a:latin typeface="Pragmatica" panose="020B0403040502020204" pitchFamily="34" charset="0"/>
              </a:rPr>
              <a:t>ebook</a:t>
            </a:r>
            <a:r>
              <a:rPr lang="en-US" sz="2400" dirty="0">
                <a:solidFill>
                  <a:srgbClr val="707070"/>
                </a:solidFill>
                <a:latin typeface="Pragmatica" panose="020B0403040502020204" pitchFamily="34" charset="0"/>
              </a:rPr>
              <a:t> copy of Advancing into Analytics</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Workshop recording</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Demo notes and handouts</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Free download of a 90-minute video course walking through all exercises from the book </a:t>
            </a:r>
          </a:p>
        </p:txBody>
      </p:sp>
      <p:pic>
        <p:nvPicPr>
          <p:cNvPr id="1026" name="Picture 2" descr="Advancing into Analytics: Let’s learn Python">
            <a:extLst>
              <a:ext uri="{FF2B5EF4-FFF2-40B4-BE49-F238E27FC236}">
                <a16:creationId xmlns:a16="http://schemas.microsoft.com/office/drawing/2014/main" id="{0D21C12E-3EF0-4CDD-B817-7C5C036339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0007" y="3954379"/>
            <a:ext cx="5161993" cy="2903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05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picture containing text, bird, oscine&#10;&#10;Description automatically generated">
            <a:extLst>
              <a:ext uri="{FF2B5EF4-FFF2-40B4-BE49-F238E27FC236}">
                <a16:creationId xmlns:a16="http://schemas.microsoft.com/office/drawing/2014/main" id="{12E20488-3400-4EE3-8742-F108FA4CB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areas of accounting are you interested bringing analytics into? (Poll)</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use cases are you interested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https://github.com/stringfestdata/aina-getting-started</a:t>
            </a:r>
            <a:r>
              <a:rPr lang="en-US" sz="2800" dirty="0">
                <a:solidFill>
                  <a:srgbClr val="707070"/>
                </a:solidFill>
                <a:latin typeface="Pragmatica" panose="020B0403040502020204" pitchFamily="34" charset="0"/>
              </a:rPr>
              <a:t>  </a:t>
            </a:r>
          </a:p>
        </p:txBody>
      </p:sp>
      <p:pic>
        <p:nvPicPr>
          <p:cNvPr id="5" name="Picture 4">
            <a:extLst>
              <a:ext uri="{FF2B5EF4-FFF2-40B4-BE49-F238E27FC236}">
                <a16:creationId xmlns:a16="http://schemas.microsoft.com/office/drawing/2014/main" id="{F4BFB83D-D2B3-4340-A5CC-669A243BAA7D}"/>
              </a:ext>
            </a:extLst>
          </p:cNvPr>
          <p:cNvPicPr>
            <a:picLocks noChangeAspect="1"/>
          </p:cNvPicPr>
          <p:nvPr/>
        </p:nvPicPr>
        <p:blipFill>
          <a:blip r:embed="rId5"/>
          <a:stretch>
            <a:fillRect/>
          </a:stretch>
        </p:blipFill>
        <p:spPr>
          <a:xfrm>
            <a:off x="3697861" y="2610170"/>
            <a:ext cx="8494139" cy="4106258"/>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Become a full-stack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a:t>
            </a:r>
          </a:p>
          <a:p>
            <a:pPr marL="971550" lvl="1" indent="-514350">
              <a:buFont typeface="Arial" panose="020B0604020202020204" pitchFamily="34" charset="0"/>
              <a:buChar char="•"/>
            </a:pPr>
            <a:r>
              <a:rPr lang="en-US" sz="2800" b="1" dirty="0">
                <a:solidFill>
                  <a:srgbClr val="CF3338"/>
                </a:solidFill>
                <a:latin typeface="Pragmatica" pitchFamily="2" charset="0"/>
              </a:rPr>
              <a:t>Excel</a:t>
            </a:r>
          </a:p>
          <a:p>
            <a:pPr marL="971550" lvl="1" indent="-514350">
              <a:buFont typeface="Arial" panose="020B0604020202020204" pitchFamily="34" charset="0"/>
              <a:buChar char="•"/>
            </a:pPr>
            <a:r>
              <a:rPr lang="en-US" sz="2800" b="1" dirty="0">
                <a:solidFill>
                  <a:srgbClr val="CF3338"/>
                </a:solidFill>
                <a:latin typeface="Pragmatica" pitchFamily="2" charset="0"/>
              </a:rPr>
              <a:t>R</a:t>
            </a:r>
          </a:p>
          <a:p>
            <a:pPr marL="971550" lvl="1" indent="-514350">
              <a:buFont typeface="Arial" panose="020B0604020202020204" pitchFamily="34" charset="0"/>
              <a:buChar char="•"/>
            </a:pPr>
            <a:r>
              <a:rPr lang="en-US" sz="2800" b="1" dirty="0">
                <a:solidFill>
                  <a:srgbClr val="CF3338"/>
                </a:solidFill>
                <a:latin typeface="Pragmatica" pitchFamily="2" charset="0"/>
              </a:rPr>
              <a:t>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 for each</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a:p>
            <a:pPr marL="971550" lvl="1" indent="-514350">
              <a:buFont typeface="Arial" panose="020B0604020202020204" pitchFamily="34" charset="0"/>
              <a:buChar char="•"/>
            </a:pPr>
            <a:r>
              <a:rPr lang="en-US" sz="2800" b="1" dirty="0">
                <a:solidFill>
                  <a:srgbClr val="CF3338"/>
                </a:solidFill>
                <a:latin typeface="Pragmatica" pitchFamily="2" charset="0"/>
              </a:rPr>
              <a:t>File to summarize: </a:t>
            </a:r>
            <a:r>
              <a:rPr lang="en-US" sz="2800" b="1" dirty="0">
                <a:solidFill>
                  <a:srgbClr val="CF3338"/>
                </a:solidFill>
                <a:latin typeface="Consolas" panose="020B0609020204030204" pitchFamily="49" charset="0"/>
              </a:rPr>
              <a:t>loans.xlsx</a:t>
            </a:r>
          </a:p>
        </p:txBody>
      </p:sp>
    </p:spTree>
    <p:extLst>
      <p:ext uri="{BB962C8B-B14F-4D97-AF65-F5344CB8AC3E}">
        <p14:creationId xmlns:p14="http://schemas.microsoft.com/office/powerpoint/2010/main" val="30888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TotalTime>
  <Words>412</Words>
  <Application>Microsoft Office PowerPoint</Application>
  <PresentationFormat>Widescreen</PresentationFormat>
  <Paragraphs>56</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Aliens &amp; cows</vt:lpstr>
      <vt:lpstr>Arial</vt:lpstr>
      <vt:lpstr>Calibri</vt:lpstr>
      <vt:lpstr>Calibri Light</vt:lpstr>
      <vt:lpstr>Consolas</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80</cp:revision>
  <dcterms:created xsi:type="dcterms:W3CDTF">2019-10-19T21:47:18Z</dcterms:created>
  <dcterms:modified xsi:type="dcterms:W3CDTF">2021-10-23T13:19:46Z</dcterms:modified>
</cp:coreProperties>
</file>