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56" r:id="rId2"/>
    <p:sldId id="258" r:id="rId3"/>
    <p:sldId id="435" r:id="rId4"/>
    <p:sldId id="267" r:id="rId5"/>
    <p:sldId id="352" r:id="rId6"/>
    <p:sldId id="328" r:id="rId7"/>
    <p:sldId id="324" r:id="rId8"/>
    <p:sldId id="341" r:id="rId9"/>
    <p:sldId id="348" r:id="rId10"/>
    <p:sldId id="340" r:id="rId11"/>
    <p:sldId id="275" r:id="rId12"/>
    <p:sldId id="349" r:id="rId13"/>
    <p:sldId id="344" r:id="rId14"/>
    <p:sldId id="351" r:id="rId15"/>
    <p:sldId id="342" r:id="rId16"/>
    <p:sldId id="347" r:id="rId17"/>
    <p:sldId id="354" r:id="rId18"/>
    <p:sldId id="350" r:id="rId19"/>
    <p:sldId id="343" r:id="rId20"/>
    <p:sldId id="355" r:id="rId21"/>
    <p:sldId id="329" r:id="rId22"/>
    <p:sldId id="306" r:id="rId23"/>
    <p:sldId id="357" r:id="rId24"/>
    <p:sldId id="433" r:id="rId25"/>
    <p:sldId id="434" r:id="rId26"/>
    <p:sldId id="43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6295" autoAdjust="0"/>
  </p:normalViewPr>
  <p:slideViewPr>
    <p:cSldViewPr snapToGrid="0">
      <p:cViewPr varScale="1">
        <p:scale>
          <a:sx n="81" d="100"/>
          <a:sy n="81" d="100"/>
        </p:scale>
        <p:origin x="1101" y="61"/>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469429-6ED5-4301-866D-519E2D1EB5BF}" type="datetimeFigureOut">
              <a:rPr lang="en-US" smtClean="0"/>
              <a:t>8/14/2021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66621-ADCC-4EF8-8003-B9D3E881DCD2}" type="slidenum">
              <a:rPr lang="en-US" smtClean="0"/>
              <a:t>‹#›</a:t>
            </a:fld>
            <a:endParaRPr lang="en-US"/>
          </a:p>
        </p:txBody>
      </p:sp>
    </p:spTree>
    <p:extLst>
      <p:ext uri="{BB962C8B-B14F-4D97-AF65-F5344CB8AC3E}">
        <p14:creationId xmlns:p14="http://schemas.microsoft.com/office/powerpoint/2010/main" val="3924534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a:t>
            </a:fld>
            <a:endParaRPr lang="en-US"/>
          </a:p>
        </p:txBody>
      </p:sp>
    </p:spTree>
    <p:extLst>
      <p:ext uri="{BB962C8B-B14F-4D97-AF65-F5344CB8AC3E}">
        <p14:creationId xmlns:p14="http://schemas.microsoft.com/office/powerpoint/2010/main" val="245499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1548743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246833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3230393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15418554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14</a:t>
            </a:fld>
            <a:endParaRPr lang="en-US"/>
          </a:p>
        </p:txBody>
      </p:sp>
    </p:spTree>
    <p:extLst>
      <p:ext uri="{BB962C8B-B14F-4D97-AF65-F5344CB8AC3E}">
        <p14:creationId xmlns:p14="http://schemas.microsoft.com/office/powerpoint/2010/main" val="847681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15</a:t>
            </a:fld>
            <a:endParaRPr lang="en-US"/>
          </a:p>
        </p:txBody>
      </p:sp>
    </p:spTree>
    <p:extLst>
      <p:ext uri="{BB962C8B-B14F-4D97-AF65-F5344CB8AC3E}">
        <p14:creationId xmlns:p14="http://schemas.microsoft.com/office/powerpoint/2010/main" val="157423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16</a:t>
            </a:fld>
            <a:endParaRPr lang="en-US"/>
          </a:p>
        </p:txBody>
      </p:sp>
    </p:spTree>
    <p:extLst>
      <p:ext uri="{BB962C8B-B14F-4D97-AF65-F5344CB8AC3E}">
        <p14:creationId xmlns:p14="http://schemas.microsoft.com/office/powerpoint/2010/main" val="2453663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17</a:t>
            </a:fld>
            <a:endParaRPr lang="en-US"/>
          </a:p>
        </p:txBody>
      </p:sp>
    </p:spTree>
    <p:extLst>
      <p:ext uri="{BB962C8B-B14F-4D97-AF65-F5344CB8AC3E}">
        <p14:creationId xmlns:p14="http://schemas.microsoft.com/office/powerpoint/2010/main" val="4160286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things that people get confused about is why learn Python if you’re getting into Power Query… or which to focus on.</a:t>
            </a:r>
          </a:p>
          <a:p>
            <a:endParaRPr lang="en-US" dirty="0"/>
          </a:p>
          <a:p>
            <a:r>
              <a:rPr lang="en-US" dirty="0"/>
              <a:t>You’re not leaving Microsoft’s stack. I have some documentation and a great book here. Now of course these are more about </a:t>
            </a:r>
            <a:r>
              <a:rPr lang="en-US" dirty="0" err="1"/>
              <a:t>PowerBI</a:t>
            </a:r>
            <a:r>
              <a:rPr lang="en-US" dirty="0"/>
              <a:t> but there’s every indication there’s more to come with Excel. </a:t>
            </a:r>
          </a:p>
        </p:txBody>
      </p:sp>
      <p:sp>
        <p:nvSpPr>
          <p:cNvPr id="4" name="Slide Number Placeholder 3"/>
          <p:cNvSpPr>
            <a:spLocks noGrp="1"/>
          </p:cNvSpPr>
          <p:nvPr>
            <p:ph type="sldNum" sz="quarter" idx="5"/>
          </p:nvPr>
        </p:nvSpPr>
        <p:spPr/>
        <p:txBody>
          <a:bodyPr/>
          <a:lstStyle/>
          <a:p>
            <a:fld id="{3BB66621-ADCC-4EF8-8003-B9D3E881DCD2}" type="slidenum">
              <a:rPr lang="en-US" smtClean="0"/>
              <a:t>18</a:t>
            </a:fld>
            <a:endParaRPr lang="en-US"/>
          </a:p>
        </p:txBody>
      </p:sp>
    </p:spTree>
    <p:extLst>
      <p:ext uri="{BB962C8B-B14F-4D97-AF65-F5344CB8AC3E}">
        <p14:creationId xmlns:p14="http://schemas.microsoft.com/office/powerpoint/2010/main" val="7484584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is scary, it’s literally learning another language! </a:t>
            </a:r>
          </a:p>
        </p:txBody>
      </p:sp>
      <p:sp>
        <p:nvSpPr>
          <p:cNvPr id="4" name="Slide Number Placeholder 3"/>
          <p:cNvSpPr>
            <a:spLocks noGrp="1"/>
          </p:cNvSpPr>
          <p:nvPr>
            <p:ph type="sldNum" sz="quarter" idx="5"/>
          </p:nvPr>
        </p:nvSpPr>
        <p:spPr/>
        <p:txBody>
          <a:bodyPr/>
          <a:lstStyle/>
          <a:p>
            <a:fld id="{3BB66621-ADCC-4EF8-8003-B9D3E881DCD2}" type="slidenum">
              <a:rPr lang="en-US" smtClean="0"/>
              <a:t>19</a:t>
            </a:fld>
            <a:endParaRPr lang="en-US"/>
          </a:p>
        </p:txBody>
      </p:sp>
    </p:spTree>
    <p:extLst>
      <p:ext uri="{BB962C8B-B14F-4D97-AF65-F5344CB8AC3E}">
        <p14:creationId xmlns:p14="http://schemas.microsoft.com/office/powerpoint/2010/main" val="3399850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20</a:t>
            </a:fld>
            <a:endParaRPr lang="en-US"/>
          </a:p>
        </p:txBody>
      </p:sp>
    </p:spTree>
    <p:extLst>
      <p:ext uri="{BB962C8B-B14F-4D97-AF65-F5344CB8AC3E}">
        <p14:creationId xmlns:p14="http://schemas.microsoft.com/office/powerpoint/2010/main" val="22445085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21</a:t>
            </a:fld>
            <a:endParaRPr lang="en-US"/>
          </a:p>
        </p:txBody>
      </p:sp>
    </p:spTree>
    <p:extLst>
      <p:ext uri="{BB962C8B-B14F-4D97-AF65-F5344CB8AC3E}">
        <p14:creationId xmlns:p14="http://schemas.microsoft.com/office/powerpoint/2010/main" val="20417025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23</a:t>
            </a:fld>
            <a:endParaRPr lang="en-US"/>
          </a:p>
        </p:txBody>
      </p:sp>
    </p:spTree>
    <p:extLst>
      <p:ext uri="{BB962C8B-B14F-4D97-AF65-F5344CB8AC3E}">
        <p14:creationId xmlns:p14="http://schemas.microsoft.com/office/powerpoint/2010/main" val="1287761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24</a:t>
            </a:fld>
            <a:endParaRPr lang="en-US"/>
          </a:p>
        </p:txBody>
      </p:sp>
    </p:spTree>
    <p:extLst>
      <p:ext uri="{BB962C8B-B14F-4D97-AF65-F5344CB8AC3E}">
        <p14:creationId xmlns:p14="http://schemas.microsoft.com/office/powerpoint/2010/main" val="1725553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524119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different coming from Microsoft, proprietary technology</a:t>
            </a:r>
          </a:p>
          <a:p>
            <a:r>
              <a:rPr lang="en-US" dirty="0"/>
              <a:t>Python is open source what does that mean? </a:t>
            </a:r>
          </a:p>
        </p:txBody>
      </p:sp>
      <p:sp>
        <p:nvSpPr>
          <p:cNvPr id="4" name="Slide Number Placeholder 3"/>
          <p:cNvSpPr>
            <a:spLocks noGrp="1"/>
          </p:cNvSpPr>
          <p:nvPr>
            <p:ph type="sldNum" sz="quarter" idx="5"/>
          </p:nvPr>
        </p:nvSpPr>
        <p:spPr/>
        <p:txBody>
          <a:bodyPr/>
          <a:lstStyle/>
          <a:p>
            <a:fld id="{3BB66621-ADCC-4EF8-8003-B9D3E881DCD2}" type="slidenum">
              <a:rPr lang="en-US" smtClean="0"/>
              <a:t>4</a:t>
            </a:fld>
            <a:endParaRPr lang="en-US"/>
          </a:p>
        </p:txBody>
      </p:sp>
    </p:spTree>
    <p:extLst>
      <p:ext uri="{BB962C8B-B14F-4D97-AF65-F5344CB8AC3E}">
        <p14:creationId xmlns:p14="http://schemas.microsoft.com/office/powerpoint/2010/main" val="3138835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means anyone is free to build on it or redistribute it… and that’s how we’ll get our code </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1413153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remember that being open source means anyone is free to repackage and redistribute code. In the case of Python the official source code lives with the Python foundation and can be found there. It’s more common however to download from the Anaconda _distribution_ of that code. One of the reasons why is Anaconda comes with some goodies that don’t come with the raw </a:t>
            </a:r>
            <a:r>
              <a:rPr lang="en-US" dirty="0" err="1"/>
              <a:t>Pyhon</a:t>
            </a:r>
            <a:r>
              <a:rPr lang="en-US" dirty="0"/>
              <a:t> installation. One of those is the Jupyter notebook, which is a browser-based app we’ll be using to work with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586087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In the demo you’ll get a tour of the notebook and how to work a bit with functions and objects.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2263882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4257777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3669274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8/14/2021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8/14/2021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8/14/2021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8/14/2021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8/14/2021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8/14/2021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8/14/2021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github.com/stringfestdata/ms-excel-toronto-python"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hyperlink" Target="https://stringfestanalytics.com/sourcing-python-packages/"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6.jpg"/><Relationship Id="rId5" Type="http://schemas.openxmlformats.org/officeDocument/2006/relationships/image" Target="../media/image15.png"/><Relationship Id="rId4" Type="http://schemas.openxmlformats.org/officeDocument/2006/relationships/image" Target="../media/image14.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ithub.com/stringfestdata/five-things-workshop"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hyperlink" Target="https://stringfestanalytics.com/aina-waiting/"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forms.office.com/r/0ZnD0LxpZy"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tringfestanalytics.com/contact/" TargetMode="External"/><Relationship Id="rId5" Type="http://schemas.openxmlformats.org/officeDocument/2006/relationships/hyperlink" Target="https://www.linkedin.com/in/gjmount/" TargetMode="External"/><Relationship Id="rId4" Type="http://schemas.openxmlformats.org/officeDocument/2006/relationships/hyperlink" Target="mailto:george@stringfestanalytics.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s://www.redhat.com/en/topics/open-source/what-is-open-source"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hyperlink" Target="https://www.python.org/" TargetMode="External"/><Relationship Id="rId4" Type="http://schemas.openxmlformats.org/officeDocument/2006/relationships/hyperlink" Target="https://www.anaconda.com/" TargetMode="External"/><Relationship Id="rId9" Type="http://schemas.openxmlformats.org/officeDocument/2006/relationships/hyperlink" Target="https://jupyter.or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8" y="1365813"/>
            <a:ext cx="8245584"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https://github.com/stringfestdata/ms-excel-toronto-python</a:t>
            </a:r>
            <a:r>
              <a:rPr lang="en-US" sz="2800" dirty="0">
                <a:solidFill>
                  <a:srgbClr val="707070"/>
                </a:solidFill>
                <a:latin typeface="Pragmatica" panose="020B0403040502020204" pitchFamily="34" charset="0"/>
              </a:rPr>
              <a:t> </a:t>
            </a:r>
          </a:p>
        </p:txBody>
      </p:sp>
      <p:pic>
        <p:nvPicPr>
          <p:cNvPr id="4" name="Picture 3" descr="Text&#10;&#10;Description automatically generated">
            <a:extLst>
              <a:ext uri="{FF2B5EF4-FFF2-40B4-BE49-F238E27FC236}">
                <a16:creationId xmlns:a16="http://schemas.microsoft.com/office/drawing/2014/main" id="{FFE28FC0-F2F4-4EDE-9BEF-0C09FB1EB8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5" name="Picture 4" descr="Text&#10;&#10;Description automatically generated">
            <a:extLst>
              <a:ext uri="{FF2B5EF4-FFF2-40B4-BE49-F238E27FC236}">
                <a16:creationId xmlns:a16="http://schemas.microsoft.com/office/drawing/2014/main" id="{78BB40FC-DBB4-4F9E-BE2A-57553FC3541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1832731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3. There’s a package for that!</a:t>
            </a:r>
          </a:p>
        </p:txBody>
      </p:sp>
    </p:spTree>
    <p:extLst>
      <p:ext uri="{BB962C8B-B14F-4D97-AF65-F5344CB8AC3E}">
        <p14:creationId xmlns:p14="http://schemas.microsoft.com/office/powerpoint/2010/main" val="858187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application, icon&#10;&#10;Description automatically generated">
            <a:extLst>
              <a:ext uri="{FF2B5EF4-FFF2-40B4-BE49-F238E27FC236}">
                <a16:creationId xmlns:a16="http://schemas.microsoft.com/office/drawing/2014/main" id="{A712A01B-0288-4354-8C7C-A34D5AF2C311}"/>
              </a:ext>
            </a:extLst>
          </p:cNvPr>
          <p:cNvPicPr>
            <a:picLocks noChangeAspect="1"/>
          </p:cNvPicPr>
          <p:nvPr/>
        </p:nvPicPr>
        <p:blipFill rotWithShape="1">
          <a:blip r:embed="rId3">
            <a:extLst>
              <a:ext uri="{28A0092B-C50C-407E-A947-70E740481C1C}">
                <a14:useLocalDpi xmlns:a14="http://schemas.microsoft.com/office/drawing/2010/main" val="0"/>
              </a:ext>
            </a:extLst>
          </a:blip>
          <a:srcRect l="18586" t="26117" r="24476" b="19863"/>
          <a:stretch/>
        </p:blipFill>
        <p:spPr>
          <a:xfrm>
            <a:off x="7428412" y="1543847"/>
            <a:ext cx="3047384" cy="5140006"/>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package two-step…</a:t>
            </a:r>
          </a:p>
        </p:txBody>
      </p:sp>
      <p:sp>
        <p:nvSpPr>
          <p:cNvPr id="3" name="TextBox 2"/>
          <p:cNvSpPr txBox="1"/>
          <p:nvPr/>
        </p:nvSpPr>
        <p:spPr>
          <a:xfrm>
            <a:off x="454109" y="2297968"/>
            <a:ext cx="6086650" cy="2246769"/>
          </a:xfrm>
          <a:prstGeom prst="rect">
            <a:avLst/>
          </a:prstGeom>
          <a:noFill/>
        </p:spPr>
        <p:txBody>
          <a:bodyPr wrap="square" rtlCol="0">
            <a:spAutoFit/>
          </a:bodyPr>
          <a:lstStyle/>
          <a:p>
            <a:pPr marL="514350" indent="-514350">
              <a:buAutoNum type="arabicPeriod"/>
            </a:pPr>
            <a:r>
              <a:rPr lang="en-US" sz="2800" dirty="0">
                <a:solidFill>
                  <a:srgbClr val="707070"/>
                </a:solidFill>
                <a:latin typeface="Pragmatica" panose="020B0403040502020204" pitchFamily="34" charset="0"/>
              </a:rPr>
              <a:t>Install the package if needed</a:t>
            </a:r>
          </a:p>
          <a:p>
            <a:pPr marL="971550" lvl="1" indent="-514350">
              <a:buFont typeface="Arial" panose="020B0604020202020204" pitchFamily="34" charset="0"/>
              <a:buChar char="•"/>
            </a:pPr>
            <a:r>
              <a:rPr lang="en-US" sz="2800" dirty="0" err="1">
                <a:solidFill>
                  <a:srgbClr val="707070"/>
                </a:solidFill>
                <a:latin typeface="Consolas" panose="020B0609020204030204" pitchFamily="49" charset="0"/>
              </a:rPr>
              <a:t>conda</a:t>
            </a:r>
            <a:r>
              <a:rPr lang="en-US" sz="2800" dirty="0">
                <a:solidFill>
                  <a:srgbClr val="707070"/>
                </a:solidFill>
                <a:latin typeface="Consolas" panose="020B0609020204030204" pitchFamily="49" charset="0"/>
              </a:rPr>
              <a:t> install </a:t>
            </a:r>
            <a:r>
              <a:rPr lang="en-US" sz="2800" dirty="0" err="1">
                <a:solidFill>
                  <a:srgbClr val="707070"/>
                </a:solidFill>
                <a:latin typeface="Consolas" panose="020B0609020204030204" pitchFamily="49" charset="0"/>
              </a:rPr>
              <a:t>packagename</a:t>
            </a:r>
            <a:r>
              <a:rPr lang="en-US" sz="2800" dirty="0">
                <a:solidFill>
                  <a:srgbClr val="707070"/>
                </a:solidFill>
                <a:latin typeface="Consolas" panose="020B0609020204030204" pitchFamily="49" charset="0"/>
              </a:rPr>
              <a:t> </a:t>
            </a:r>
          </a:p>
          <a:p>
            <a:pPr marL="971550" lvl="1" indent="-514350">
              <a:buFont typeface="Arial" panose="020B0604020202020204" pitchFamily="34" charset="0"/>
              <a:buChar char="•"/>
            </a:pPr>
            <a:r>
              <a:rPr lang="en-US" sz="2800" dirty="0">
                <a:solidFill>
                  <a:srgbClr val="707070"/>
                </a:solidFill>
                <a:latin typeface="Consolas" panose="020B0609020204030204" pitchFamily="49" charset="0"/>
              </a:rPr>
              <a:t>pip install </a:t>
            </a:r>
            <a:r>
              <a:rPr lang="en-US" sz="2800" dirty="0" err="1">
                <a:solidFill>
                  <a:srgbClr val="707070"/>
                </a:solidFill>
                <a:latin typeface="Consolas" panose="020B0609020204030204" pitchFamily="49" charset="0"/>
              </a:rPr>
              <a:t>packagename</a:t>
            </a:r>
            <a:endParaRPr lang="en-US" sz="2800" dirty="0">
              <a:solidFill>
                <a:srgbClr val="707070"/>
              </a:solidFill>
              <a:latin typeface="Consolas" panose="020B0609020204030204" pitchFamily="49" charset="0"/>
            </a:endParaRPr>
          </a:p>
          <a:p>
            <a:pPr marL="514350" indent="-514350">
              <a:buFont typeface="+mj-lt"/>
              <a:buAutoNum type="arabicPeriod"/>
            </a:pPr>
            <a:r>
              <a:rPr lang="en-US" sz="2800" dirty="0">
                <a:solidFill>
                  <a:srgbClr val="707070"/>
                </a:solidFill>
                <a:latin typeface="Pragmatica" panose="020B0403040502020204" pitchFamily="34" charset="0"/>
              </a:rPr>
              <a:t>Open the package</a:t>
            </a:r>
          </a:p>
          <a:p>
            <a:pPr marL="971550" lvl="1" indent="-514350">
              <a:buFont typeface="Arial" panose="020B0604020202020204" pitchFamily="34" charset="0"/>
              <a:buChar char="•"/>
            </a:pPr>
            <a:r>
              <a:rPr lang="en-US" sz="2800" dirty="0">
                <a:solidFill>
                  <a:srgbClr val="707070"/>
                </a:solidFill>
                <a:latin typeface="Consolas" panose="020B0609020204030204" pitchFamily="49" charset="0"/>
              </a:rPr>
              <a:t>import </a:t>
            </a:r>
            <a:r>
              <a:rPr lang="en-US" sz="2800" dirty="0" err="1">
                <a:solidFill>
                  <a:srgbClr val="707070"/>
                </a:solidFill>
                <a:latin typeface="Consolas" panose="020B0609020204030204" pitchFamily="49" charset="0"/>
              </a:rPr>
              <a:t>packagename</a:t>
            </a:r>
            <a:endParaRPr lang="en-US" sz="2800" dirty="0">
              <a:solidFill>
                <a:srgbClr val="707070"/>
              </a:solidFill>
              <a:latin typeface="Consolas" panose="020B0609020204030204" pitchFamily="49" charset="0"/>
            </a:endParaRPr>
          </a:p>
        </p:txBody>
      </p:sp>
      <p:sp>
        <p:nvSpPr>
          <p:cNvPr id="8" name="TextBox 7">
            <a:extLst>
              <a:ext uri="{FF2B5EF4-FFF2-40B4-BE49-F238E27FC236}">
                <a16:creationId xmlns:a16="http://schemas.microsoft.com/office/drawing/2014/main" id="{1FC30B21-711F-42B6-A594-4AB6BE1C1C42}"/>
              </a:ext>
            </a:extLst>
          </p:cNvPr>
          <p:cNvSpPr txBox="1"/>
          <p:nvPr/>
        </p:nvSpPr>
        <p:spPr>
          <a:xfrm>
            <a:off x="347240" y="4943758"/>
            <a:ext cx="6086650" cy="1384995"/>
          </a:xfrm>
          <a:prstGeom prst="rect">
            <a:avLst/>
          </a:prstGeom>
          <a:noFill/>
        </p:spPr>
        <p:txBody>
          <a:bodyPr wrap="square" rtlCol="0">
            <a:spAutoFit/>
          </a:bodyPr>
          <a:lstStyle/>
          <a:p>
            <a:r>
              <a:rPr lang="en-US" sz="2800" dirty="0">
                <a:solidFill>
                  <a:srgbClr val="707070"/>
                </a:solidFill>
                <a:latin typeface="Pragmatica" panose="020B7200000000000000" pitchFamily="34" charset="0"/>
              </a:rPr>
              <a:t>More:  </a:t>
            </a:r>
            <a:r>
              <a:rPr lang="en-US" sz="2800" dirty="0">
                <a:solidFill>
                  <a:srgbClr val="707070"/>
                </a:solidFill>
                <a:latin typeface="Pragmatica" panose="020B7200000000000000" pitchFamily="34" charset="0"/>
                <a:hlinkClick r:id="rId5"/>
              </a:rPr>
              <a:t>https://stringfestanalytics.com/sourcing-python-packages/</a:t>
            </a:r>
            <a:r>
              <a:rPr lang="en-US" sz="2800" dirty="0">
                <a:solidFill>
                  <a:srgbClr val="707070"/>
                </a:solidFill>
                <a:latin typeface="Pragmatica" panose="020B7200000000000000" pitchFamily="34" charset="0"/>
              </a:rPr>
              <a:t>  </a:t>
            </a:r>
          </a:p>
        </p:txBody>
      </p:sp>
    </p:spTree>
    <p:extLst>
      <p:ext uri="{BB962C8B-B14F-4D97-AF65-F5344CB8AC3E}">
        <p14:creationId xmlns:p14="http://schemas.microsoft.com/office/powerpoint/2010/main" val="3221926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054768" cy="1015663"/>
          </a:xfrm>
          <a:prstGeom prst="rect">
            <a:avLst/>
          </a:prstGeom>
          <a:noFill/>
        </p:spPr>
        <p:txBody>
          <a:bodyPr wrap="square" rtlCol="0">
            <a:spAutoFit/>
          </a:bodyPr>
          <a:lstStyle/>
          <a:p>
            <a:r>
              <a:rPr lang="en-US" sz="6000" dirty="0">
                <a:latin typeface="Aliens &amp; cows" panose="00000500000000000000" pitchFamily="2" charset="0"/>
              </a:rPr>
              <a:t>You won’t get far without these…</a:t>
            </a:r>
          </a:p>
        </p:txBody>
      </p:sp>
      <p:graphicFrame>
        <p:nvGraphicFramePr>
          <p:cNvPr id="2" name="Table 1">
            <a:extLst>
              <a:ext uri="{FF2B5EF4-FFF2-40B4-BE49-F238E27FC236}">
                <a16:creationId xmlns:a16="http://schemas.microsoft.com/office/drawing/2014/main" id="{9D34DC8C-8B2D-4697-AB4F-D6A56C324B2A}"/>
              </a:ext>
            </a:extLst>
          </p:cNvPr>
          <p:cNvGraphicFramePr>
            <a:graphicFrameLocks noGrp="1"/>
          </p:cNvGraphicFramePr>
          <p:nvPr>
            <p:extLst>
              <p:ext uri="{D42A27DB-BD31-4B8C-83A1-F6EECF244321}">
                <p14:modId xmlns:p14="http://schemas.microsoft.com/office/powerpoint/2010/main" val="1056670891"/>
              </p:ext>
            </p:extLst>
          </p:nvPr>
        </p:nvGraphicFramePr>
        <p:xfrm>
          <a:off x="1014962" y="1685665"/>
          <a:ext cx="9879062" cy="4741426"/>
        </p:xfrm>
        <a:graphic>
          <a:graphicData uri="http://schemas.openxmlformats.org/drawingml/2006/table">
            <a:tbl>
              <a:tblPr firstRow="1" firstCol="1" bandRow="1">
                <a:tableStyleId>{F2DE63D5-997A-4646-A377-4702673A728D}</a:tableStyleId>
              </a:tblPr>
              <a:tblGrid>
                <a:gridCol w="3647981">
                  <a:extLst>
                    <a:ext uri="{9D8B030D-6E8A-4147-A177-3AD203B41FA5}">
                      <a16:colId xmlns:a16="http://schemas.microsoft.com/office/drawing/2014/main" val="1478276448"/>
                    </a:ext>
                  </a:extLst>
                </a:gridCol>
                <a:gridCol w="6231081">
                  <a:extLst>
                    <a:ext uri="{9D8B030D-6E8A-4147-A177-3AD203B41FA5}">
                      <a16:colId xmlns:a16="http://schemas.microsoft.com/office/drawing/2014/main" val="4256962740"/>
                    </a:ext>
                  </a:extLst>
                </a:gridCol>
              </a:tblGrid>
              <a:tr h="258821">
                <a:tc>
                  <a:txBody>
                    <a:bodyPr/>
                    <a:lstStyle/>
                    <a:p>
                      <a:pPr marL="0" marR="0">
                        <a:lnSpc>
                          <a:spcPct val="107000"/>
                        </a:lnSpc>
                        <a:spcBef>
                          <a:spcPts val="0"/>
                        </a:spcBef>
                        <a:spcAft>
                          <a:spcPts val="0"/>
                        </a:spcAft>
                      </a:pPr>
                      <a:r>
                        <a:rPr lang="en-US" sz="2800">
                          <a:effectLst/>
                        </a:rPr>
                        <a:t>Package</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2800" dirty="0">
                          <a:effectLst/>
                        </a:rPr>
                        <a:t>Description</a:t>
                      </a:r>
                      <a:endParaRPr lang="en-US" sz="32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19258521"/>
                  </a:ext>
                </a:extLst>
              </a:tr>
              <a:tr h="107584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numpy</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latin typeface="Pragmatica" panose="020B7200000000000000" pitchFamily="34" charset="0"/>
                          <a:ea typeface="Calibri" panose="020F0502020204030204" pitchFamily="34" charset="0"/>
                          <a:cs typeface="Times New Roman" panose="02020603050405020304" pitchFamily="18" charset="0"/>
                        </a:rPr>
                        <a:t>Designed for </a:t>
                      </a:r>
                      <a:r>
                        <a:rPr lang="en-US" sz="2400" i="1">
                          <a:effectLst/>
                          <a:latin typeface="Pragmatica" panose="020B7200000000000000" pitchFamily="34" charset="0"/>
                          <a:ea typeface="Calibri" panose="020F0502020204030204" pitchFamily="34" charset="0"/>
                          <a:cs typeface="Times New Roman" panose="02020603050405020304" pitchFamily="18" charset="0"/>
                        </a:rPr>
                        <a:t>numerical computing </a:t>
                      </a:r>
                      <a:endParaRPr lang="en-US" sz="28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707264"/>
                  </a:ext>
                </a:extLst>
              </a:tr>
              <a:tr h="107584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pandas</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latin typeface="Pragmatica" panose="020B7200000000000000" pitchFamily="34" charset="0"/>
                          <a:ea typeface="Calibri" panose="020F0502020204030204" pitchFamily="34" charset="0"/>
                          <a:cs typeface="Times New Roman" panose="02020603050405020304" pitchFamily="18" charset="0"/>
                        </a:rPr>
                        <a:t>Designed to work with </a:t>
                      </a:r>
                      <a:r>
                        <a:rPr lang="en-US" sz="2400" i="1" dirty="0">
                          <a:effectLst/>
                          <a:latin typeface="Pragmatica" panose="020B7200000000000000" pitchFamily="34" charset="0"/>
                          <a:ea typeface="Calibri" panose="020F0502020204030204" pitchFamily="34" charset="0"/>
                          <a:cs typeface="Times New Roman" panose="02020603050405020304" pitchFamily="18" charset="0"/>
                        </a:rPr>
                        <a:t>panel data </a:t>
                      </a:r>
                      <a:r>
                        <a:rPr lang="en-US" sz="2400" dirty="0">
                          <a:effectLst/>
                          <a:latin typeface="Pragmatica" panose="020B7200000000000000" pitchFamily="34" charset="0"/>
                          <a:ea typeface="Calibri" panose="020F0502020204030204" pitchFamily="34" charset="0"/>
                          <a:cs typeface="Times New Roman" panose="02020603050405020304" pitchFamily="18" charset="0"/>
                        </a:rPr>
                        <a:t>and other tabular data structures (think rows and columns. This package leverages code from </a:t>
                      </a:r>
                      <a:r>
                        <a:rPr lang="en-US" sz="2400" dirty="0" err="1">
                          <a:effectLst/>
                          <a:latin typeface="Consolas" panose="020B0609020204030204" pitchFamily="49" charset="0"/>
                          <a:ea typeface="Calibri" panose="020F0502020204030204" pitchFamily="34" charset="0"/>
                          <a:cs typeface="Times New Roman" panose="02020603050405020304" pitchFamily="18" charset="0"/>
                        </a:rPr>
                        <a:t>numpy</a:t>
                      </a:r>
                      <a:r>
                        <a:rPr lang="en-US" sz="2400" dirty="0">
                          <a:effectLst/>
                          <a:latin typeface="Pragmatica" panose="020B7200000000000000" pitchFamily="34" charset="0"/>
                          <a:ea typeface="Calibri" panose="020F0502020204030204" pitchFamily="34" charset="0"/>
                          <a:cs typeface="Times New Roman" panose="02020603050405020304" pitchFamily="18" charset="0"/>
                        </a:rPr>
                        <a:t>.</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3806054"/>
                  </a:ext>
                </a:extLst>
              </a:tr>
              <a:tr h="53116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matplotlib</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latin typeface="Pragmatica" panose="020B7200000000000000" pitchFamily="34" charset="0"/>
                          <a:ea typeface="Calibri" panose="020F0502020204030204" pitchFamily="34" charset="0"/>
                          <a:cs typeface="Times New Roman" panose="02020603050405020304" pitchFamily="18" charset="0"/>
                        </a:rPr>
                        <a:t>a popular package for data visualization</a:t>
                      </a:r>
                      <a:endParaRPr lang="en-US" sz="28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7659388"/>
                  </a:ext>
                </a:extLst>
              </a:tr>
              <a:tr h="258821">
                <a:tc>
                  <a:txBody>
                    <a:bodyPr/>
                    <a:lstStyle/>
                    <a:p>
                      <a:pPr marL="0" marR="0">
                        <a:lnSpc>
                          <a:spcPct val="107000"/>
                        </a:lnSpc>
                        <a:spcBef>
                          <a:spcPts val="0"/>
                        </a:spcBef>
                        <a:spcAft>
                          <a:spcPts val="0"/>
                        </a:spcAft>
                      </a:pPr>
                      <a:r>
                        <a:rPr lang="en-US" sz="2800" dirty="0">
                          <a:effectLst/>
                          <a:latin typeface="Consolas" panose="020B0609020204030204" pitchFamily="49" charset="0"/>
                          <a:ea typeface="Calibri" panose="020F0502020204030204" pitchFamily="34" charset="0"/>
                          <a:cs typeface="Times New Roman" panose="02020603050405020304" pitchFamily="18" charset="0"/>
                        </a:rPr>
                        <a:t>seaborn</a:t>
                      </a:r>
                      <a:endParaRPr lang="en-US" sz="32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latin typeface="Pragmatica" panose="020B7200000000000000" pitchFamily="34" charset="0"/>
                          <a:ea typeface="Calibri" panose="020F0502020204030204" pitchFamily="34" charset="0"/>
                          <a:cs typeface="Times New Roman" panose="02020603050405020304" pitchFamily="18" charset="0"/>
                        </a:rPr>
                        <a:t>another package for data visualization, built on top of </a:t>
                      </a:r>
                      <a:r>
                        <a:rPr lang="en-US" sz="2400" dirty="0">
                          <a:effectLst/>
                          <a:latin typeface="Consolas" panose="020B0609020204030204" pitchFamily="49" charset="0"/>
                          <a:ea typeface="Calibri" panose="020F0502020204030204" pitchFamily="34" charset="0"/>
                          <a:cs typeface="Times New Roman" panose="02020603050405020304" pitchFamily="18" charset="0"/>
                        </a:rPr>
                        <a:t>matplotlib</a:t>
                      </a:r>
                      <a:r>
                        <a:rPr lang="en-US" sz="2400" dirty="0">
                          <a:effectLst/>
                          <a:latin typeface="Pragmatica" panose="020B7200000000000000" pitchFamily="34" charset="0"/>
                          <a:ea typeface="Calibri" panose="020F0502020204030204" pitchFamily="34" charset="0"/>
                          <a:cs typeface="Times New Roman" panose="02020603050405020304" pitchFamily="18" charset="0"/>
                        </a:rPr>
                        <a:t> and designed to work well with </a:t>
                      </a:r>
                      <a:r>
                        <a:rPr lang="en-US" sz="2400" dirty="0">
                          <a:effectLst/>
                          <a:latin typeface="Consolas" panose="020B0609020204030204" pitchFamily="49" charset="0"/>
                          <a:ea typeface="Calibri" panose="020F0502020204030204" pitchFamily="34" charset="0"/>
                          <a:cs typeface="Times New Roman" panose="02020603050405020304" pitchFamily="18" charset="0"/>
                        </a:rPr>
                        <a:t>pandas</a:t>
                      </a:r>
                      <a:r>
                        <a:rPr lang="en-US" sz="2400" dirty="0">
                          <a:effectLst/>
                          <a:latin typeface="Pragmatica" panose="020B7200000000000000" pitchFamily="34" charset="0"/>
                          <a:ea typeface="Calibri" panose="020F0502020204030204" pitchFamily="34" charset="0"/>
                          <a:cs typeface="Times New Roman" panose="02020603050405020304" pitchFamily="18" charset="0"/>
                        </a:rPr>
                        <a:t>. </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dirty="0">
                          <a:effectLst/>
                          <a:latin typeface="Pragmatica" panose="020B7200000000000000" pitchFamily="34" charset="0"/>
                          <a:ea typeface="Calibri" panose="020F0502020204030204" pitchFamily="34" charset="0"/>
                          <a:cs typeface="Times New Roman" panose="02020603050405020304" pitchFamily="18" charset="0"/>
                        </a:rPr>
                        <a:t> </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5882974"/>
                  </a:ext>
                </a:extLst>
              </a:tr>
            </a:tbl>
          </a:graphicData>
        </a:graphic>
      </p:graphicFrame>
    </p:spTree>
    <p:extLst>
      <p:ext uri="{BB962C8B-B14F-4D97-AF65-F5344CB8AC3E}">
        <p14:creationId xmlns:p14="http://schemas.microsoft.com/office/powerpoint/2010/main" val="3706976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3108543"/>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thing-3.ipynb</a:t>
            </a:r>
          </a:p>
          <a:p>
            <a:endParaRPr lang="en-US" sz="2800" b="1" dirty="0">
              <a:solidFill>
                <a:srgbClr val="CF3338"/>
              </a:solidFill>
              <a:latin typeface="Pragmatica" pitchFamily="2" charset="0"/>
            </a:endParaRPr>
          </a:p>
          <a:p>
            <a:pPr marL="514350" indent="-514350">
              <a:buAutoNum type="arabicPeriod"/>
            </a:pPr>
            <a:r>
              <a:rPr lang="en-US" sz="2800" b="1" dirty="0">
                <a:solidFill>
                  <a:srgbClr val="CF3338"/>
                </a:solidFill>
                <a:latin typeface="Pragmatica" pitchFamily="2" charset="0"/>
              </a:rPr>
              <a:t>Import from the Standard Library</a:t>
            </a:r>
          </a:p>
          <a:p>
            <a:pPr marL="514350" indent="-514350">
              <a:buAutoNum type="arabicPeriod"/>
            </a:pPr>
            <a:r>
              <a:rPr lang="en-US" sz="2800" b="1" dirty="0">
                <a:solidFill>
                  <a:srgbClr val="CF3338"/>
                </a:solidFill>
                <a:latin typeface="Pragmatica" pitchFamily="2" charset="0"/>
              </a:rPr>
              <a:t>Confirm packages available to you</a:t>
            </a:r>
          </a:p>
          <a:p>
            <a:pPr marL="514350" indent="-514350">
              <a:buAutoNum type="arabicPeriod"/>
            </a:pPr>
            <a:r>
              <a:rPr lang="en-US" sz="2800" b="1" dirty="0">
                <a:solidFill>
                  <a:srgbClr val="CF3338"/>
                </a:solidFill>
                <a:latin typeface="Pragmatica" pitchFamily="2" charset="0"/>
              </a:rPr>
              <a:t>Import and alias </a:t>
            </a:r>
            <a:r>
              <a:rPr lang="en-US" sz="2800" b="1" dirty="0">
                <a:solidFill>
                  <a:srgbClr val="CF3338"/>
                </a:solidFill>
                <a:latin typeface="Consolas" panose="020B0609020204030204" pitchFamily="49" charset="0"/>
              </a:rPr>
              <a:t>pandas</a:t>
            </a:r>
          </a:p>
          <a:p>
            <a:pPr marL="514350" indent="-514350">
              <a:buAutoNum type="arabicPeriod"/>
            </a:pPr>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4260701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959844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4. It can augment and automate Excel</a:t>
            </a:r>
          </a:p>
        </p:txBody>
      </p:sp>
    </p:spTree>
    <p:extLst>
      <p:ext uri="{BB962C8B-B14F-4D97-AF65-F5344CB8AC3E}">
        <p14:creationId xmlns:p14="http://schemas.microsoft.com/office/powerpoint/2010/main" val="2129663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844760" cy="1015663"/>
          </a:xfrm>
          <a:prstGeom prst="rect">
            <a:avLst/>
          </a:prstGeom>
          <a:noFill/>
        </p:spPr>
        <p:txBody>
          <a:bodyPr wrap="square" rtlCol="0">
            <a:spAutoFit/>
          </a:bodyPr>
          <a:lstStyle/>
          <a:p>
            <a:r>
              <a:rPr lang="en-US" sz="6000" dirty="0">
                <a:latin typeface="Aliens &amp; cows" panose="00000500000000000000" pitchFamily="2" charset="0"/>
              </a:rPr>
              <a:t>So many choices, so many use cases…</a:t>
            </a:r>
          </a:p>
        </p:txBody>
      </p:sp>
      <p:graphicFrame>
        <p:nvGraphicFramePr>
          <p:cNvPr id="5" name="Table 4">
            <a:extLst>
              <a:ext uri="{FF2B5EF4-FFF2-40B4-BE49-F238E27FC236}">
                <a16:creationId xmlns:a16="http://schemas.microsoft.com/office/drawing/2014/main" id="{E886E6FA-2AF7-4A8B-BFA5-39BAE93A3F80}"/>
              </a:ext>
            </a:extLst>
          </p:cNvPr>
          <p:cNvGraphicFramePr>
            <a:graphicFrameLocks noGrp="1"/>
          </p:cNvGraphicFramePr>
          <p:nvPr>
            <p:extLst>
              <p:ext uri="{D42A27DB-BD31-4B8C-83A1-F6EECF244321}">
                <p14:modId xmlns:p14="http://schemas.microsoft.com/office/powerpoint/2010/main" val="3896872137"/>
              </p:ext>
            </p:extLst>
          </p:nvPr>
        </p:nvGraphicFramePr>
        <p:xfrm>
          <a:off x="347240" y="2236772"/>
          <a:ext cx="11572065" cy="4254612"/>
        </p:xfrm>
        <a:graphic>
          <a:graphicData uri="http://schemas.openxmlformats.org/drawingml/2006/table">
            <a:tbl>
              <a:tblPr firstRow="1" firstCol="1" bandRow="1">
                <a:tableStyleId>{F2DE63D5-997A-4646-A377-4702673A728D}</a:tableStyleId>
              </a:tblPr>
              <a:tblGrid>
                <a:gridCol w="2722531">
                  <a:extLst>
                    <a:ext uri="{9D8B030D-6E8A-4147-A177-3AD203B41FA5}">
                      <a16:colId xmlns:a16="http://schemas.microsoft.com/office/drawing/2014/main" val="2384021324"/>
                    </a:ext>
                  </a:extLst>
                </a:gridCol>
                <a:gridCol w="4650328">
                  <a:extLst>
                    <a:ext uri="{9D8B030D-6E8A-4147-A177-3AD203B41FA5}">
                      <a16:colId xmlns:a16="http://schemas.microsoft.com/office/drawing/2014/main" val="3118748205"/>
                    </a:ext>
                  </a:extLst>
                </a:gridCol>
                <a:gridCol w="4199206">
                  <a:extLst>
                    <a:ext uri="{9D8B030D-6E8A-4147-A177-3AD203B41FA5}">
                      <a16:colId xmlns:a16="http://schemas.microsoft.com/office/drawing/2014/main" val="2234250270"/>
                    </a:ext>
                  </a:extLst>
                </a:gridCol>
              </a:tblGrid>
              <a:tr h="258821">
                <a:tc>
                  <a:txBody>
                    <a:bodyPr/>
                    <a:lstStyle/>
                    <a:p>
                      <a:pPr marL="0" marR="0">
                        <a:lnSpc>
                          <a:spcPct val="107000"/>
                        </a:lnSpc>
                        <a:spcBef>
                          <a:spcPts val="0"/>
                        </a:spcBef>
                        <a:spcAft>
                          <a:spcPts val="0"/>
                        </a:spcAft>
                      </a:pPr>
                      <a:r>
                        <a:rPr lang="en-US" sz="1800">
                          <a:effectLst/>
                        </a:rPr>
                        <a:t>Package</a:t>
                      </a:r>
                      <a:endParaRPr lang="en-US" sz="20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1800">
                          <a:effectLst/>
                        </a:rPr>
                        <a:t>Pros</a:t>
                      </a:r>
                      <a:endParaRPr lang="en-US" sz="20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1800" dirty="0">
                          <a:effectLst/>
                        </a:rPr>
                        <a:t>Cons</a:t>
                      </a:r>
                      <a:endParaRPr lang="en-US" sz="20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413004774"/>
                  </a:ext>
                </a:extLst>
              </a:tr>
              <a:tr h="1075841">
                <a:tc>
                  <a:txBody>
                    <a:bodyPr/>
                    <a:lstStyle/>
                    <a:p>
                      <a:pPr marL="0" marR="0">
                        <a:lnSpc>
                          <a:spcPct val="107000"/>
                        </a:lnSpc>
                        <a:spcBef>
                          <a:spcPts val="0"/>
                        </a:spcBef>
                        <a:spcAft>
                          <a:spcPts val="0"/>
                        </a:spcAft>
                      </a:pPr>
                      <a:r>
                        <a:rPr lang="en-US" sz="2400" dirty="0" err="1">
                          <a:effectLst/>
                          <a:latin typeface="Consolas" panose="020B0609020204030204" pitchFamily="49" charset="0"/>
                        </a:rPr>
                        <a:t>xlsxwriter</a:t>
                      </a:r>
                      <a:endParaRPr lang="en-US" sz="28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Write almost anything from Excel from Python (data, formats, workbook settings, etc.) </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Writes to Excel only/no reading</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40278"/>
                  </a:ext>
                </a:extLst>
              </a:tr>
              <a:tr h="1075841">
                <a:tc>
                  <a:txBody>
                    <a:bodyPr/>
                    <a:lstStyle/>
                    <a:p>
                      <a:pPr marL="0" marR="0">
                        <a:lnSpc>
                          <a:spcPct val="107000"/>
                        </a:lnSpc>
                        <a:spcBef>
                          <a:spcPts val="0"/>
                        </a:spcBef>
                        <a:spcAft>
                          <a:spcPts val="0"/>
                        </a:spcAft>
                      </a:pPr>
                      <a:r>
                        <a:rPr lang="en-US" sz="2400">
                          <a:effectLst/>
                          <a:latin typeface="Consolas" panose="020B0609020204030204" pitchFamily="49" charset="0"/>
                        </a:rPr>
                        <a:t>xlwings</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Feature-rich: write data/UDFs, call VBA procedures, robust debugging tools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Local Python/Excel downloads needed</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9429041"/>
                  </a:ext>
                </a:extLst>
              </a:tr>
              <a:tr h="531161">
                <a:tc>
                  <a:txBody>
                    <a:bodyPr/>
                    <a:lstStyle/>
                    <a:p>
                      <a:pPr marL="0" marR="0">
                        <a:lnSpc>
                          <a:spcPct val="107000"/>
                        </a:lnSpc>
                        <a:spcBef>
                          <a:spcPts val="0"/>
                        </a:spcBef>
                        <a:spcAft>
                          <a:spcPts val="0"/>
                        </a:spcAft>
                      </a:pPr>
                      <a:r>
                        <a:rPr lang="en-US" sz="2400">
                          <a:effectLst/>
                          <a:latin typeface="Consolas" panose="020B0609020204030204" pitchFamily="49" charset="0"/>
                        </a:rPr>
                        <a:t>openpyxl</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Read and write </a:t>
                      </a:r>
                      <a:r>
                        <a:rPr lang="en-US" sz="2400" i="1" dirty="0">
                          <a:effectLst/>
                        </a:rPr>
                        <a:t>.xlsx</a:t>
                      </a:r>
                      <a:r>
                        <a:rPr lang="en-US" sz="2400" dirty="0">
                          <a:effectLst/>
                        </a:rPr>
                        <a:t>, </a:t>
                      </a:r>
                      <a:r>
                        <a:rPr lang="en-US" sz="2400" i="1" dirty="0">
                          <a:effectLst/>
                        </a:rPr>
                        <a:t>.</a:t>
                      </a:r>
                      <a:r>
                        <a:rPr lang="en-US" sz="2400" i="1" dirty="0" err="1">
                          <a:effectLst/>
                        </a:rPr>
                        <a:t>xlsm</a:t>
                      </a:r>
                      <a:r>
                        <a:rPr lang="en-US" sz="2400" i="1" dirty="0">
                          <a:effectLst/>
                        </a:rPr>
                        <a:t> </a:t>
                      </a:r>
                      <a:r>
                        <a:rPr lang="en-US" sz="2400" dirty="0">
                          <a:effectLst/>
                        </a:rPr>
                        <a:t>Excel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Limited ability to edit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1153270"/>
                  </a:ext>
                </a:extLst>
              </a:tr>
              <a:tr h="258821">
                <a:tc>
                  <a:txBody>
                    <a:bodyPr/>
                    <a:lstStyle/>
                    <a:p>
                      <a:pPr marL="0" marR="0">
                        <a:lnSpc>
                          <a:spcPct val="107000"/>
                        </a:lnSpc>
                        <a:spcBef>
                          <a:spcPts val="0"/>
                        </a:spcBef>
                        <a:spcAft>
                          <a:spcPts val="0"/>
                        </a:spcAft>
                      </a:pPr>
                      <a:r>
                        <a:rPr lang="en-US" sz="2400">
                          <a:effectLst/>
                          <a:latin typeface="Consolas" panose="020B0609020204030204" pitchFamily="49" charset="0"/>
                        </a:rPr>
                        <a:t>pyxlsb</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Read and write </a:t>
                      </a:r>
                      <a:r>
                        <a:rPr lang="en-US" sz="2400" i="1" dirty="0">
                          <a:effectLst/>
                        </a:rPr>
                        <a:t>.</a:t>
                      </a:r>
                      <a:r>
                        <a:rPr lang="en-US" sz="2400" i="1" dirty="0" err="1">
                          <a:effectLst/>
                        </a:rPr>
                        <a:t>xlsb</a:t>
                      </a:r>
                      <a:r>
                        <a:rPr lang="en-US" sz="2400" dirty="0">
                          <a:effectLst/>
                        </a:rPr>
                        <a: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Limited features</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7693877"/>
                  </a:ext>
                </a:extLst>
              </a:tr>
              <a:tr h="258821">
                <a:tc>
                  <a:txBody>
                    <a:bodyPr/>
                    <a:lstStyle/>
                    <a:p>
                      <a:pPr marL="0" marR="0">
                        <a:lnSpc>
                          <a:spcPct val="107000"/>
                        </a:lnSpc>
                        <a:spcBef>
                          <a:spcPts val="0"/>
                        </a:spcBef>
                        <a:spcAft>
                          <a:spcPts val="0"/>
                        </a:spcAft>
                      </a:pPr>
                      <a:r>
                        <a:rPr lang="en-US" sz="2400" dirty="0" err="1">
                          <a:effectLst/>
                          <a:latin typeface="Consolas" panose="020B0609020204030204" pitchFamily="49" charset="0"/>
                        </a:rPr>
                        <a:t>xlrd</a:t>
                      </a:r>
                      <a:r>
                        <a:rPr lang="en-US" sz="2400" dirty="0">
                          <a:effectLst/>
                          <a:latin typeface="Consolas" panose="020B0609020204030204" pitchFamily="49" charset="0"/>
                        </a:rPr>
                        <a:t>, </a:t>
                      </a:r>
                      <a:r>
                        <a:rPr lang="en-US" sz="2400" dirty="0" err="1">
                          <a:effectLst/>
                          <a:latin typeface="Consolas" panose="020B0609020204030204" pitchFamily="49" charset="0"/>
                        </a:rPr>
                        <a:t>xlwt</a:t>
                      </a:r>
                      <a:r>
                        <a:rPr lang="en-US" sz="2400" dirty="0">
                          <a:effectLst/>
                          <a:latin typeface="Consolas" panose="020B0609020204030204" pitchFamily="49" charset="0"/>
                        </a:rPr>
                        <a:t>, </a:t>
                      </a:r>
                      <a:r>
                        <a:rPr lang="en-US" sz="2400" dirty="0" err="1">
                          <a:effectLst/>
                          <a:latin typeface="Consolas" panose="020B0609020204030204" pitchFamily="49" charset="0"/>
                        </a:rPr>
                        <a:t>xlutils</a:t>
                      </a:r>
                      <a:endParaRPr lang="en-US" sz="28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Can work with </a:t>
                      </a:r>
                      <a:r>
                        <a:rPr lang="en-US" sz="2400" i="1" dirty="0">
                          <a:effectLst/>
                        </a:rPr>
                        <a:t>.</a:t>
                      </a:r>
                      <a:r>
                        <a:rPr lang="en-US" sz="2400" i="1" dirty="0" err="1">
                          <a:effectLst/>
                        </a:rPr>
                        <a:t>xls</a:t>
                      </a:r>
                      <a:r>
                        <a:rPr lang="en-US" sz="2400" dirty="0">
                          <a:effectLst/>
                        </a:rPr>
                        <a: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Limited features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832669"/>
                  </a:ext>
                </a:extLst>
              </a:tr>
            </a:tbl>
          </a:graphicData>
        </a:graphic>
      </p:graphicFrame>
    </p:spTree>
    <p:extLst>
      <p:ext uri="{BB962C8B-B14F-4D97-AF65-F5344CB8AC3E}">
        <p14:creationId xmlns:p14="http://schemas.microsoft.com/office/powerpoint/2010/main" val="2959552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2" name="AutoShape 2" descr="Python &lt;&gt; Excel workflow ">
            <a:extLst>
              <a:ext uri="{FF2B5EF4-FFF2-40B4-BE49-F238E27FC236}">
                <a16:creationId xmlns:a16="http://schemas.microsoft.com/office/drawing/2014/main" id="{91483D37-5084-4245-94A4-D861F5DF934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C9300B92-55F8-410A-9111-DD9A1A8C2633}"/>
              </a:ext>
            </a:extLst>
          </p:cNvPr>
          <p:cNvPicPr>
            <a:picLocks noChangeAspect="1"/>
          </p:cNvPicPr>
          <p:nvPr/>
        </p:nvPicPr>
        <p:blipFill rotWithShape="1">
          <a:blip r:embed="rId4">
            <a:extLst>
              <a:ext uri="{28A0092B-C50C-407E-A947-70E740481C1C}">
                <a14:useLocalDpi xmlns:a14="http://schemas.microsoft.com/office/drawing/2010/main" val="0"/>
              </a:ext>
            </a:extLst>
          </a:blip>
          <a:srcRect t="21762" b="20230"/>
          <a:stretch/>
        </p:blipFill>
        <p:spPr>
          <a:xfrm>
            <a:off x="353175" y="998350"/>
            <a:ext cx="11612853" cy="4420725"/>
          </a:xfrm>
          <a:prstGeom prst="rect">
            <a:avLst/>
          </a:prstGeom>
        </p:spPr>
      </p:pic>
    </p:spTree>
    <p:extLst>
      <p:ext uri="{BB962C8B-B14F-4D97-AF65-F5344CB8AC3E}">
        <p14:creationId xmlns:p14="http://schemas.microsoft.com/office/powerpoint/2010/main" val="1849313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844760" cy="1015663"/>
          </a:xfrm>
          <a:prstGeom prst="rect">
            <a:avLst/>
          </a:prstGeom>
          <a:noFill/>
        </p:spPr>
        <p:txBody>
          <a:bodyPr wrap="square" rtlCol="0">
            <a:spAutoFit/>
          </a:bodyPr>
          <a:lstStyle/>
          <a:p>
            <a:r>
              <a:rPr lang="en-US" sz="6000" dirty="0">
                <a:latin typeface="Aliens &amp; cows" panose="00000500000000000000" pitchFamily="2" charset="0"/>
              </a:rPr>
              <a:t>You’re not leaving the stack…</a:t>
            </a:r>
          </a:p>
        </p:txBody>
      </p:sp>
      <p:pic>
        <p:nvPicPr>
          <p:cNvPr id="3074" name="Picture 2" descr="text over a background picture of a person posing for the camera">
            <a:extLst>
              <a:ext uri="{FF2B5EF4-FFF2-40B4-BE49-F238E27FC236}">
                <a16:creationId xmlns:a16="http://schemas.microsoft.com/office/drawing/2014/main" id="{3F3EB0D1-A469-44EF-9527-27EB893CF8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8806" y="1316904"/>
            <a:ext cx="6029325" cy="37528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D02035A-818C-4764-BD01-AFD799E9B16D}"/>
              </a:ext>
            </a:extLst>
          </p:cNvPr>
          <p:cNvPicPr>
            <a:picLocks noChangeAspect="1"/>
          </p:cNvPicPr>
          <p:nvPr/>
        </p:nvPicPr>
        <p:blipFill>
          <a:blip r:embed="rId5"/>
          <a:stretch>
            <a:fillRect/>
          </a:stretch>
        </p:blipFill>
        <p:spPr>
          <a:xfrm>
            <a:off x="347240" y="1383785"/>
            <a:ext cx="4443846" cy="1867199"/>
          </a:xfrm>
          <a:prstGeom prst="rect">
            <a:avLst/>
          </a:prstGeom>
        </p:spPr>
      </p:pic>
      <p:pic>
        <p:nvPicPr>
          <p:cNvPr id="4" name="Picture 3" descr="A bird with text above it&#10;&#10;Description automatically generated with low confidence">
            <a:extLst>
              <a:ext uri="{FF2B5EF4-FFF2-40B4-BE49-F238E27FC236}">
                <a16:creationId xmlns:a16="http://schemas.microsoft.com/office/drawing/2014/main" id="{B5652947-6F3C-476E-89D8-CF13E76400A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57183" y="3298697"/>
            <a:ext cx="2631049" cy="3445915"/>
          </a:xfrm>
          <a:prstGeom prst="rect">
            <a:avLst/>
          </a:prstGeom>
        </p:spPr>
      </p:pic>
    </p:spTree>
    <p:extLst>
      <p:ext uri="{BB962C8B-B14F-4D97-AF65-F5344CB8AC3E}">
        <p14:creationId xmlns:p14="http://schemas.microsoft.com/office/powerpoint/2010/main" val="565081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5. It’s not worth panicking over</a:t>
            </a:r>
          </a:p>
        </p:txBody>
      </p:sp>
    </p:spTree>
    <p:extLst>
      <p:ext uri="{BB962C8B-B14F-4D97-AF65-F5344CB8AC3E}">
        <p14:creationId xmlns:p14="http://schemas.microsoft.com/office/powerpoint/2010/main" val="2173197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8" y="1365813"/>
            <a:ext cx="8245584"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and unzip resources: </a:t>
            </a:r>
            <a:r>
              <a:rPr lang="en-US" sz="2800" dirty="0">
                <a:solidFill>
                  <a:srgbClr val="707070"/>
                </a:solidFill>
                <a:latin typeface="Pragmatica" panose="020B0403040502020204" pitchFamily="34" charset="0"/>
                <a:hlinkClick r:id="rId4"/>
              </a:rPr>
              <a:t>https://github.com/stringfestdata/five-things-workshop</a:t>
            </a:r>
            <a:r>
              <a:rPr lang="en-US" sz="2800" dirty="0">
                <a:solidFill>
                  <a:srgbClr val="707070"/>
                </a:solidFill>
                <a:latin typeface="Pragmatica" panose="020B0403040502020204" pitchFamily="34" charset="0"/>
              </a:rPr>
              <a:t>  </a:t>
            </a:r>
          </a:p>
        </p:txBody>
      </p:sp>
      <p:pic>
        <p:nvPicPr>
          <p:cNvPr id="7" name="Picture 6">
            <a:extLst>
              <a:ext uri="{FF2B5EF4-FFF2-40B4-BE49-F238E27FC236}">
                <a16:creationId xmlns:a16="http://schemas.microsoft.com/office/drawing/2014/main" id="{A558E868-37D7-44EE-9326-24E43DB73F4B}"/>
              </a:ext>
            </a:extLst>
          </p:cNvPr>
          <p:cNvPicPr>
            <a:picLocks noChangeAspect="1"/>
          </p:cNvPicPr>
          <p:nvPr/>
        </p:nvPicPr>
        <p:blipFill>
          <a:blip r:embed="rId5"/>
          <a:stretch>
            <a:fillRect/>
          </a:stretch>
        </p:blipFill>
        <p:spPr>
          <a:xfrm>
            <a:off x="4018280" y="2909214"/>
            <a:ext cx="7695288" cy="3593186"/>
          </a:xfrm>
          <a:prstGeom prst="rect">
            <a:avLst/>
          </a:prstGeom>
        </p:spPr>
      </p:pic>
    </p:spTree>
    <p:extLst>
      <p:ext uri="{BB962C8B-B14F-4D97-AF65-F5344CB8AC3E}">
        <p14:creationId xmlns:p14="http://schemas.microsoft.com/office/powerpoint/2010/main" val="3830029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1815882"/>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thing-5.ipynb</a:t>
            </a:r>
            <a:br>
              <a:rPr lang="en-US" sz="2800" b="1" dirty="0">
                <a:solidFill>
                  <a:srgbClr val="CF3338"/>
                </a:solidFill>
                <a:latin typeface="Pragmatica" pitchFamily="2" charset="0"/>
              </a:rPr>
            </a:br>
            <a:endParaRPr lang="en-US" sz="2800" b="1" dirty="0">
              <a:solidFill>
                <a:srgbClr val="CF3338"/>
              </a:solidFill>
              <a:latin typeface="Pragmatica" pitchFamily="2" charset="0"/>
            </a:endParaRPr>
          </a:p>
          <a:p>
            <a:r>
              <a:rPr lang="en-US" sz="2800" b="1" dirty="0">
                <a:solidFill>
                  <a:srgbClr val="CF3338"/>
                </a:solidFill>
                <a:latin typeface="Pragmatica" panose="020B0403040502020204"/>
              </a:rPr>
              <a:t>Some ways to get help from right inside </a:t>
            </a:r>
            <a:r>
              <a:rPr lang="en-US" sz="2800" b="1" dirty="0" err="1">
                <a:solidFill>
                  <a:srgbClr val="CF3338"/>
                </a:solidFill>
                <a:latin typeface="Pragmatica" panose="020B0403040502020204"/>
              </a:rPr>
              <a:t>Jupyter</a:t>
            </a:r>
            <a:r>
              <a:rPr lang="en-US" sz="2800" b="1" dirty="0">
                <a:solidFill>
                  <a:srgbClr val="CF3338"/>
                </a:solidFill>
                <a:latin typeface="Pragmatica" panose="020B0403040502020204"/>
              </a:rPr>
              <a:t>…</a:t>
            </a:r>
          </a:p>
        </p:txBody>
      </p:sp>
    </p:spTree>
    <p:extLst>
      <p:ext uri="{BB962C8B-B14F-4D97-AF65-F5344CB8AC3E}">
        <p14:creationId xmlns:p14="http://schemas.microsoft.com/office/powerpoint/2010/main" val="1574627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84881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Conclusion/Resources</a:t>
            </a:r>
          </a:p>
        </p:txBody>
      </p:sp>
    </p:spTree>
    <p:extLst>
      <p:ext uri="{BB962C8B-B14F-4D97-AF65-F5344CB8AC3E}">
        <p14:creationId xmlns:p14="http://schemas.microsoft.com/office/powerpoint/2010/main" val="2952985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Take-home activity</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79233"/>
            <a:ext cx="11318287" cy="2246769"/>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Folder: </a:t>
            </a:r>
            <a:r>
              <a:rPr lang="en-US" sz="2800" dirty="0">
                <a:solidFill>
                  <a:srgbClr val="707070"/>
                </a:solidFill>
                <a:latin typeface="Consolas" panose="020B0609020204030204" pitchFamily="49" charset="0"/>
              </a:rPr>
              <a:t>take-home</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a:rPr>
              <a:t>Summarize and visualize a dataset in Python “fill in the blank:” </a:t>
            </a:r>
            <a:r>
              <a:rPr lang="en-US" sz="2800" dirty="0">
                <a:solidFill>
                  <a:srgbClr val="707070"/>
                </a:solidFill>
                <a:latin typeface="Consolas" panose="020B0609020204030204" pitchFamily="49" charset="0"/>
              </a:rPr>
              <a:t>five-things-take-</a:t>
            </a:r>
            <a:r>
              <a:rPr lang="en-US" sz="2800" dirty="0" err="1">
                <a:solidFill>
                  <a:srgbClr val="707070"/>
                </a:solidFill>
                <a:latin typeface="Consolas" panose="020B0609020204030204" pitchFamily="49" charset="0"/>
              </a:rPr>
              <a:t>home.ipynb</a:t>
            </a:r>
            <a:endParaRPr lang="en-US" sz="2800" dirty="0">
              <a:solidFill>
                <a:srgbClr val="707070"/>
              </a:solidFill>
              <a:latin typeface="Consolas" panose="020B0609020204030204" pitchFamily="49"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a:rPr>
              <a:t>Solution notebook available: </a:t>
            </a:r>
            <a:r>
              <a:rPr lang="en-US" sz="2800" dirty="0">
                <a:solidFill>
                  <a:srgbClr val="707070"/>
                </a:solidFill>
                <a:latin typeface="Consolas" panose="020B0609020204030204" pitchFamily="49" charset="0"/>
              </a:rPr>
              <a:t>five-things-take-home-</a:t>
            </a:r>
            <a:r>
              <a:rPr lang="en-US" sz="2800" dirty="0" err="1">
                <a:solidFill>
                  <a:srgbClr val="707070"/>
                </a:solidFill>
                <a:latin typeface="Consolas" panose="020B0609020204030204" pitchFamily="49" charset="0"/>
              </a:rPr>
              <a:t>solution.ipynb</a:t>
            </a:r>
            <a:endParaRPr lang="en-US" sz="2800" dirty="0">
              <a:solidFill>
                <a:srgbClr val="707070"/>
              </a:solidFill>
              <a:latin typeface="Consolas" panose="020B0609020204030204" pitchFamily="49" charset="0"/>
            </a:endParaRPr>
          </a:p>
        </p:txBody>
      </p:sp>
    </p:spTree>
    <p:extLst>
      <p:ext uri="{BB962C8B-B14F-4D97-AF65-F5344CB8AC3E}">
        <p14:creationId xmlns:p14="http://schemas.microsoft.com/office/powerpoint/2010/main" val="1850583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Want more? </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9688858" cy="954107"/>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Sign up for course waiting list: </a:t>
            </a:r>
            <a:r>
              <a:rPr lang="en-US" sz="2800" b="1" dirty="0">
                <a:solidFill>
                  <a:srgbClr val="707070"/>
                </a:solidFill>
                <a:latin typeface="Pragmatica" panose="020B0403040502020204" pitchFamily="34" charset="0"/>
                <a:hlinkClick r:id="rId4"/>
              </a:rPr>
              <a:t>https://stringfestanalytics.com/aina-waiting</a:t>
            </a:r>
            <a:r>
              <a:rPr lang="en-US" sz="2800" dirty="0">
                <a:solidFill>
                  <a:srgbClr val="707070"/>
                </a:solidFill>
                <a:latin typeface="Pragmatica" panose="020B0403040502020204" pitchFamily="34" charset="0"/>
                <a:hlinkClick r:id="rId4"/>
              </a:rPr>
              <a:t>/</a:t>
            </a:r>
            <a:r>
              <a:rPr lang="en-US" sz="2800" dirty="0">
                <a:solidFill>
                  <a:srgbClr val="707070"/>
                </a:solidFill>
                <a:latin typeface="Pragmatica" panose="020B0403040502020204" pitchFamily="34" charset="0"/>
              </a:rPr>
              <a:t>    </a:t>
            </a:r>
          </a:p>
        </p:txBody>
      </p:sp>
      <p:pic>
        <p:nvPicPr>
          <p:cNvPr id="3" name="Picture 2" descr="A bird standing on a white surface&#10;&#10;Description automatically generated with low confidence">
            <a:hlinkClick r:id="rId4"/>
            <a:extLst>
              <a:ext uri="{FF2B5EF4-FFF2-40B4-BE49-F238E27FC236}">
                <a16:creationId xmlns:a16="http://schemas.microsoft.com/office/drawing/2014/main" id="{2BD72895-0339-43FE-8F98-905E02F0E9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95512" y="2491739"/>
            <a:ext cx="7364990" cy="4142807"/>
          </a:xfrm>
          <a:prstGeom prst="rect">
            <a:avLst/>
          </a:prstGeom>
        </p:spPr>
      </p:pic>
    </p:spTree>
    <p:extLst>
      <p:ext uri="{BB962C8B-B14F-4D97-AF65-F5344CB8AC3E}">
        <p14:creationId xmlns:p14="http://schemas.microsoft.com/office/powerpoint/2010/main" val="1574051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Event survey: </a:t>
            </a:r>
            <a:r>
              <a:rPr lang="en-US" sz="2800" b="1" dirty="0">
                <a:solidFill>
                  <a:srgbClr val="707070"/>
                </a:solidFill>
                <a:latin typeface="Pragmatica" panose="020B0403040502020204" pitchFamily="34" charset="0"/>
                <a:hlinkClick r:id="rId4"/>
              </a:rPr>
              <a:t>https://forms.office.com/r/0ZnD0LxpZy</a:t>
            </a:r>
            <a:endParaRPr lang="en-US" sz="2800" b="1" dirty="0">
              <a:solidFill>
                <a:srgbClr val="707070"/>
              </a:solidFill>
              <a:latin typeface="Pragmatica" panose="020B0403040502020204" pitchFamily="34" charset="0"/>
            </a:endParaRPr>
          </a:p>
          <a:p>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360935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369880"/>
          </a:xfrm>
          <a:prstGeom prst="rect">
            <a:avLst/>
          </a:prstGeom>
          <a:noFill/>
        </p:spPr>
        <p:txBody>
          <a:bodyPr wrap="square" rtlCol="0">
            <a:spAutoFit/>
          </a:bodyPr>
          <a:lstStyle/>
          <a:p>
            <a:r>
              <a:rPr lang="en-US" sz="3600" b="1" dirty="0">
                <a:solidFill>
                  <a:srgbClr val="707070"/>
                </a:solidFill>
                <a:latin typeface="Pragmatica" panose="020B0403040502020204" pitchFamily="34" charset="0"/>
              </a:rPr>
              <a:t>THANK YOU</a:t>
            </a:r>
          </a:p>
          <a:p>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4"/>
              </a:rPr>
              <a:t>george@stringfestanalytics.com</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5"/>
              </a:rPr>
              <a:t>linkedin.com/in/gjmount</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6"/>
              </a:rPr>
              <a:t>stringfestanalytics.com/contact  </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712320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445738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3139321"/>
          </a:xfrm>
          <a:prstGeom prst="rect">
            <a:avLst/>
          </a:prstGeom>
          <a:noFill/>
        </p:spPr>
        <p:txBody>
          <a:bodyPr wrap="square" rtlCol="0">
            <a:spAutoFit/>
          </a:bodyPr>
          <a:lstStyle/>
          <a:p>
            <a:r>
              <a:rPr lang="en-US" sz="6600" b="1" dirty="0">
                <a:solidFill>
                  <a:schemeClr val="bg1"/>
                </a:solidFill>
                <a:latin typeface="Pragmatica" panose="020B0403040502020204"/>
              </a:rPr>
              <a:t>1. Open source means a license to build and distribute</a:t>
            </a:r>
          </a:p>
        </p:txBody>
      </p:sp>
    </p:spTree>
    <p:extLst>
      <p:ext uri="{BB962C8B-B14F-4D97-AF65-F5344CB8AC3E}">
        <p14:creationId xmlns:p14="http://schemas.microsoft.com/office/powerpoint/2010/main" val="296770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What is open source? </a:t>
            </a:r>
          </a:p>
        </p:txBody>
      </p:sp>
      <p:sp>
        <p:nvSpPr>
          <p:cNvPr id="14" name="TextBox 13">
            <a:extLst>
              <a:ext uri="{FF2B5EF4-FFF2-40B4-BE49-F238E27FC236}">
                <a16:creationId xmlns:a16="http://schemas.microsoft.com/office/drawing/2014/main" id="{987BDCDF-757F-4E48-9C6B-C8C1CA6B94EC}"/>
              </a:ext>
            </a:extLst>
          </p:cNvPr>
          <p:cNvSpPr txBox="1"/>
          <p:nvPr/>
        </p:nvSpPr>
        <p:spPr>
          <a:xfrm>
            <a:off x="462987" y="1365813"/>
            <a:ext cx="6626071" cy="3108543"/>
          </a:xfrm>
          <a:prstGeom prst="rect">
            <a:avLst/>
          </a:prstGeom>
          <a:noFill/>
        </p:spPr>
        <p:txBody>
          <a:bodyPr wrap="square" rtlCol="0">
            <a:spAutoFit/>
          </a:bodyPr>
          <a:lstStyle/>
          <a:p>
            <a:r>
              <a:rPr lang="en-US" sz="2800" dirty="0">
                <a:solidFill>
                  <a:srgbClr val="707070"/>
                </a:solidFill>
                <a:latin typeface="Pragmatica" panose="020B0403040502020204" pitchFamily="34" charset="0"/>
              </a:rPr>
              <a:t>“… code that is designed to be publicly accessible—anyone can see, modify, and distribute the code as they see fit.”</a:t>
            </a:r>
          </a:p>
          <a:p>
            <a:r>
              <a:rPr lang="en-US" sz="2800" dirty="0">
                <a:solidFill>
                  <a:srgbClr val="707070"/>
                </a:solidFill>
                <a:latin typeface="Pragmatica" panose="020B0403040502020204" pitchFamily="34" charset="0"/>
              </a:rPr>
              <a:t>	</a:t>
            </a:r>
          </a:p>
          <a:p>
            <a:r>
              <a:rPr lang="en-US" sz="2800" dirty="0">
                <a:solidFill>
                  <a:srgbClr val="707070"/>
                </a:solidFill>
                <a:latin typeface="Pragmatica" panose="020B0403040502020204" pitchFamily="34" charset="0"/>
              </a:rPr>
              <a:t>	- </a:t>
            </a:r>
            <a:r>
              <a:rPr lang="en-US" sz="2800" dirty="0">
                <a:solidFill>
                  <a:srgbClr val="707070"/>
                </a:solidFill>
                <a:latin typeface="Pragmatica" panose="020B0403040502020204" pitchFamily="34" charset="0"/>
                <a:hlinkClick r:id="rId4"/>
              </a:rPr>
              <a:t>Red Hat, “What is open source?”</a:t>
            </a:r>
            <a:endParaRPr lang="en-US" sz="2800" dirty="0">
              <a:solidFill>
                <a:srgbClr val="707070"/>
              </a:solidFill>
              <a:latin typeface="Pragmatica" panose="020B0403040502020204" pitchFamily="34" charset="0"/>
            </a:endParaRPr>
          </a:p>
        </p:txBody>
      </p:sp>
      <p:sp>
        <p:nvSpPr>
          <p:cNvPr id="2" name="AutoShape 2" descr=" ">
            <a:extLst>
              <a:ext uri="{FF2B5EF4-FFF2-40B4-BE49-F238E27FC236}">
                <a16:creationId xmlns:a16="http://schemas.microsoft.com/office/drawing/2014/main" id="{286C5CAD-5FED-4FFC-8152-A938406CA40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 ">
            <a:extLst>
              <a:ext uri="{FF2B5EF4-FFF2-40B4-BE49-F238E27FC236}">
                <a16:creationId xmlns:a16="http://schemas.microsoft.com/office/drawing/2014/main" id="{D933B68E-56B1-4D9A-95B9-E25C2038DB0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03838922-6574-4562-9823-A20DD00356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6122" y="3805133"/>
            <a:ext cx="3987902" cy="2241286"/>
          </a:xfrm>
          <a:prstGeom prst="rect">
            <a:avLst/>
          </a:prstGeom>
        </p:spPr>
      </p:pic>
      <p:sp>
        <p:nvSpPr>
          <p:cNvPr id="6" name="AutoShape 6" descr=" ">
            <a:extLst>
              <a:ext uri="{FF2B5EF4-FFF2-40B4-BE49-F238E27FC236}">
                <a16:creationId xmlns:a16="http://schemas.microsoft.com/office/drawing/2014/main" id="{DC4C3A35-8A65-4BA5-BACA-77889C5605DE}"/>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TextBox 16">
            <a:extLst>
              <a:ext uri="{FF2B5EF4-FFF2-40B4-BE49-F238E27FC236}">
                <a16:creationId xmlns:a16="http://schemas.microsoft.com/office/drawing/2014/main" id="{B9B4F96E-8B41-483C-A2B6-35267541CD58}"/>
              </a:ext>
            </a:extLst>
          </p:cNvPr>
          <p:cNvSpPr txBox="1"/>
          <p:nvPr/>
        </p:nvSpPr>
        <p:spPr>
          <a:xfrm>
            <a:off x="0" y="6542749"/>
            <a:ext cx="9799936" cy="369332"/>
          </a:xfrm>
          <a:prstGeom prst="rect">
            <a:avLst/>
          </a:prstGeom>
          <a:noFill/>
        </p:spPr>
        <p:txBody>
          <a:bodyPr wrap="square">
            <a:spAutoFit/>
          </a:bodyPr>
          <a:lstStyle/>
          <a:p>
            <a:r>
              <a:rPr lang="en-US" dirty="0"/>
              <a:t>https://cloudblogs.microsoft.com/windowsserver/2015/05/06/microsoft-loves-linux/</a:t>
            </a:r>
          </a:p>
        </p:txBody>
      </p:sp>
    </p:spTree>
    <p:extLst>
      <p:ext uri="{BB962C8B-B14F-4D97-AF65-F5344CB8AC3E}">
        <p14:creationId xmlns:p14="http://schemas.microsoft.com/office/powerpoint/2010/main" val="67235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Anaconda + </a:t>
            </a:r>
            <a:r>
              <a:rPr lang="en-US" sz="6000" dirty="0" err="1">
                <a:latin typeface="Aliens &amp; cows" panose="00000500000000000000" pitchFamily="2" charset="0"/>
              </a:rPr>
              <a:t>Jupyter</a:t>
            </a:r>
            <a:endParaRPr lang="en-US" sz="6000" dirty="0">
              <a:latin typeface="Aliens &amp; cows" panose="00000500000000000000" pitchFamily="2" charset="0"/>
            </a:endParaRPr>
          </a:p>
        </p:txBody>
      </p:sp>
      <p:sp>
        <p:nvSpPr>
          <p:cNvPr id="8" name="TextBox 7">
            <a:extLst>
              <a:ext uri="{FF2B5EF4-FFF2-40B4-BE49-F238E27FC236}">
                <a16:creationId xmlns:a16="http://schemas.microsoft.com/office/drawing/2014/main" id="{11840D5C-3D15-43FA-828B-81755108AC4E}"/>
              </a:ext>
            </a:extLst>
          </p:cNvPr>
          <p:cNvSpPr txBox="1"/>
          <p:nvPr/>
        </p:nvSpPr>
        <p:spPr>
          <a:xfrm>
            <a:off x="4211235" y="5174952"/>
            <a:ext cx="3223967" cy="1569660"/>
          </a:xfrm>
          <a:prstGeom prst="rect">
            <a:avLst/>
          </a:prstGeom>
          <a:noFill/>
        </p:spPr>
        <p:txBody>
          <a:bodyPr wrap="square" rtlCol="0">
            <a:spAutoFit/>
          </a:bodyPr>
          <a:lstStyle/>
          <a:p>
            <a:pPr algn="ctr"/>
            <a:r>
              <a:rPr lang="en-US" sz="2400" dirty="0">
                <a:latin typeface="Pragmatica" pitchFamily="2" charset="0"/>
              </a:rPr>
              <a:t>The “distribution” of code &amp; apps</a:t>
            </a:r>
          </a:p>
          <a:p>
            <a:pPr algn="ctr"/>
            <a:endParaRPr lang="en-US" sz="2400" dirty="0">
              <a:latin typeface="Pragmatica" pitchFamily="2" charset="0"/>
            </a:endParaRPr>
          </a:p>
          <a:p>
            <a:pPr algn="ctr"/>
            <a:r>
              <a:rPr lang="en-US" sz="2400" dirty="0">
                <a:latin typeface="Pragmatica" pitchFamily="2" charset="0"/>
                <a:hlinkClick r:id="rId4"/>
              </a:rPr>
              <a:t>anaconda.com</a:t>
            </a:r>
            <a:endParaRPr lang="en-US" sz="2400" dirty="0">
              <a:latin typeface="Pragmatica" pitchFamily="2" charset="0"/>
            </a:endParaRP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3641931" cy="1569660"/>
          </a:xfrm>
          <a:prstGeom prst="rect">
            <a:avLst/>
          </a:prstGeom>
          <a:noFill/>
        </p:spPr>
        <p:txBody>
          <a:bodyPr wrap="square">
            <a:spAutoFit/>
          </a:bodyPr>
          <a:lstStyle/>
          <a:p>
            <a:r>
              <a:rPr lang="en-US" sz="2400" dirty="0">
                <a:latin typeface="Pragmatica" pitchFamily="2" charset="0"/>
              </a:rPr>
              <a:t>The (open) source code</a:t>
            </a:r>
          </a:p>
          <a:p>
            <a:endParaRPr lang="en-US" sz="2400" dirty="0">
              <a:latin typeface="Pragmatica" pitchFamily="2" charset="0"/>
            </a:endParaRPr>
          </a:p>
          <a:p>
            <a:r>
              <a:rPr lang="en-US" sz="2400" dirty="0">
                <a:latin typeface="Pragmatica" pitchFamily="2" charset="0"/>
                <a:hlinkClick r:id="rId5"/>
              </a:rPr>
              <a:t>python.org  </a:t>
            </a:r>
            <a:endParaRPr lang="en-US" sz="2400" dirty="0">
              <a:latin typeface="Pragmatica" pitchFamily="2" charset="0"/>
            </a:endParaRPr>
          </a:p>
        </p:txBody>
      </p:sp>
      <p:pic>
        <p:nvPicPr>
          <p:cNvPr id="3074" name="Picture 2">
            <a:extLst>
              <a:ext uri="{FF2B5EF4-FFF2-40B4-BE49-F238E27FC236}">
                <a16:creationId xmlns:a16="http://schemas.microsoft.com/office/drawing/2014/main" id="{E3988C34-2EF3-4BC5-A72A-3F7595D4F9C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8750" y="2407641"/>
            <a:ext cx="2608976" cy="26089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aconda (Python distribution) - Wikipedia">
            <a:extLst>
              <a:ext uri="{FF2B5EF4-FFF2-40B4-BE49-F238E27FC236}">
                <a16:creationId xmlns:a16="http://schemas.microsoft.com/office/drawing/2014/main" id="{68DA0063-7FE8-4DF8-994B-B10B1C9774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8716" y="2576686"/>
            <a:ext cx="42576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roject Jupyter - Wikipedia">
            <a:extLst>
              <a:ext uri="{FF2B5EF4-FFF2-40B4-BE49-F238E27FC236}">
                <a16:creationId xmlns:a16="http://schemas.microsoft.com/office/drawing/2014/main" id="{CD5F432D-C909-4287-9AEF-76EB923DE37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967904" y="1882550"/>
            <a:ext cx="2730958" cy="31654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DEA6594-3D2D-47D7-A4AB-E3B31A6DA3E8}"/>
              </a:ext>
            </a:extLst>
          </p:cNvPr>
          <p:cNvSpPr txBox="1"/>
          <p:nvPr/>
        </p:nvSpPr>
        <p:spPr>
          <a:xfrm>
            <a:off x="8721400" y="5192166"/>
            <a:ext cx="3136149" cy="1569660"/>
          </a:xfrm>
          <a:prstGeom prst="rect">
            <a:avLst/>
          </a:prstGeom>
          <a:noFill/>
        </p:spPr>
        <p:txBody>
          <a:bodyPr wrap="square" rtlCol="0">
            <a:spAutoFit/>
          </a:bodyPr>
          <a:lstStyle/>
          <a:p>
            <a:pPr algn="ctr"/>
            <a:r>
              <a:rPr lang="en-US" sz="2400" dirty="0">
                <a:latin typeface="Pragmatica" pitchFamily="2" charset="0"/>
              </a:rPr>
              <a:t>The browser-based app</a:t>
            </a:r>
          </a:p>
          <a:p>
            <a:pPr algn="ctr"/>
            <a:endParaRPr lang="en-US" sz="2400" dirty="0">
              <a:latin typeface="Pragmatica" pitchFamily="2" charset="0"/>
            </a:endParaRPr>
          </a:p>
          <a:p>
            <a:pPr algn="ctr"/>
            <a:r>
              <a:rPr lang="en-US" sz="2400" dirty="0">
                <a:latin typeface="Pragmatica" pitchFamily="2" charset="0"/>
                <a:hlinkClick r:id="rId9"/>
              </a:rPr>
              <a:t>jupyter.org</a:t>
            </a:r>
            <a:endParaRPr lang="en-US" sz="2400" dirty="0">
              <a:latin typeface="Pragmatica" pitchFamily="2" charset="0"/>
            </a:endParaRPr>
          </a:p>
        </p:txBody>
      </p:sp>
    </p:spTree>
    <p:extLst>
      <p:ext uri="{BB962C8B-B14F-4D97-AF65-F5344CB8AC3E}">
        <p14:creationId xmlns:p14="http://schemas.microsoft.com/office/powerpoint/2010/main" val="2470518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57991" y="218174"/>
            <a:ext cx="6516429" cy="4832092"/>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downloading-anaconda.docx</a:t>
            </a:r>
          </a:p>
          <a:p>
            <a:endParaRPr lang="en-US" sz="2800" b="1" dirty="0">
              <a:solidFill>
                <a:srgbClr val="CF3338"/>
              </a:solidFill>
              <a:latin typeface="Pragmatica" pitchFamily="2" charset="0"/>
            </a:endParaRPr>
          </a:p>
          <a:p>
            <a:pPr marL="514350" indent="-514350">
              <a:buAutoNum type="arabicPeriod"/>
            </a:pPr>
            <a:r>
              <a:rPr lang="en-US" sz="2800" b="1" dirty="0">
                <a:solidFill>
                  <a:srgbClr val="CF3338"/>
                </a:solidFill>
                <a:latin typeface="Pragmatica" pitchFamily="2" charset="0"/>
              </a:rPr>
              <a:t>Download Anaconda</a:t>
            </a:r>
          </a:p>
          <a:p>
            <a:pPr marL="514350" indent="-514350">
              <a:buAutoNum type="arabicPeriod"/>
            </a:pPr>
            <a:r>
              <a:rPr lang="en-US" sz="2800" b="1" dirty="0">
                <a:solidFill>
                  <a:srgbClr val="CF3338"/>
                </a:solidFill>
                <a:latin typeface="Pragmatica" pitchFamily="2" charset="0"/>
              </a:rPr>
              <a:t>Start with </a:t>
            </a: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 at 1+1…</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p:txBody>
      </p:sp>
      <p:pic>
        <p:nvPicPr>
          <p:cNvPr id="9" name="Picture 8">
            <a:extLst>
              <a:ext uri="{FF2B5EF4-FFF2-40B4-BE49-F238E27FC236}">
                <a16:creationId xmlns:a16="http://schemas.microsoft.com/office/drawing/2014/main" id="{54086B7D-6DA5-45E4-BFAC-565935D853D4}"/>
              </a:ext>
            </a:extLst>
          </p:cNvPr>
          <p:cNvPicPr>
            <a:picLocks noChangeAspect="1"/>
          </p:cNvPicPr>
          <p:nvPr/>
        </p:nvPicPr>
        <p:blipFill>
          <a:blip r:embed="rId4"/>
          <a:stretch>
            <a:fillRect/>
          </a:stretch>
        </p:blipFill>
        <p:spPr>
          <a:xfrm>
            <a:off x="392397" y="3923670"/>
            <a:ext cx="9856197" cy="2646866"/>
          </a:xfrm>
          <a:prstGeom prst="rect">
            <a:avLst/>
          </a:prstGeom>
        </p:spPr>
      </p:pic>
      <p:sp>
        <p:nvSpPr>
          <p:cNvPr id="13" name="TextBox 12">
            <a:extLst>
              <a:ext uri="{FF2B5EF4-FFF2-40B4-BE49-F238E27FC236}">
                <a16:creationId xmlns:a16="http://schemas.microsoft.com/office/drawing/2014/main" id="{15039CAE-3A25-441F-86F2-FB512EB8851E}"/>
              </a:ext>
            </a:extLst>
          </p:cNvPr>
          <p:cNvSpPr txBox="1"/>
          <p:nvPr/>
        </p:nvSpPr>
        <p:spPr>
          <a:xfrm>
            <a:off x="5429963" y="412069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Menu bar</a:t>
            </a:r>
          </a:p>
        </p:txBody>
      </p:sp>
      <p:sp>
        <p:nvSpPr>
          <p:cNvPr id="14" name="TextBox 13">
            <a:extLst>
              <a:ext uri="{FF2B5EF4-FFF2-40B4-BE49-F238E27FC236}">
                <a16:creationId xmlns:a16="http://schemas.microsoft.com/office/drawing/2014/main" id="{B4BC673B-ED2C-4075-A2A9-AF56F43DCED5}"/>
              </a:ext>
            </a:extLst>
          </p:cNvPr>
          <p:cNvSpPr txBox="1"/>
          <p:nvPr/>
        </p:nvSpPr>
        <p:spPr>
          <a:xfrm>
            <a:off x="6091171" y="4522932"/>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Toolbar</a:t>
            </a:r>
          </a:p>
        </p:txBody>
      </p:sp>
      <p:sp>
        <p:nvSpPr>
          <p:cNvPr id="15" name="TextBox 14">
            <a:extLst>
              <a:ext uri="{FF2B5EF4-FFF2-40B4-BE49-F238E27FC236}">
                <a16:creationId xmlns:a16="http://schemas.microsoft.com/office/drawing/2014/main" id="{65490B59-D9B7-4C84-BA19-C822A1B450EF}"/>
              </a:ext>
            </a:extLst>
          </p:cNvPr>
          <p:cNvSpPr txBox="1"/>
          <p:nvPr/>
        </p:nvSpPr>
        <p:spPr>
          <a:xfrm>
            <a:off x="1933748" y="524710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Code cell</a:t>
            </a:r>
          </a:p>
        </p:txBody>
      </p:sp>
    </p:spTree>
    <p:extLst>
      <p:ext uri="{BB962C8B-B14F-4D97-AF65-F5344CB8AC3E}">
        <p14:creationId xmlns:p14="http://schemas.microsoft.com/office/powerpoint/2010/main" val="160382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2. It’s finnicky… or maybe logical?</a:t>
            </a:r>
          </a:p>
        </p:txBody>
      </p:sp>
    </p:spTree>
    <p:extLst>
      <p:ext uri="{BB962C8B-B14F-4D97-AF65-F5344CB8AC3E}">
        <p14:creationId xmlns:p14="http://schemas.microsoft.com/office/powerpoint/2010/main" val="1991586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954107"/>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thing-2.ipynb</a:t>
            </a:r>
          </a:p>
          <a:p>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1692771"/>
          </a:xfrm>
          <a:prstGeom prst="rect">
            <a:avLst/>
          </a:prstGeom>
          <a:noFill/>
        </p:spPr>
        <p:txBody>
          <a:bodyPr wrap="square" rtlCol="0">
            <a:spAutoFit/>
          </a:bodyPr>
          <a:lstStyle/>
          <a:p>
            <a:r>
              <a:rPr lang="en-US" sz="2600" b="1" dirty="0">
                <a:solidFill>
                  <a:srgbClr val="CF3338"/>
                </a:solidFill>
                <a:latin typeface="Pragmatica" pitchFamily="2" charset="0"/>
              </a:rPr>
              <a:t>How does Python handle</a:t>
            </a:r>
          </a:p>
          <a:p>
            <a:pPr marL="457200" indent="-457200">
              <a:buFont typeface="Arial" panose="020B0604020202020204" pitchFamily="34" charset="0"/>
              <a:buChar char="•"/>
            </a:pPr>
            <a:r>
              <a:rPr lang="en-US" sz="2600" b="1" dirty="0">
                <a:solidFill>
                  <a:srgbClr val="CF3338"/>
                </a:solidFill>
                <a:latin typeface="Pragmatica" pitchFamily="2" charset="0"/>
              </a:rPr>
              <a:t>Case sensitivity?</a:t>
            </a:r>
          </a:p>
          <a:p>
            <a:pPr marL="457200" indent="-457200">
              <a:buFont typeface="Arial" panose="020B0604020202020204" pitchFamily="34" charset="0"/>
              <a:buChar char="•"/>
            </a:pPr>
            <a:r>
              <a:rPr lang="en-US" sz="2600" b="1" dirty="0">
                <a:solidFill>
                  <a:srgbClr val="CF3338"/>
                </a:solidFill>
                <a:latin typeface="Pragmatica" pitchFamily="2" charset="0"/>
              </a:rPr>
              <a:t>Indexing?</a:t>
            </a:r>
          </a:p>
          <a:p>
            <a:pPr marL="457200" indent="-457200">
              <a:buFont typeface="Arial" panose="020B0604020202020204" pitchFamily="34" charset="0"/>
              <a:buChar char="•"/>
            </a:pPr>
            <a:r>
              <a:rPr lang="en-US" sz="2600" b="1" dirty="0">
                <a:solidFill>
                  <a:srgbClr val="CF3338"/>
                </a:solidFill>
                <a:latin typeface="Pragmatica" pitchFamily="2" charset="0"/>
              </a:rPr>
              <a:t>Whitespace?</a:t>
            </a:r>
          </a:p>
        </p:txBody>
      </p:sp>
    </p:spTree>
    <p:extLst>
      <p:ext uri="{BB962C8B-B14F-4D97-AF65-F5344CB8AC3E}">
        <p14:creationId xmlns:p14="http://schemas.microsoft.com/office/powerpoint/2010/main" val="33950634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1563</TotalTime>
  <Words>1398</Words>
  <Application>Microsoft Office PowerPoint</Application>
  <PresentationFormat>Widescreen</PresentationFormat>
  <Paragraphs>169</Paragraphs>
  <Slides>26</Slides>
  <Notes>23</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Aliens &amp; cows</vt:lpstr>
      <vt:lpstr>Arial</vt:lpstr>
      <vt:lpstr>Calibri</vt:lpstr>
      <vt:lpstr>Calibri Light</vt:lpstr>
      <vt:lpstr>Consolas</vt:lpstr>
      <vt:lpstr>Georgia</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Mount</cp:lastModifiedBy>
  <cp:revision>112</cp:revision>
  <dcterms:created xsi:type="dcterms:W3CDTF">2019-10-19T21:47:18Z</dcterms:created>
  <dcterms:modified xsi:type="dcterms:W3CDTF">2021-08-14T12:59:59Z</dcterms:modified>
</cp:coreProperties>
</file>