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92" r:id="rId3"/>
    <p:sldId id="393" r:id="rId4"/>
    <p:sldId id="394" r:id="rId5"/>
    <p:sldId id="413" r:id="rId6"/>
    <p:sldId id="428" r:id="rId7"/>
    <p:sldId id="414" r:id="rId8"/>
    <p:sldId id="332" r:id="rId9"/>
    <p:sldId id="415" r:id="rId10"/>
    <p:sldId id="416" r:id="rId11"/>
    <p:sldId id="429" r:id="rId12"/>
    <p:sldId id="430" r:id="rId13"/>
    <p:sldId id="405" r:id="rId14"/>
    <p:sldId id="417" r:id="rId15"/>
    <p:sldId id="406" r:id="rId16"/>
    <p:sldId id="418" r:id="rId17"/>
    <p:sldId id="419" r:id="rId18"/>
    <p:sldId id="420" r:id="rId19"/>
    <p:sldId id="421" r:id="rId20"/>
    <p:sldId id="407" r:id="rId21"/>
    <p:sldId id="422" r:id="rId22"/>
    <p:sldId id="423" r:id="rId23"/>
    <p:sldId id="424" r:id="rId24"/>
    <p:sldId id="425" r:id="rId25"/>
    <p:sldId id="408" r:id="rId26"/>
    <p:sldId id="409" r:id="rId27"/>
    <p:sldId id="410" r:id="rId28"/>
    <p:sldId id="411" r:id="rId29"/>
    <p:sldId id="426" r:id="rId30"/>
    <p:sldId id="427" r:id="rId31"/>
    <p:sldId id="432" r:id="rId32"/>
    <p:sldId id="433" r:id="rId33"/>
    <p:sldId id="434" r:id="rId34"/>
    <p:sldId id="431" r:id="rId35"/>
    <p:sldId id="338" r:id="rId36"/>
    <p:sldId id="412" r:id="rId37"/>
    <p:sldId id="33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1" d="100"/>
          <a:sy n="91" d="100"/>
        </p:scale>
        <p:origin x="2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064B-41F2-4661-BDF0-BFD135E9A557}" type="datetimeFigureOut">
              <a:rPr lang="en-US" smtClean="0"/>
              <a:t>7/11/2021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B3DAC-CD90-4DD2-80B1-E135CFB4F8DD}" type="slidenum">
              <a:rPr lang="en-US" smtClean="0"/>
              <a:t>‹#›</a:t>
            </a:fld>
            <a:endParaRPr lang="en-US"/>
          </a:p>
        </p:txBody>
      </p:sp>
    </p:spTree>
    <p:extLst>
      <p:ext uri="{BB962C8B-B14F-4D97-AF65-F5344CB8AC3E}">
        <p14:creationId xmlns:p14="http://schemas.microsoft.com/office/powerpoint/2010/main" val="91086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26</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27</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28</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729118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32</a:t>
            </a:fld>
            <a:endParaRPr lang="en-US"/>
          </a:p>
        </p:txBody>
      </p:sp>
    </p:spTree>
    <p:extLst>
      <p:ext uri="{BB962C8B-B14F-4D97-AF65-F5344CB8AC3E}">
        <p14:creationId xmlns:p14="http://schemas.microsoft.com/office/powerpoint/2010/main" val="2938127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33</a:t>
            </a:fld>
            <a:endParaRPr lang="en-US"/>
          </a:p>
        </p:txBody>
      </p:sp>
    </p:spTree>
    <p:extLst>
      <p:ext uri="{BB962C8B-B14F-4D97-AF65-F5344CB8AC3E}">
        <p14:creationId xmlns:p14="http://schemas.microsoft.com/office/powerpoint/2010/main" val="735505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35</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3114982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093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microsoft.com/en-us/office/load-the-analysis-toolpak-in-excel-6a63e598-cd6d-42e3-9317-6b40ba1a66b4"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github.com/stringfestdata/lagos-meetup"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support.microsoft.com/en-us/office/load-the-analysis-toolpak-in-excel-6a63e598-cd6d-42e3-9317-6b40ba1a66b4"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hyperlink" Target="https://www.rstudio.com/products/rstudio/download/" TargetMode="External"/><Relationship Id="rId4" Type="http://schemas.openxmlformats.org/officeDocument/2006/relationships/hyperlink" Target="https://www.r-project.or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www.anaconda.com/products/individua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hyperlink" Target="http://stringfestanalytics.com/book/"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a:solidFill>
                  <a:srgbClr val="707070"/>
                </a:solidFill>
                <a:latin typeface="Pragmatica" panose="020B0403040502020204" pitchFamily="34" charset="0"/>
              </a:rPr>
              <a:t>Advancing into Analytics: From Excel to R and Python</a:t>
            </a:r>
            <a:endParaRPr lang="en-US" sz="2800" b="1" i="1" dirty="0">
              <a:solidFill>
                <a:srgbClr val="707070"/>
              </a:solidFill>
              <a:latin typeface="Pragmatica" panose="020B0403040502020204" pitchFamily="34" charset="0"/>
            </a:endParaRPr>
          </a:p>
        </p:txBody>
      </p:sp>
      <p:pic>
        <p:nvPicPr>
          <p:cNvPr id="1026" name="Picture 2" descr="Advancing into Analytics: Financial Modelling in Excel Meetup (Australia)">
            <a:extLst>
              <a:ext uri="{FF2B5EF4-FFF2-40B4-BE49-F238E27FC236}">
                <a16:creationId xmlns:a16="http://schemas.microsoft.com/office/drawing/2014/main" id="{E006D519-3024-41CE-A8A2-285C8BE2FD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64179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Foundations of Data Analytics in Excel</a:t>
            </a:r>
          </a:p>
        </p:txBody>
      </p:sp>
    </p:spTree>
    <p:extLst>
      <p:ext uri="{BB962C8B-B14F-4D97-AF65-F5344CB8AC3E}">
        <p14:creationId xmlns:p14="http://schemas.microsoft.com/office/powerpoint/2010/main" val="16741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Exploratory &amp; Confirmatory</a:t>
            </a:r>
          </a:p>
        </p:txBody>
      </p:sp>
      <p:sp>
        <p:nvSpPr>
          <p:cNvPr id="3" name="TextBox 2"/>
          <p:cNvSpPr txBox="1"/>
          <p:nvPr/>
        </p:nvSpPr>
        <p:spPr>
          <a:xfrm>
            <a:off x="462987" y="1365813"/>
            <a:ext cx="959541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File: </a:t>
            </a:r>
            <a:r>
              <a:rPr lang="en-US" sz="2800" dirty="0">
                <a:solidFill>
                  <a:srgbClr val="707070"/>
                </a:solidFill>
                <a:latin typeface="Consolas" panose="020B0609020204030204" pitchFamily="49" charset="0"/>
              </a:rPr>
              <a:t>datasets/computers.xlsx</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Is there a difference in sale price of computers with and without a CD-ROM?</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Dated data… </a:t>
            </a:r>
            <a:r>
              <a:rPr lang="en-US" sz="2800" i="1" dirty="0">
                <a:solidFill>
                  <a:srgbClr val="707070"/>
                </a:solidFill>
                <a:latin typeface="Pragmatica" panose="020B0403040502020204" pitchFamily="34" charset="0"/>
              </a:rPr>
              <a:t>same analysis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Download the Analysis ToolPak: </a:t>
            </a:r>
            <a:r>
              <a:rPr lang="en-US" sz="2800" dirty="0">
                <a:solidFill>
                  <a:srgbClr val="707070"/>
                </a:solidFill>
                <a:latin typeface="Pragmatica" panose="020B0403040502020204" pitchFamily="34" charset="0"/>
                <a:hlinkClick r:id="rId3"/>
              </a:rPr>
              <a:t>https://support.microsoft.com/en-us/office/load-the-analysis-toolpak-in-excel-6a63e598-cd6d-42e3-9317-6b40ba1a66b4</a:t>
            </a:r>
            <a:r>
              <a:rPr lang="en-US" sz="2800" dirty="0">
                <a:solidFill>
                  <a:srgbClr val="707070"/>
                </a:solidFill>
                <a:latin typeface="Pragmatica" panose="020B0403040502020204" pitchFamily="34" charset="0"/>
              </a:rPr>
              <a:t>  </a:t>
            </a:r>
          </a:p>
        </p:txBody>
      </p:sp>
    </p:spTree>
    <p:extLst>
      <p:ext uri="{BB962C8B-B14F-4D97-AF65-F5344CB8AC3E}">
        <p14:creationId xmlns:p14="http://schemas.microsoft.com/office/powerpoint/2010/main" val="692720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80183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240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193561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1198861" y="1273896"/>
            <a:ext cx="3993611" cy="613266"/>
          </a:xfrm>
          <a:prstGeom prst="rect">
            <a:avLst/>
          </a:prstGeom>
        </p:spPr>
      </p:pic>
      <p:sp>
        <p:nvSpPr>
          <p:cNvPr id="9" name="TextBox 8">
            <a:extLst>
              <a:ext uri="{FF2B5EF4-FFF2-40B4-BE49-F238E27FC236}">
                <a16:creationId xmlns:a16="http://schemas.microsoft.com/office/drawing/2014/main" id="{F0D02FF3-1492-433C-B9E2-786CF5157C1B}"/>
              </a:ext>
            </a:extLst>
          </p:cNvPr>
          <p:cNvSpPr txBox="1"/>
          <p:nvPr/>
        </p:nvSpPr>
        <p:spPr>
          <a:xfrm>
            <a:off x="1117689" y="1887162"/>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698133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12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1384995"/>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a:p>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600" b="1" dirty="0">
                <a:solidFill>
                  <a:srgbClr val="CF3338"/>
                </a:solidFill>
                <a:latin typeface="Pragmatica" pitchFamily="2" charset="0"/>
              </a:rPr>
              <a:t>Load and explore </a:t>
            </a:r>
            <a:r>
              <a:rPr lang="en-US" sz="2600" b="1" dirty="0">
                <a:solidFill>
                  <a:srgbClr val="CF3338"/>
                </a:solidFill>
                <a:latin typeface="Consolas" panose="020B0609020204030204" pitchFamily="49" charset="0"/>
              </a:rPr>
              <a:t>diamonds</a:t>
            </a:r>
            <a:r>
              <a:rPr lang="en-US" sz="2600" b="1" dirty="0">
                <a:solidFill>
                  <a:srgbClr val="CF3338"/>
                </a:solidFill>
                <a:latin typeface="Pragmatica" pitchFamily="2" charset="0"/>
              </a:rPr>
              <a:t> dataset</a:t>
            </a:r>
            <a:endParaRPr lang="en-US" sz="2600" b="1" dirty="0">
              <a:solidFill>
                <a:srgbClr val="CF3338"/>
              </a:solidFill>
              <a:latin typeface="Consolas" panose="020B0609020204030204" pitchFamily="49" charset="0"/>
            </a:endParaRPr>
          </a:p>
          <a:p>
            <a:pPr marL="514350" indent="-514350">
              <a:buFont typeface="+mj-lt"/>
              <a:buAutoNum type="arabicPeriod"/>
            </a:pPr>
            <a:r>
              <a:rPr lang="en-US" sz="2600" b="1" dirty="0">
                <a:solidFill>
                  <a:srgbClr val="CF3338"/>
                </a:solidFill>
                <a:latin typeface="Pragmatica" pitchFamily="2" charset="0"/>
              </a:rPr>
              <a:t>Write a “sentence” in </a:t>
            </a:r>
            <a:r>
              <a:rPr lang="en-US" sz="2600" b="1" dirty="0" err="1">
                <a:solidFill>
                  <a:srgbClr val="CF3338"/>
                </a:solidFill>
                <a:latin typeface="Consolas" panose="020B0609020204030204" pitchFamily="49" charset="0"/>
              </a:rPr>
              <a:t>dplyr</a:t>
            </a:r>
            <a:r>
              <a:rPr lang="en-US" sz="2600" b="1" dirty="0">
                <a:solidFill>
                  <a:srgbClr val="CF3338"/>
                </a:solidFill>
                <a:latin typeface="Pragmatica" pitchFamily="2" charset="0"/>
              </a:rPr>
              <a:t>:</a:t>
            </a:r>
          </a:p>
          <a:p>
            <a:pPr lvl="1"/>
            <a:r>
              <a:rPr lang="en-US" sz="2600" i="1" dirty="0">
                <a:solidFill>
                  <a:srgbClr val="CF3338"/>
                </a:solidFill>
                <a:latin typeface="Pragmatica" panose="020B0403040502020204" pitchFamily="34" charset="0"/>
              </a:rPr>
              <a:t>“Get me the average price for each cut, sorted from high to low.”</a:t>
            </a:r>
          </a:p>
          <a:p>
            <a:pPr lvl="1"/>
            <a:r>
              <a:rPr lang="en-US" sz="26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Group by cut</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600" dirty="0">
                <a:solidFill>
                  <a:srgbClr val="CF3338"/>
                </a:solidFill>
                <a:latin typeface="Pragmatica" panose="020B0403040502020204" pitchFamily="34" charset="0"/>
              </a:rPr>
              <a:t>Sort the results</a:t>
            </a:r>
          </a:p>
          <a:p>
            <a:pPr lvl="1"/>
            <a:endParaRPr lang="en-US" sz="2600" i="1" dirty="0">
              <a:solidFill>
                <a:srgbClr val="CF3338"/>
              </a:solidFill>
              <a:latin typeface="Pragmatica" panose="020B0403040502020204" pitchFamily="34" charset="0"/>
            </a:endParaRPr>
          </a:p>
          <a:p>
            <a:r>
              <a:rPr lang="en-US" sz="2600" b="1" dirty="0">
                <a:solidFill>
                  <a:srgbClr val="CF3338"/>
                </a:solidFill>
                <a:latin typeface="Pragmatica" pitchFamily="2" charset="0"/>
              </a:rPr>
              <a:t>File: </a:t>
            </a:r>
            <a:r>
              <a:rPr lang="en-US" sz="2600" b="1" dirty="0" err="1">
                <a:solidFill>
                  <a:srgbClr val="CF3338"/>
                </a:solidFill>
                <a:latin typeface="Consolas" panose="020B0609020204030204" pitchFamily="49" charset="0"/>
              </a:rPr>
              <a:t>diamonds.r</a:t>
            </a:r>
            <a:endParaRPr lang="en-US" sz="2600" b="1" dirty="0">
              <a:solidFill>
                <a:srgbClr val="CF3338"/>
              </a:solidFill>
              <a:latin typeface="Consolas" panose="020B0609020204030204" pitchFamily="49" charset="0"/>
            </a:endParaRPr>
          </a:p>
          <a:p>
            <a:pPr marL="514350" indent="-514350">
              <a:buFont typeface="+mj-lt"/>
              <a:buAutoNum type="arabicPeriod"/>
            </a:pPr>
            <a:endParaRPr lang="en-US" sz="2600" b="1" dirty="0">
              <a:solidFill>
                <a:srgbClr val="CF3338"/>
              </a:solidFill>
              <a:latin typeface="Pragmatica" pitchFamily="2" charset="0"/>
            </a:endParaRPr>
          </a:p>
        </p:txBody>
      </p:sp>
    </p:spTree>
    <p:extLst>
      <p:ext uri="{BB962C8B-B14F-4D97-AF65-F5344CB8AC3E}">
        <p14:creationId xmlns:p14="http://schemas.microsoft.com/office/powerpoint/2010/main" val="386178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242815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7" y="1365813"/>
            <a:ext cx="8387397" cy="526297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https://github.com/stringfestdata/lagos-meetup</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5"/>
          <a:stretch>
            <a:fillRect/>
          </a:stretch>
        </p:blipFill>
        <p:spPr>
          <a:xfrm>
            <a:off x="1911918" y="3521272"/>
            <a:ext cx="5780952" cy="1685714"/>
          </a:xfrm>
          <a:prstGeom prst="rect">
            <a:avLst/>
          </a:prstGeom>
        </p:spPr>
      </p:pic>
    </p:spTree>
    <p:extLst>
      <p:ext uri="{BB962C8B-B14F-4D97-AF65-F5344CB8AC3E}">
        <p14:creationId xmlns:p14="http://schemas.microsoft.com/office/powerpoint/2010/main" val="414162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69257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136149"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13960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316966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17694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044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970318"/>
          </a:xfrm>
          <a:prstGeom prst="rect">
            <a:avLst/>
          </a:prstGeom>
          <a:noFill/>
        </p:spPr>
        <p:txBody>
          <a:bodyPr wrap="square" rtlCol="0">
            <a:spAutoFit/>
          </a:bodyPr>
          <a:lstStyle/>
          <a:p>
            <a:r>
              <a:rPr lang="en-US" sz="2800" b="1" dirty="0">
                <a:solidFill>
                  <a:srgbClr val="CF3338"/>
                </a:solidFill>
                <a:latin typeface="Consolas" panose="020B0609020204030204" pitchFamily="49" charset="0"/>
              </a:rPr>
              <a:t>pandas </a:t>
            </a:r>
            <a:r>
              <a:rPr lang="en-US" sz="2800" b="1" dirty="0">
                <a:solidFill>
                  <a:srgbClr val="CF3338"/>
                </a:solidFill>
                <a:latin typeface="Pragmatica" pitchFamily="2" charset="0"/>
              </a:rPr>
              <a:t>+ </a:t>
            </a:r>
            <a:r>
              <a:rPr lang="en-US" sz="2800" b="1" dirty="0" err="1">
                <a:solidFill>
                  <a:srgbClr val="CF3338"/>
                </a:solidFill>
                <a:latin typeface="Consolas" panose="020B0609020204030204" pitchFamily="49" charset="0"/>
              </a:rPr>
              <a:t>xlsxwriter</a:t>
            </a:r>
            <a:r>
              <a:rPr lang="en-US" sz="2800" b="1" dirty="0">
                <a:solidFill>
                  <a:srgbClr val="CF3338"/>
                </a:solidFill>
                <a:latin typeface="Consolas" panose="020B0609020204030204" pitchFamily="49" charset="0"/>
              </a:rPr>
              <a:t> </a:t>
            </a:r>
            <a:r>
              <a:rPr lang="en-US" sz="2800" b="1" dirty="0">
                <a:solidFill>
                  <a:srgbClr val="CF3338"/>
                </a:solidFill>
                <a:latin typeface="Pragmatica" pitchFamily="2" charset="0"/>
              </a:rPr>
              <a:t>=</a:t>
            </a:r>
          </a:p>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968035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88377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220173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3088895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4081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45169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Pre-reading homework</a:t>
            </a:r>
          </a:p>
        </p:txBody>
      </p:sp>
    </p:spTree>
    <p:extLst>
      <p:ext uri="{BB962C8B-B14F-4D97-AF65-F5344CB8AC3E}">
        <p14:creationId xmlns:p14="http://schemas.microsoft.com/office/powerpoint/2010/main" val="710846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Excel: The analysis </a:t>
            </a:r>
            <a:r>
              <a:rPr lang="en-US" sz="6000" dirty="0" err="1">
                <a:latin typeface="Aliens &amp; cows" panose="00000500000000000000" pitchFamily="2" charset="0"/>
              </a:rPr>
              <a:t>toolPak</a:t>
            </a:r>
            <a:endParaRPr lang="en-US" sz="6000" dirty="0">
              <a:latin typeface="Aliens &amp; cows" panose="00000500000000000000" pitchFamily="2" charset="0"/>
            </a:endParaRPr>
          </a:p>
        </p:txBody>
      </p:sp>
      <p:sp>
        <p:nvSpPr>
          <p:cNvPr id="14" name="TextBox 13">
            <a:extLst>
              <a:ext uri="{FF2B5EF4-FFF2-40B4-BE49-F238E27FC236}">
                <a16:creationId xmlns:a16="http://schemas.microsoft.com/office/drawing/2014/main" id="{A318F357-E8CA-4DEF-82DB-21F48962E9EA}"/>
              </a:ext>
            </a:extLst>
          </p:cNvPr>
          <p:cNvSpPr txBox="1"/>
          <p:nvPr/>
        </p:nvSpPr>
        <p:spPr>
          <a:xfrm>
            <a:off x="461394" y="1458143"/>
            <a:ext cx="10075178" cy="2677656"/>
          </a:xfrm>
          <a:prstGeom prst="rect">
            <a:avLst/>
          </a:prstGeom>
          <a:noFill/>
        </p:spPr>
        <p:txBody>
          <a:bodyPr wrap="square" numCol="2">
            <a:spAutoFit/>
          </a:bodyPr>
          <a:lstStyle/>
          <a:p>
            <a:r>
              <a:rPr lang="en-US" sz="2800" b="1" dirty="0">
                <a:solidFill>
                  <a:srgbClr val="707070"/>
                </a:solidFill>
                <a:latin typeface="Pragmatica" panose="020B0403040502020204" pitchFamily="34" charset="0"/>
              </a:rPr>
              <a:t>Windows</a:t>
            </a:r>
          </a:p>
          <a:p>
            <a:endParaRPr lang="en-US" sz="2800" b="1"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File &gt; Add-ins &gt; Go</a:t>
            </a: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Check Analysis </a:t>
            </a:r>
            <a:r>
              <a:rPr lang="en-US" sz="2800" b="1" dirty="0" err="1">
                <a:solidFill>
                  <a:srgbClr val="707070"/>
                </a:solidFill>
                <a:latin typeface="Pragmatica" panose="020B0403040502020204" pitchFamily="34" charset="0"/>
              </a:rPr>
              <a:t>ToolPak</a:t>
            </a:r>
            <a:endParaRPr lang="en-US" sz="2800" b="1"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OK</a:t>
            </a:r>
          </a:p>
          <a:p>
            <a:pPr marL="457200" indent="-457200">
              <a:buFont typeface="Arial" panose="020B0604020202020204" pitchFamily="34" charset="0"/>
              <a:buChar char="•"/>
            </a:pPr>
            <a:endParaRPr lang="en-US" sz="2800" b="1" dirty="0">
              <a:solidFill>
                <a:srgbClr val="707070"/>
              </a:solidFill>
              <a:latin typeface="Pragmatica" panose="020B0403040502020204" pitchFamily="34" charset="0"/>
            </a:endParaRPr>
          </a:p>
          <a:p>
            <a:r>
              <a:rPr lang="en-US" sz="2800" b="1" dirty="0">
                <a:solidFill>
                  <a:srgbClr val="707070"/>
                </a:solidFill>
                <a:latin typeface="Pragmatica" panose="020B0403040502020204" pitchFamily="34" charset="0"/>
              </a:rPr>
              <a:t>Mac</a:t>
            </a:r>
          </a:p>
          <a:p>
            <a:endParaRPr lang="en-US" sz="2800" b="1"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Tools &gt; Excel Add-ins</a:t>
            </a: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Check Analysis </a:t>
            </a:r>
            <a:r>
              <a:rPr lang="en-US" sz="2800" b="1" dirty="0" err="1">
                <a:solidFill>
                  <a:srgbClr val="707070"/>
                </a:solidFill>
                <a:latin typeface="Pragmatica" panose="020B0403040502020204" pitchFamily="34" charset="0"/>
              </a:rPr>
              <a:t>ToolPak</a:t>
            </a:r>
            <a:endParaRPr lang="en-US" sz="2800" b="1" dirty="0">
              <a:solidFill>
                <a:srgbClr val="707070"/>
              </a:solidFill>
              <a:latin typeface="Pragmatica" panose="020B0403040502020204" pitchFamily="34" charset="0"/>
            </a:endParaRPr>
          </a:p>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OK</a:t>
            </a:r>
          </a:p>
        </p:txBody>
      </p:sp>
      <p:sp>
        <p:nvSpPr>
          <p:cNvPr id="15" name="TextBox 14">
            <a:extLst>
              <a:ext uri="{FF2B5EF4-FFF2-40B4-BE49-F238E27FC236}">
                <a16:creationId xmlns:a16="http://schemas.microsoft.com/office/drawing/2014/main" id="{D75D992F-F3FD-48B4-98A8-27D538C9AF63}"/>
              </a:ext>
            </a:extLst>
          </p:cNvPr>
          <p:cNvSpPr txBox="1"/>
          <p:nvPr/>
        </p:nvSpPr>
        <p:spPr>
          <a:xfrm>
            <a:off x="347240" y="4180344"/>
            <a:ext cx="10075178" cy="954107"/>
          </a:xfrm>
          <a:prstGeom prst="rect">
            <a:avLst/>
          </a:prstGeom>
          <a:noFill/>
        </p:spPr>
        <p:txBody>
          <a:bodyPr wrap="square" numCol="1">
            <a:spAutoFit/>
          </a:bodyPr>
          <a:lstStyle/>
          <a:p>
            <a:pPr marL="457200" indent="-457200">
              <a:buFont typeface="Arial" panose="020B0604020202020204" pitchFamily="34" charset="0"/>
              <a:buChar char="•"/>
            </a:pPr>
            <a:r>
              <a:rPr lang="en-US" sz="2800" b="1" dirty="0">
                <a:solidFill>
                  <a:srgbClr val="707070"/>
                </a:solidFill>
                <a:latin typeface="Pragmatica" panose="020B0403040502020204" pitchFamily="34" charset="0"/>
              </a:rPr>
              <a:t>Analysis </a:t>
            </a:r>
            <a:r>
              <a:rPr lang="en-US" sz="2800" b="1" dirty="0" err="1">
                <a:solidFill>
                  <a:srgbClr val="707070"/>
                </a:solidFill>
                <a:latin typeface="Pragmatica" panose="020B0403040502020204" pitchFamily="34" charset="0"/>
              </a:rPr>
              <a:t>ToolPak</a:t>
            </a:r>
            <a:r>
              <a:rPr lang="en-US" sz="2800" b="1" dirty="0">
                <a:solidFill>
                  <a:srgbClr val="707070"/>
                </a:solidFill>
                <a:latin typeface="Pragmatica" panose="020B0403040502020204" pitchFamily="34" charset="0"/>
              </a:rPr>
              <a:t> – VBA not needed</a:t>
            </a:r>
          </a:p>
          <a:p>
            <a:pPr marL="457200" indent="-457200">
              <a:buFont typeface="Arial" panose="020B0604020202020204" pitchFamily="34" charset="0"/>
              <a:buChar char="•"/>
            </a:pPr>
            <a:r>
              <a:rPr lang="en-US" sz="2800" b="1" dirty="0">
                <a:solidFill>
                  <a:srgbClr val="707070"/>
                </a:solidFill>
                <a:latin typeface="Pragmatica" panose="020B0403040502020204" pitchFamily="34" charset="0"/>
                <a:hlinkClick r:id="rId4"/>
              </a:rPr>
              <a:t>More installation notes</a:t>
            </a:r>
            <a:endParaRPr lang="en-US" sz="2800" b="1"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04865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R: R + </a:t>
            </a:r>
            <a:r>
              <a:rPr lang="en-US" sz="6000" dirty="0" err="1">
                <a:latin typeface="Aliens &amp; cows" panose="00000500000000000000" pitchFamily="2" charset="0"/>
              </a:rPr>
              <a:t>Rstudio</a:t>
            </a:r>
            <a:endParaRPr lang="en-US" sz="6000" dirty="0">
              <a:latin typeface="Aliens &amp; cows" panose="00000500000000000000" pitchFamily="2" charset="0"/>
            </a:endParaRPr>
          </a:p>
        </p:txBody>
      </p:sp>
      <p:sp>
        <p:nvSpPr>
          <p:cNvPr id="16" name="TextBox 15">
            <a:extLst>
              <a:ext uri="{FF2B5EF4-FFF2-40B4-BE49-F238E27FC236}">
                <a16:creationId xmlns:a16="http://schemas.microsoft.com/office/drawing/2014/main" id="{64F9DD73-9D39-45C2-8624-AC6F099642D8}"/>
              </a:ext>
            </a:extLst>
          </p:cNvPr>
          <p:cNvSpPr txBox="1"/>
          <p:nvPr/>
        </p:nvSpPr>
        <p:spPr>
          <a:xfrm>
            <a:off x="347240" y="1657557"/>
            <a:ext cx="5130771" cy="3539430"/>
          </a:xfrm>
          <a:prstGeom prst="rect">
            <a:avLst/>
          </a:prstGeom>
          <a:noFill/>
        </p:spPr>
        <p:txBody>
          <a:bodyPr wrap="square" numCol="1">
            <a:spAutoFit/>
          </a:bodyPr>
          <a:lstStyle/>
          <a:p>
            <a:pPr marL="457200" indent="-457200">
              <a:buFont typeface="Arial" panose="020B0604020202020204" pitchFamily="34" charset="0"/>
              <a:buChar char="•"/>
            </a:pPr>
            <a:r>
              <a:rPr lang="en-US" sz="2800" b="1" dirty="0">
                <a:solidFill>
                  <a:srgbClr val="707070"/>
                </a:solidFill>
                <a:latin typeface="Pragmatica" panose="020B0403040502020204" pitchFamily="34" charset="0"/>
                <a:hlinkClick r:id="rId4"/>
              </a:rPr>
              <a:t>https://www.r-project.org</a:t>
            </a:r>
            <a:endParaRPr lang="en-US" sz="2800" b="1" dirty="0">
              <a:solidFill>
                <a:srgbClr val="707070"/>
              </a:solidFill>
              <a:latin typeface="Pragmatica" panose="020B0403040502020204" pitchFamily="34" charset="0"/>
            </a:endParaRPr>
          </a:p>
          <a:p>
            <a:pPr marL="914400" lvl="1" indent="-457200">
              <a:buFont typeface="Arial" panose="020B0604020202020204" pitchFamily="34" charset="0"/>
              <a:buChar char="•"/>
            </a:pPr>
            <a:r>
              <a:rPr lang="en-US" sz="2800" b="1" dirty="0">
                <a:solidFill>
                  <a:srgbClr val="707070"/>
                </a:solidFill>
                <a:latin typeface="Pragmatica" panose="020B0403040502020204" pitchFamily="34" charset="0"/>
              </a:rPr>
              <a:t>Choose a mirror near you</a:t>
            </a:r>
          </a:p>
          <a:p>
            <a:pPr marL="457200" indent="-457200">
              <a:buFont typeface="Arial" panose="020B0604020202020204" pitchFamily="34" charset="0"/>
              <a:buChar char="•"/>
            </a:pPr>
            <a:r>
              <a:rPr lang="en-US" sz="2800" b="1" dirty="0">
                <a:solidFill>
                  <a:srgbClr val="707070"/>
                </a:solidFill>
                <a:latin typeface="Pragmatica" panose="020B0403040502020204" pitchFamily="34" charset="0"/>
                <a:hlinkClick r:id="rId5"/>
              </a:rPr>
              <a:t>https://www.rstudio.com/products/rstudio/download/</a:t>
            </a:r>
            <a:r>
              <a:rPr lang="en-US" sz="2800" b="1" dirty="0">
                <a:solidFill>
                  <a:srgbClr val="707070"/>
                </a:solidFill>
                <a:latin typeface="Pragmatica" panose="020B0403040502020204" pitchFamily="34" charset="0"/>
              </a:rPr>
              <a:t>  </a:t>
            </a:r>
          </a:p>
          <a:p>
            <a:pPr marL="914400" lvl="1" indent="-457200">
              <a:buFont typeface="Arial" panose="020B0604020202020204" pitchFamily="34" charset="0"/>
              <a:buChar char="•"/>
            </a:pPr>
            <a:r>
              <a:rPr lang="en-US" sz="2800" b="1" dirty="0">
                <a:solidFill>
                  <a:srgbClr val="707070"/>
                </a:solidFill>
                <a:latin typeface="Pragmatica" panose="020B0403040502020204" pitchFamily="34" charset="0"/>
              </a:rPr>
              <a:t>Choose RStudio desktop (free)</a:t>
            </a:r>
          </a:p>
        </p:txBody>
      </p:sp>
      <p:pic>
        <p:nvPicPr>
          <p:cNvPr id="3" name="Picture 2">
            <a:extLst>
              <a:ext uri="{FF2B5EF4-FFF2-40B4-BE49-F238E27FC236}">
                <a16:creationId xmlns:a16="http://schemas.microsoft.com/office/drawing/2014/main" id="{952DFF8F-74E6-4DA5-BF13-4492C748FAF0}"/>
              </a:ext>
            </a:extLst>
          </p:cNvPr>
          <p:cNvPicPr>
            <a:picLocks noChangeAspect="1"/>
          </p:cNvPicPr>
          <p:nvPr/>
        </p:nvPicPr>
        <p:blipFill rotWithShape="1">
          <a:blip r:embed="rId6"/>
          <a:srcRect r="10738"/>
          <a:stretch/>
        </p:blipFill>
        <p:spPr>
          <a:xfrm>
            <a:off x="5653548" y="791937"/>
            <a:ext cx="6538451" cy="2247194"/>
          </a:xfrm>
          <a:prstGeom prst="rect">
            <a:avLst/>
          </a:prstGeom>
        </p:spPr>
      </p:pic>
      <p:pic>
        <p:nvPicPr>
          <p:cNvPr id="5" name="Picture 4">
            <a:extLst>
              <a:ext uri="{FF2B5EF4-FFF2-40B4-BE49-F238E27FC236}">
                <a16:creationId xmlns:a16="http://schemas.microsoft.com/office/drawing/2014/main" id="{32E3B41B-0573-4A46-8776-E0F3F56981F9}"/>
              </a:ext>
            </a:extLst>
          </p:cNvPr>
          <p:cNvPicPr>
            <a:picLocks noChangeAspect="1"/>
          </p:cNvPicPr>
          <p:nvPr/>
        </p:nvPicPr>
        <p:blipFill>
          <a:blip r:embed="rId7"/>
          <a:stretch>
            <a:fillRect/>
          </a:stretch>
        </p:blipFill>
        <p:spPr>
          <a:xfrm>
            <a:off x="5751870" y="3608405"/>
            <a:ext cx="6230541" cy="1588582"/>
          </a:xfrm>
          <a:prstGeom prst="rect">
            <a:avLst/>
          </a:prstGeom>
        </p:spPr>
      </p:pic>
    </p:spTree>
    <p:extLst>
      <p:ext uri="{BB962C8B-B14F-4D97-AF65-F5344CB8AC3E}">
        <p14:creationId xmlns:p14="http://schemas.microsoft.com/office/powerpoint/2010/main" val="1911962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individual</a:t>
            </a:r>
          </a:p>
        </p:txBody>
      </p:sp>
      <p:sp>
        <p:nvSpPr>
          <p:cNvPr id="14" name="TextBox 13">
            <a:extLst>
              <a:ext uri="{FF2B5EF4-FFF2-40B4-BE49-F238E27FC236}">
                <a16:creationId xmlns:a16="http://schemas.microsoft.com/office/drawing/2014/main" id="{40B5430B-DD9D-4A25-9DE9-F908F170CA9D}"/>
              </a:ext>
            </a:extLst>
          </p:cNvPr>
          <p:cNvSpPr txBox="1"/>
          <p:nvPr/>
        </p:nvSpPr>
        <p:spPr>
          <a:xfrm>
            <a:off x="432618" y="1312464"/>
            <a:ext cx="10263345" cy="1384995"/>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hlinkClick r:id="rId4"/>
              </a:rPr>
              <a:t>https://www.anaconda.com/products/individual</a:t>
            </a:r>
            <a:r>
              <a:rPr lang="en-US" sz="2800" dirty="0">
                <a:solidFill>
                  <a:srgbClr val="707070"/>
                </a:solidFill>
                <a:latin typeface="Pragmatica" panose="020B0403040502020204" pitchFamily="34" charset="0"/>
              </a:rPr>
              <a:t>  </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Mac: Terminal &gt; </a:t>
            </a:r>
            <a:r>
              <a:rPr lang="en-US" sz="2800" dirty="0" err="1">
                <a:solidFill>
                  <a:srgbClr val="707070"/>
                </a:solidFill>
                <a:latin typeface="Consolas" panose="020B0609020204030204" pitchFamily="49" charset="0"/>
              </a:rPr>
              <a:t>jupyter</a:t>
            </a:r>
            <a:r>
              <a:rPr lang="en-US" sz="2800" dirty="0">
                <a:solidFill>
                  <a:srgbClr val="707070"/>
                </a:solidFill>
                <a:latin typeface="Consolas" panose="020B0609020204030204" pitchFamily="49" charset="0"/>
              </a:rPr>
              <a:t> notebook</a:t>
            </a:r>
          </a:p>
          <a:p>
            <a:pPr marL="914400" lvl="1" indent="-457200">
              <a:buFont typeface="Arial" panose="020B0604020202020204" pitchFamily="34" charset="0"/>
              <a:buChar char="•"/>
            </a:pPr>
            <a:r>
              <a:rPr lang="en-US" sz="2800" dirty="0">
                <a:solidFill>
                  <a:srgbClr val="707070"/>
                </a:solidFill>
                <a:latin typeface="Pragmatica" panose="020B0403040502020204" pitchFamily="34" charset="0"/>
              </a:rPr>
              <a:t>Windows: Anaconda Prompt &gt; </a:t>
            </a:r>
            <a:r>
              <a:rPr lang="en-US" sz="2800" dirty="0" err="1">
                <a:solidFill>
                  <a:srgbClr val="707070"/>
                </a:solidFill>
                <a:latin typeface="Consolas" panose="020B0609020204030204" pitchFamily="49" charset="0"/>
              </a:rPr>
              <a:t>jupyter</a:t>
            </a:r>
            <a:r>
              <a:rPr lang="en-US" sz="2800" dirty="0">
                <a:solidFill>
                  <a:srgbClr val="707070"/>
                </a:solidFill>
                <a:latin typeface="Consolas" panose="020B0609020204030204" pitchFamily="49" charset="0"/>
              </a:rPr>
              <a:t> notebook</a:t>
            </a:r>
            <a:endParaRPr lang="en-US" sz="2800" dirty="0">
              <a:solidFill>
                <a:srgbClr val="707070"/>
              </a:solidFill>
              <a:latin typeface="Pragmatica" panose="020B0403040502020204" pitchFamily="34" charset="0"/>
            </a:endParaRPr>
          </a:p>
        </p:txBody>
      </p:sp>
      <p:pic>
        <p:nvPicPr>
          <p:cNvPr id="4" name="Picture 3">
            <a:extLst>
              <a:ext uri="{FF2B5EF4-FFF2-40B4-BE49-F238E27FC236}">
                <a16:creationId xmlns:a16="http://schemas.microsoft.com/office/drawing/2014/main" id="{FB57A9A7-3023-4782-8B2E-C7563665330B}"/>
              </a:ext>
            </a:extLst>
          </p:cNvPr>
          <p:cNvPicPr>
            <a:picLocks noChangeAspect="1"/>
          </p:cNvPicPr>
          <p:nvPr/>
        </p:nvPicPr>
        <p:blipFill>
          <a:blip r:embed="rId5"/>
          <a:stretch>
            <a:fillRect/>
          </a:stretch>
        </p:blipFill>
        <p:spPr>
          <a:xfrm>
            <a:off x="3527436" y="3429000"/>
            <a:ext cx="5943735" cy="3029080"/>
          </a:xfrm>
          <a:prstGeom prst="rect">
            <a:avLst/>
          </a:prstGeom>
        </p:spPr>
      </p:pic>
    </p:spTree>
    <p:extLst>
      <p:ext uri="{BB962C8B-B14F-4D97-AF65-F5344CB8AC3E}">
        <p14:creationId xmlns:p14="http://schemas.microsoft.com/office/powerpoint/2010/main" val="1581160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1922980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started</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Stringfestanalytics.com/book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78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Survey, please</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7756526" cy="523220"/>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a:solidFill>
                  <a:srgbClr val="707070"/>
                </a:solidFill>
                <a:latin typeface="Pragmatica" panose="020B0403040502020204" pitchFamily="34" charset="0"/>
              </a:rPr>
              <a:t>https://forms.office.com/r/dkZ6RKSk0G</a:t>
            </a: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217770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1384995"/>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a:p>
            <a:endParaRPr lang="en-US" sz="2800" b="1" dirty="0">
              <a:solidFill>
                <a:srgbClr val="707070"/>
              </a:solidFill>
              <a:latin typeface="Pragmatica" panose="020B0403040502020204" pitchFamily="34" charset="0"/>
            </a:endParaRPr>
          </a:p>
          <a:p>
            <a:r>
              <a:rPr lang="en-US" sz="2800" b="1" i="1" dirty="0">
                <a:solidFill>
                  <a:srgbClr val="707070"/>
                </a:solidFill>
                <a:latin typeface="Pragmatica" panose="020B0403040502020204" pitchFamily="34" charset="0"/>
              </a:rPr>
              <a:t>Who wants to win a book?</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Maybe winning a book….</a:t>
            </a:r>
          </a:p>
          <a:p>
            <a:pPr marL="742950" lvl="1" indent="-285750">
              <a:buFont typeface="Arial" panose="020B0604020202020204" pitchFamily="34" charset="0"/>
              <a:buChar char="•"/>
            </a:pPr>
            <a:r>
              <a:rPr lang="en-US" sz="2800" i="1" dirty="0">
                <a:solidFill>
                  <a:srgbClr val="707070"/>
                </a:solidFill>
                <a:latin typeface="Pragmatica" panose="020B0403040502020204" pitchFamily="34" charset="0"/>
              </a:rPr>
              <a:t>Wait for the next slide to answer… </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415167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For a book… </a:t>
            </a:r>
          </a:p>
        </p:txBody>
      </p:sp>
      <p:sp>
        <p:nvSpPr>
          <p:cNvPr id="3" name="TextBox 2"/>
          <p:cNvSpPr txBox="1"/>
          <p:nvPr/>
        </p:nvSpPr>
        <p:spPr>
          <a:xfrm>
            <a:off x="462987" y="1365813"/>
            <a:ext cx="9595413" cy="523220"/>
          </a:xfrm>
          <a:prstGeom prst="rect">
            <a:avLst/>
          </a:prstGeom>
          <a:noFill/>
        </p:spPr>
        <p:txBody>
          <a:bodyPr wrap="square" rtlCol="0">
            <a:spAutoFit/>
          </a:bodyPr>
          <a:lstStyle/>
          <a:p>
            <a:r>
              <a:rPr lang="en-US" sz="2800" dirty="0">
                <a:solidFill>
                  <a:srgbClr val="707070"/>
                </a:solidFill>
                <a:latin typeface="Pragmatica" panose="020B0403040502020204" pitchFamily="34" charset="0"/>
              </a:rPr>
              <a:t>Name another city in Ohio</a:t>
            </a:r>
          </a:p>
        </p:txBody>
      </p:sp>
      <p:sp>
        <p:nvSpPr>
          <p:cNvPr id="2" name="Rectangle 1">
            <a:extLst>
              <a:ext uri="{FF2B5EF4-FFF2-40B4-BE49-F238E27FC236}">
                <a16:creationId xmlns:a16="http://schemas.microsoft.com/office/drawing/2014/main" id="{29914723-7292-44D5-827E-205A9D38F32F}"/>
              </a:ext>
            </a:extLst>
          </p:cNvPr>
          <p:cNvSpPr/>
          <p:nvPr/>
        </p:nvSpPr>
        <p:spPr>
          <a:xfrm>
            <a:off x="0" y="6488668"/>
            <a:ext cx="5786777" cy="369332"/>
          </a:xfrm>
          <a:prstGeom prst="rect">
            <a:avLst/>
          </a:prstGeom>
        </p:spPr>
        <p:txBody>
          <a:bodyPr wrap="none">
            <a:spAutoFit/>
          </a:bodyPr>
          <a:lstStyle/>
          <a:p>
            <a:r>
              <a:rPr lang="en-US" dirty="0"/>
              <a:t>https://kids.britannica.com/students/assembly/view/54743</a:t>
            </a:r>
          </a:p>
        </p:txBody>
      </p:sp>
      <p:pic>
        <p:nvPicPr>
          <p:cNvPr id="1026" name="Picture 2" descr="Cleveland: location">
            <a:extLst>
              <a:ext uri="{FF2B5EF4-FFF2-40B4-BE49-F238E27FC236}">
                <a16:creationId xmlns:a16="http://schemas.microsoft.com/office/drawing/2014/main" id="{FDA13857-889C-4F31-BC78-35F70F80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089" y="1011331"/>
            <a:ext cx="638175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47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Preferred topics? (Vote here)</a:t>
            </a:r>
          </a:p>
        </p:txBody>
      </p:sp>
      <p:sp>
        <p:nvSpPr>
          <p:cNvPr id="3" name="TextBox 2"/>
          <p:cNvSpPr txBox="1"/>
          <p:nvPr/>
        </p:nvSpPr>
        <p:spPr>
          <a:xfrm>
            <a:off x="462987" y="1365813"/>
            <a:ext cx="9595413"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Foundations of Analytics in Excel</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R</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From Excel to Python</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2320200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What is the data analytics stack?</a:t>
            </a:r>
          </a:p>
        </p:txBody>
      </p:sp>
    </p:spTree>
    <p:extLst>
      <p:ext uri="{BB962C8B-B14F-4D97-AF65-F5344CB8AC3E}">
        <p14:creationId xmlns:p14="http://schemas.microsoft.com/office/powerpoint/2010/main" val="406681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261704" y="6114327"/>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842689" y="3807803"/>
            <a:ext cx="3997997" cy="2136073"/>
          </a:xfrm>
          <a:prstGeom prst="rect">
            <a:avLst/>
          </a:prstGeom>
        </p:spPr>
      </p:pic>
      <p:sp>
        <p:nvSpPr>
          <p:cNvPr id="4" name="Rectangle 3">
            <a:extLst>
              <a:ext uri="{FF2B5EF4-FFF2-40B4-BE49-F238E27FC236}">
                <a16:creationId xmlns:a16="http://schemas.microsoft.com/office/drawing/2014/main" id="{59889E5F-8C2F-4391-A49E-D05F27FB4984}"/>
              </a:ext>
            </a:extLst>
          </p:cNvPr>
          <p:cNvSpPr/>
          <p:nvPr/>
        </p:nvSpPr>
        <p:spPr>
          <a:xfrm>
            <a:off x="5909301" y="5582020"/>
            <a:ext cx="923455" cy="302677"/>
          </a:xfrm>
          <a:prstGeom prst="rect">
            <a:avLst/>
          </a:prstGeom>
          <a:noFill/>
          <a:ln w="28575">
            <a:solidFill>
              <a:srgbClr val="CF3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56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2261</Words>
  <Application>Microsoft Office PowerPoint</Application>
  <PresentationFormat>Widescreen</PresentationFormat>
  <Paragraphs>216</Paragraphs>
  <Slides>37</Slides>
  <Notes>24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Aliens &amp; cows</vt:lpstr>
      <vt:lpstr>Arial</vt:lpstr>
      <vt:lpstr>Calibri</vt:lpstr>
      <vt:lpstr>Calibri Light</vt:lpstr>
      <vt:lpstr>Consolas</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cp:lastModifiedBy>
  <cp:revision>46</cp:revision>
  <dcterms:created xsi:type="dcterms:W3CDTF">2019-10-19T21:47:18Z</dcterms:created>
  <dcterms:modified xsi:type="dcterms:W3CDTF">2021-07-11T18:50:00Z</dcterms:modified>
</cp:coreProperties>
</file>