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93" r:id="rId3"/>
    <p:sldId id="392" r:id="rId4"/>
    <p:sldId id="332" r:id="rId5"/>
    <p:sldId id="411" r:id="rId6"/>
    <p:sldId id="426" r:id="rId7"/>
    <p:sldId id="431" r:id="rId8"/>
    <p:sldId id="338" r:id="rId9"/>
    <p:sldId id="433" r:id="rId10"/>
    <p:sldId id="336" r:id="rId11"/>
    <p:sldId id="434" r:id="rId12"/>
    <p:sldId id="43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92" d="100"/>
          <a:sy n="92" d="100"/>
        </p:scale>
        <p:origin x="675"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8/12/2021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1725553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8/12/2021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ithub.com/stringfestdata/aina-getting-starte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stringfestanalytics.com/aina-wai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1207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R and Python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Prepare a Windows computer to work in all three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Run summary statistics on a dataset in all three</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https://github.com/stringfestdata/aina-getting-started</a:t>
            </a:r>
            <a:r>
              <a:rPr lang="en-US" sz="2800" dirty="0">
                <a:solidFill>
                  <a:srgbClr val="707070"/>
                </a:solidFill>
                <a:latin typeface="Pragmatica" panose="020B0403040502020204" pitchFamily="34" charset="0"/>
              </a:rPr>
              <a:t>  </a:t>
            </a:r>
          </a:p>
        </p:txBody>
      </p:sp>
      <p:pic>
        <p:nvPicPr>
          <p:cNvPr id="5" name="Picture 4">
            <a:extLst>
              <a:ext uri="{FF2B5EF4-FFF2-40B4-BE49-F238E27FC236}">
                <a16:creationId xmlns:a16="http://schemas.microsoft.com/office/drawing/2014/main" id="{F4BFB83D-D2B3-4340-A5CC-669A243BAA7D}"/>
              </a:ext>
            </a:extLst>
          </p:cNvPr>
          <p:cNvPicPr>
            <a:picLocks noChangeAspect="1"/>
          </p:cNvPicPr>
          <p:nvPr/>
        </p:nvPicPr>
        <p:blipFill>
          <a:blip r:embed="rId5"/>
          <a:stretch>
            <a:fillRect/>
          </a:stretch>
        </p:blipFill>
        <p:spPr>
          <a:xfrm>
            <a:off x="3697861" y="2610170"/>
            <a:ext cx="8494139" cy="4106258"/>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108543"/>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Downloads and summary statistics in Excel, R, Python</a:t>
            </a:r>
          </a:p>
          <a:p>
            <a:pPr marL="514350" indent="-514350">
              <a:buFont typeface="Arial" panose="020B0604020202020204" pitchFamily="34" charset="0"/>
              <a:buChar char="•"/>
            </a:pPr>
            <a:r>
              <a:rPr lang="en-US" sz="2800" b="1" dirty="0">
                <a:solidFill>
                  <a:srgbClr val="CF3338"/>
                </a:solidFill>
                <a:latin typeface="Pragmatica" pitchFamily="2" charset="0"/>
              </a:rPr>
              <a:t>Follow along with demo notes</a:t>
            </a:r>
          </a:p>
          <a:p>
            <a:pPr marL="514350" indent="-514350">
              <a:buFont typeface="Arial" panose="020B0604020202020204" pitchFamily="34" charset="0"/>
              <a:buChar char="•"/>
            </a:pPr>
            <a:r>
              <a:rPr lang="en-US" sz="2800" b="1" dirty="0">
                <a:solidFill>
                  <a:srgbClr val="CF3338"/>
                </a:solidFill>
                <a:latin typeface="Pragmatica" pitchFamily="2" charset="0"/>
              </a:rPr>
              <a:t>Let’s get situated… </a:t>
            </a:r>
          </a:p>
          <a:p>
            <a:pPr marL="514350" indent="-514350">
              <a:buFont typeface="Arial" panose="020B0604020202020204" pitchFamily="34" charset="0"/>
              <a:buChar char="•"/>
            </a:pPr>
            <a:r>
              <a:rPr lang="en-US" sz="2800" b="1" dirty="0">
                <a:solidFill>
                  <a:srgbClr val="CF3338"/>
                </a:solidFill>
                <a:latin typeface="Pragmatica" pitchFamily="2" charset="0"/>
              </a:rPr>
              <a:t>File to summarize: </a:t>
            </a:r>
            <a:r>
              <a:rPr lang="en-US" sz="2800" b="1" dirty="0">
                <a:solidFill>
                  <a:srgbClr val="CF3338"/>
                </a:solidFill>
                <a:latin typeface="Consolas" panose="020B0609020204030204" pitchFamily="49" charset="0"/>
              </a:rPr>
              <a:t>plantgrowth.xlsx</a:t>
            </a:r>
          </a:p>
        </p:txBody>
      </p:sp>
    </p:spTree>
    <p:extLst>
      <p:ext uri="{BB962C8B-B14F-4D97-AF65-F5344CB8AC3E}">
        <p14:creationId xmlns:p14="http://schemas.microsoft.com/office/powerpoint/2010/main" val="308889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Take-home activity</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4832092"/>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Folder: </a:t>
            </a:r>
            <a:r>
              <a:rPr lang="en-US" sz="2800" dirty="0">
                <a:solidFill>
                  <a:srgbClr val="707070"/>
                </a:solidFill>
                <a:latin typeface="Consolas" panose="020B0609020204030204" pitchFamily="49" charset="0"/>
              </a:rPr>
              <a:t>take-home</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Dataset: </a:t>
            </a:r>
            <a:r>
              <a:rPr lang="en-US" sz="2800" dirty="0">
                <a:solidFill>
                  <a:srgbClr val="707070"/>
                </a:solidFill>
                <a:latin typeface="Consolas" panose="020B0609020204030204" pitchFamily="49" charset="0"/>
              </a:rPr>
              <a:t>tips.xlsx… </a:t>
            </a:r>
            <a:r>
              <a:rPr lang="en-US" sz="2800" dirty="0">
                <a:solidFill>
                  <a:srgbClr val="707070"/>
                </a:solidFill>
                <a:latin typeface="Pragmatica" panose="020B0403040502020204"/>
              </a:rPr>
              <a:t>load and print summary statistics, then…</a:t>
            </a: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a:buClr>
                <a:srgbClr val="CF3338"/>
              </a:buCl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b="1" dirty="0">
                <a:solidFill>
                  <a:srgbClr val="707070"/>
                </a:solidFill>
                <a:latin typeface="Pragmatica" panose="020B0403040502020204"/>
              </a:rPr>
              <a:t>Notes &amp; solutions included</a:t>
            </a:r>
          </a:p>
        </p:txBody>
      </p:sp>
      <p:sp>
        <p:nvSpPr>
          <p:cNvPr id="6" name="TextBox 5">
            <a:extLst>
              <a:ext uri="{FF2B5EF4-FFF2-40B4-BE49-F238E27FC236}">
                <a16:creationId xmlns:a16="http://schemas.microsoft.com/office/drawing/2014/main" id="{BAC08A4C-309F-46C0-A426-1504D021630A}"/>
              </a:ext>
            </a:extLst>
          </p:cNvPr>
          <p:cNvSpPr txBox="1"/>
          <p:nvPr/>
        </p:nvSpPr>
        <p:spPr>
          <a:xfrm>
            <a:off x="944945" y="2542401"/>
            <a:ext cx="5679887" cy="2677656"/>
          </a:xfrm>
          <a:prstGeom prst="rect">
            <a:avLst/>
          </a:prstGeom>
          <a:noFill/>
        </p:spPr>
        <p:txBody>
          <a:bodyPr wrap="square" rtlCol="0">
            <a:spAutoFit/>
          </a:bodyPr>
          <a:lstStyle/>
          <a:p>
            <a:pPr>
              <a:buClr>
                <a:srgbClr val="CF3338"/>
              </a:buClr>
            </a:pPr>
            <a:r>
              <a:rPr lang="en-US" sz="2800" b="1" dirty="0">
                <a:solidFill>
                  <a:srgbClr val="707070"/>
                </a:solidFill>
                <a:latin typeface="Pragmatica" panose="020B0403040502020204" pitchFamily="34" charset="0"/>
              </a:rPr>
              <a:t>R: </a:t>
            </a:r>
          </a:p>
          <a:p>
            <a:pPr>
              <a:buClr>
                <a:srgbClr val="CF3338"/>
              </a:buClr>
            </a:pPr>
            <a:endParaRPr lang="en-US" sz="2800" b="1"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File &gt; New File &gt; R Script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Place code to run summary statistics in script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Run code &amp; save</a:t>
            </a:r>
            <a:endParaRPr lang="en-US" sz="2800" dirty="0">
              <a:solidFill>
                <a:srgbClr val="707070"/>
              </a:solidFill>
              <a:latin typeface="Consolas" panose="020B0609020204030204" pitchFamily="49" charset="0"/>
            </a:endParaRPr>
          </a:p>
        </p:txBody>
      </p:sp>
      <p:sp>
        <p:nvSpPr>
          <p:cNvPr id="7" name="TextBox 6">
            <a:extLst>
              <a:ext uri="{FF2B5EF4-FFF2-40B4-BE49-F238E27FC236}">
                <a16:creationId xmlns:a16="http://schemas.microsoft.com/office/drawing/2014/main" id="{78C4E1D0-2D28-4208-AF52-49EEB84C3FC5}"/>
              </a:ext>
            </a:extLst>
          </p:cNvPr>
          <p:cNvSpPr txBox="1"/>
          <p:nvPr/>
        </p:nvSpPr>
        <p:spPr>
          <a:xfrm>
            <a:off x="6460829" y="2542401"/>
            <a:ext cx="5679887" cy="3108543"/>
          </a:xfrm>
          <a:prstGeom prst="rect">
            <a:avLst/>
          </a:prstGeom>
          <a:noFill/>
        </p:spPr>
        <p:txBody>
          <a:bodyPr wrap="square" rtlCol="0">
            <a:spAutoFit/>
          </a:bodyPr>
          <a:lstStyle/>
          <a:p>
            <a:pPr>
              <a:buClr>
                <a:srgbClr val="CF3338"/>
              </a:buClr>
            </a:pPr>
            <a:r>
              <a:rPr lang="en-US" sz="2800" b="1" dirty="0">
                <a:solidFill>
                  <a:srgbClr val="707070"/>
                </a:solidFill>
                <a:latin typeface="Pragmatica" panose="020B0403040502020204" pitchFamily="34" charset="0"/>
              </a:rPr>
              <a:t>Python: </a:t>
            </a:r>
          </a:p>
          <a:p>
            <a:pPr>
              <a:buClr>
                <a:srgbClr val="CF3338"/>
              </a:buClr>
            </a:pPr>
            <a:endParaRPr lang="en-US" sz="2800" b="1"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Print the first few rows with the </a:t>
            </a:r>
            <a:r>
              <a:rPr lang="en-US" sz="2800" dirty="0">
                <a:solidFill>
                  <a:srgbClr val="707070"/>
                </a:solidFill>
                <a:latin typeface="Consolas" panose="020B0609020204030204" pitchFamily="49" charset="0"/>
              </a:rPr>
              <a:t>head()</a:t>
            </a:r>
            <a:r>
              <a:rPr lang="en-US" sz="2800" dirty="0">
                <a:solidFill>
                  <a:srgbClr val="707070"/>
                </a:solidFill>
                <a:latin typeface="Pragmatica" panose="020B0403040502020204"/>
              </a:rPr>
              <a:t> method (work the same as </a:t>
            </a:r>
            <a:r>
              <a:rPr lang="en-US" sz="2800" dirty="0">
                <a:solidFill>
                  <a:srgbClr val="707070"/>
                </a:solidFill>
                <a:latin typeface="Consolas" panose="020B0609020204030204" pitchFamily="49" charset="0"/>
              </a:rPr>
              <a:t>describe()</a:t>
            </a:r>
            <a:r>
              <a:rPr lang="en-US" sz="2800" dirty="0">
                <a:solidFill>
                  <a:srgbClr val="707070"/>
                </a:solidFill>
                <a:latin typeface="Pragmatica" panose="020B0403040502020204"/>
              </a:rPr>
              <a:t>)</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Give the notebook a name (click and write over </a:t>
            </a:r>
            <a:r>
              <a:rPr lang="en-US" sz="2800" i="1" dirty="0">
                <a:solidFill>
                  <a:srgbClr val="707070"/>
                </a:solidFill>
                <a:latin typeface="Pragmatica" panose="020B0403040502020204"/>
              </a:rPr>
              <a:t>Untitled</a:t>
            </a:r>
            <a:r>
              <a:rPr lang="en-US" sz="2800" dirty="0">
                <a:solidFill>
                  <a:srgbClr val="707070"/>
                </a:solidFill>
                <a:latin typeface="Pragmatica" panose="020B0403040502020204"/>
              </a:rPr>
              <a:t>)</a:t>
            </a:r>
          </a:p>
        </p:txBody>
      </p:sp>
      <p:pic>
        <p:nvPicPr>
          <p:cNvPr id="3" name="Picture 2">
            <a:extLst>
              <a:ext uri="{FF2B5EF4-FFF2-40B4-BE49-F238E27FC236}">
                <a16:creationId xmlns:a16="http://schemas.microsoft.com/office/drawing/2014/main" id="{9BDD9B39-F45B-4AC7-AF2D-F769368112BC}"/>
              </a:ext>
            </a:extLst>
          </p:cNvPr>
          <p:cNvPicPr>
            <a:picLocks noChangeAspect="1"/>
          </p:cNvPicPr>
          <p:nvPr/>
        </p:nvPicPr>
        <p:blipFill>
          <a:blip r:embed="rId4"/>
          <a:stretch>
            <a:fillRect/>
          </a:stretch>
        </p:blipFill>
        <p:spPr>
          <a:xfrm>
            <a:off x="4289945" y="4543782"/>
            <a:ext cx="1441228" cy="635573"/>
          </a:xfrm>
          <a:prstGeom prst="rect">
            <a:avLst/>
          </a:prstGeom>
        </p:spPr>
      </p:pic>
    </p:spTree>
    <p:extLst>
      <p:ext uri="{BB962C8B-B14F-4D97-AF65-F5344CB8AC3E}">
        <p14:creationId xmlns:p14="http://schemas.microsoft.com/office/powerpoint/2010/main" val="332797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Want more? </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9688858"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Sign up for course waiting list: </a:t>
            </a:r>
            <a:r>
              <a:rPr lang="en-US" sz="2800" b="1" dirty="0">
                <a:solidFill>
                  <a:srgbClr val="707070"/>
                </a:solidFill>
                <a:latin typeface="Pragmatica" panose="020B0403040502020204" pitchFamily="34" charset="0"/>
                <a:hlinkClick r:id="rId4"/>
              </a:rPr>
              <a:t>https://stringfestanalytics.com/aina-waiting</a:t>
            </a:r>
            <a:r>
              <a:rPr lang="en-US" sz="2800" dirty="0">
                <a:solidFill>
                  <a:srgbClr val="707070"/>
                </a:solidFill>
                <a:latin typeface="Pragmatica" panose="020B0403040502020204" pitchFamily="34" charset="0"/>
                <a:hlinkClick r:id="rId4"/>
              </a:rPr>
              <a:t>/</a:t>
            </a:r>
            <a:r>
              <a:rPr lang="en-US" sz="2800" dirty="0">
                <a:solidFill>
                  <a:srgbClr val="707070"/>
                </a:solidFill>
                <a:latin typeface="Pragmatica" panose="020B0403040502020204" pitchFamily="34" charset="0"/>
              </a:rPr>
              <a:t>    </a:t>
            </a:r>
          </a:p>
        </p:txBody>
      </p:sp>
      <p:pic>
        <p:nvPicPr>
          <p:cNvPr id="3" name="Picture 2" descr="A bird standing on a white surface&#10;&#10;Description automatically generated with low confidence">
            <a:hlinkClick r:id="rId4"/>
            <a:extLst>
              <a:ext uri="{FF2B5EF4-FFF2-40B4-BE49-F238E27FC236}">
                <a16:creationId xmlns:a16="http://schemas.microsoft.com/office/drawing/2014/main" id="{2BD72895-0339-43FE-8F98-905E02F0E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5512" y="2491739"/>
            <a:ext cx="7364990" cy="4142807"/>
          </a:xfrm>
          <a:prstGeom prst="rect">
            <a:avLst/>
          </a:prstGeom>
        </p:spPr>
      </p:pic>
    </p:spTree>
    <p:extLst>
      <p:ext uri="{BB962C8B-B14F-4D97-AF65-F5344CB8AC3E}">
        <p14:creationId xmlns:p14="http://schemas.microsoft.com/office/powerpoint/2010/main" val="1574051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1331</TotalTime>
  <Words>430</Words>
  <Application>Microsoft Office PowerPoint</Application>
  <PresentationFormat>Widescreen</PresentationFormat>
  <Paragraphs>61</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cp:lastModifiedBy>
  <cp:revision>69</cp:revision>
  <dcterms:created xsi:type="dcterms:W3CDTF">2019-10-19T21:47:18Z</dcterms:created>
  <dcterms:modified xsi:type="dcterms:W3CDTF">2021-08-12T13:18:17Z</dcterms:modified>
</cp:coreProperties>
</file>