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37" r:id="rId2"/>
    <p:sldId id="356" r:id="rId3"/>
    <p:sldId id="442" r:id="rId4"/>
    <p:sldId id="443" r:id="rId5"/>
    <p:sldId id="438" r:id="rId6"/>
    <p:sldId id="444" r:id="rId7"/>
    <p:sldId id="445" r:id="rId8"/>
    <p:sldId id="258" r:id="rId9"/>
    <p:sldId id="435" r:id="rId10"/>
    <p:sldId id="340" r:id="rId11"/>
    <p:sldId id="275" r:id="rId12"/>
    <p:sldId id="349" r:id="rId13"/>
    <p:sldId id="344" r:id="rId14"/>
    <p:sldId id="446" r:id="rId15"/>
    <p:sldId id="440" r:id="rId16"/>
    <p:sldId id="441" r:id="rId17"/>
    <p:sldId id="351" r:id="rId18"/>
    <p:sldId id="447" r:id="rId19"/>
    <p:sldId id="448" r:id="rId20"/>
    <p:sldId id="449" r:id="rId21"/>
    <p:sldId id="450" r:id="rId22"/>
    <p:sldId id="452" r:id="rId23"/>
    <p:sldId id="451" r:id="rId24"/>
    <p:sldId id="458" r:id="rId25"/>
    <p:sldId id="457" r:id="rId26"/>
    <p:sldId id="454" r:id="rId27"/>
    <p:sldId id="455" r:id="rId28"/>
    <p:sldId id="456" r:id="rId29"/>
    <p:sldId id="460" r:id="rId30"/>
    <p:sldId id="459" r:id="rId31"/>
    <p:sldId id="489" r:id="rId32"/>
    <p:sldId id="490" r:id="rId33"/>
    <p:sldId id="491" r:id="rId34"/>
    <p:sldId id="492" r:id="rId35"/>
    <p:sldId id="357" r:id="rId36"/>
    <p:sldId id="433" r:id="rId37"/>
    <p:sldId id="434" r:id="rId38"/>
    <p:sldId id="432" r:id="rId39"/>
    <p:sldId id="342" r:id="rId40"/>
    <p:sldId id="347" r:id="rId41"/>
    <p:sldId id="354" r:id="rId42"/>
    <p:sldId id="453" r:id="rId43"/>
    <p:sldId id="350" r:id="rId44"/>
    <p:sldId id="343" r:id="rId45"/>
    <p:sldId id="35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75" d="100"/>
          <a:sy n="75" d="100"/>
        </p:scale>
        <p:origin x="888" y="3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021583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2665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1313891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42803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1730585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83045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7750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3764750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471186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1313891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2656742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3245748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31</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2961108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34</a:t>
            </a:fld>
            <a:endParaRPr lang="en-US"/>
          </a:p>
        </p:txBody>
      </p:sp>
    </p:spTree>
    <p:extLst>
      <p:ext uri="{BB962C8B-B14F-4D97-AF65-F5344CB8AC3E}">
        <p14:creationId xmlns:p14="http://schemas.microsoft.com/office/powerpoint/2010/main" val="4140635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36</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078012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39</a:t>
            </a:fld>
            <a:endParaRPr lang="en-US"/>
          </a:p>
        </p:txBody>
      </p:sp>
    </p:spTree>
    <p:extLst>
      <p:ext uri="{BB962C8B-B14F-4D97-AF65-F5344CB8AC3E}">
        <p14:creationId xmlns:p14="http://schemas.microsoft.com/office/powerpoint/2010/main" val="1071965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40</a:t>
            </a:fld>
            <a:endParaRPr lang="en-US"/>
          </a:p>
        </p:txBody>
      </p:sp>
    </p:spTree>
    <p:extLst>
      <p:ext uri="{BB962C8B-B14F-4D97-AF65-F5344CB8AC3E}">
        <p14:creationId xmlns:p14="http://schemas.microsoft.com/office/powerpoint/2010/main" val="2810342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41</a:t>
            </a:fld>
            <a:endParaRPr lang="en-US"/>
          </a:p>
        </p:txBody>
      </p:sp>
    </p:spTree>
    <p:extLst>
      <p:ext uri="{BB962C8B-B14F-4D97-AF65-F5344CB8AC3E}">
        <p14:creationId xmlns:p14="http://schemas.microsoft.com/office/powerpoint/2010/main" val="2952919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42</a:t>
            </a:fld>
            <a:endParaRPr lang="en-US"/>
          </a:p>
        </p:txBody>
      </p:sp>
    </p:spTree>
    <p:extLst>
      <p:ext uri="{BB962C8B-B14F-4D97-AF65-F5344CB8AC3E}">
        <p14:creationId xmlns:p14="http://schemas.microsoft.com/office/powerpoint/2010/main" val="258277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22572836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44</a:t>
            </a:fld>
            <a:endParaRPr lang="en-US"/>
          </a:p>
        </p:txBody>
      </p:sp>
    </p:spTree>
    <p:extLst>
      <p:ext uri="{BB962C8B-B14F-4D97-AF65-F5344CB8AC3E}">
        <p14:creationId xmlns:p14="http://schemas.microsoft.com/office/powerpoint/2010/main" val="183558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45</a:t>
            </a:fld>
            <a:endParaRPr lang="en-US"/>
          </a:p>
        </p:txBody>
      </p:sp>
    </p:spTree>
    <p:extLst>
      <p:ext uri="{BB962C8B-B14F-4D97-AF65-F5344CB8AC3E}">
        <p14:creationId xmlns:p14="http://schemas.microsoft.com/office/powerpoint/2010/main" val="22366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41797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09015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4684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10/22/2021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predictivehacks.com/tips-about-numpy-arrays/"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stringfestanalytics.com/aina-waitin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hackernoon.com/pythons-easter-eggs-and-hidden-jokes-d7368c7fe2c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stringfestdata/aina-lets-learn-pyth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anose="020B0403040502020204"/>
              </a:rPr>
              <a:t>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working-with-</a:t>
            </a:r>
            <a:r>
              <a:rPr lang="en-US" sz="2800" b="1" dirty="0" err="1">
                <a:solidFill>
                  <a:srgbClr val="CF3338"/>
                </a:solidFill>
                <a:latin typeface="Consolas" panose="020B0609020204030204" pitchFamily="49" charset="0"/>
              </a:rPr>
              <a:t>modules.ipynb</a:t>
            </a:r>
            <a:endParaRPr lang="en-US" sz="2800" b="1" dirty="0">
              <a:solidFill>
                <a:srgbClr val="CF3338"/>
              </a:solidFill>
              <a:latin typeface="Consolas" panose="020B0609020204030204" pitchFamily="49" charset="0"/>
            </a:endParaRP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Practice working with modules and functions</a:t>
            </a: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Drill</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4205671475"/>
              </p:ext>
            </p:extLst>
          </p:nvPr>
        </p:nvGraphicFramePr>
        <p:xfrm>
          <a:off x="935093" y="1871124"/>
          <a:ext cx="9879062" cy="4328555"/>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3200" dirty="0">
                          <a:effectLst/>
                        </a:rPr>
                        <a:t>Package</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3200" dirty="0">
                          <a:effectLst/>
                        </a:rPr>
                        <a:t>Description</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String</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2</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Float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True</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Integer</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2.26</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Boolean</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‘Hello’</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 </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
        <p:nvSpPr>
          <p:cNvPr id="5" name="TextBox 4">
            <a:extLst>
              <a:ext uri="{FF2B5EF4-FFF2-40B4-BE49-F238E27FC236}">
                <a16:creationId xmlns:a16="http://schemas.microsoft.com/office/drawing/2014/main" id="{169BC6F6-239A-4FC1-82DE-0D0243354601}"/>
              </a:ext>
            </a:extLst>
          </p:cNvPr>
          <p:cNvSpPr txBox="1"/>
          <p:nvPr/>
        </p:nvSpPr>
        <p:spPr>
          <a:xfrm>
            <a:off x="525228" y="1182231"/>
            <a:ext cx="9619531" cy="523220"/>
          </a:xfrm>
          <a:prstGeom prst="rect">
            <a:avLst/>
          </a:prstGeom>
          <a:noFill/>
        </p:spPr>
        <p:txBody>
          <a:bodyPr wrap="square" rtlCol="0">
            <a:spAutoFit/>
          </a:bodyPr>
          <a:lstStyle/>
          <a:p>
            <a:r>
              <a:rPr lang="en-US" sz="2800" dirty="0">
                <a:solidFill>
                  <a:srgbClr val="707070"/>
                </a:solidFill>
                <a:latin typeface="Pragmatica" panose="020B7200000000000000"/>
              </a:rPr>
              <a:t>Match the data to the data type…</a:t>
            </a:r>
          </a:p>
        </p:txBody>
      </p:sp>
    </p:spTree>
    <p:extLst>
      <p:ext uri="{BB962C8B-B14F-4D97-AF65-F5344CB8AC3E}">
        <p14:creationId xmlns:p14="http://schemas.microsoft.com/office/powerpoint/2010/main" val="327370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Python… finnicky, or just logical?</a:t>
            </a:r>
          </a:p>
        </p:txBody>
      </p:sp>
    </p:spTree>
    <p:extLst>
      <p:ext uri="{BB962C8B-B14F-4D97-AF65-F5344CB8AC3E}">
        <p14:creationId xmlns:p14="http://schemas.microsoft.com/office/powerpoint/2010/main" val="290866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539430"/>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feeling-</a:t>
            </a:r>
            <a:r>
              <a:rPr lang="en-US" sz="2800" b="1" dirty="0" err="1">
                <a:solidFill>
                  <a:srgbClr val="CF3338"/>
                </a:solidFill>
                <a:latin typeface="Consolas" panose="020B0609020204030204" pitchFamily="49" charset="0"/>
              </a:rPr>
              <a:t>finnicky.ipynb</a:t>
            </a:r>
            <a:endParaRPr lang="en-US" sz="2800" b="1" dirty="0">
              <a:solidFill>
                <a:srgbClr val="CF3338"/>
              </a:solidFill>
              <a:latin typeface="Consolas" panose="020B0609020204030204" pitchFamily="49"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How does Python handle</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Counting?</a:t>
            </a:r>
          </a:p>
          <a:p>
            <a:pPr marL="457200" indent="-457200">
              <a:buFont typeface="Arial" panose="020B0604020202020204" pitchFamily="34" charset="0"/>
              <a:buChar char="•"/>
            </a:pPr>
            <a:r>
              <a:rPr lang="en-US" sz="2800" b="1" dirty="0">
                <a:solidFill>
                  <a:srgbClr val="CF3338"/>
                </a:solidFill>
                <a:latin typeface="Pragmatica" pitchFamily="2" charset="0"/>
              </a:rPr>
              <a:t>Whitespace?</a:t>
            </a:r>
          </a:p>
          <a:p>
            <a:pPr marL="457200" indent="-457200">
              <a:buFont typeface="Arial" panose="020B0604020202020204" pitchFamily="34" charset="0"/>
              <a:buChar char="•"/>
            </a:pPr>
            <a:r>
              <a:rPr lang="en-US" sz="2800" b="1" dirty="0">
                <a:solidFill>
                  <a:srgbClr val="CF3338"/>
                </a:solidFill>
                <a:latin typeface="Pragmatica" pitchFamily="2" charset="0"/>
              </a:rPr>
              <a:t>Multiplying lists?</a:t>
            </a:r>
          </a:p>
          <a:p>
            <a:pPr marL="457200" indent="-457200">
              <a:buFont typeface="Arial" panose="020B0604020202020204" pitchFamily="34" charset="0"/>
              <a:buChar char="•"/>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1171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err="1">
                <a:latin typeface="Aliens &amp; cows" panose="00000500000000000000" pitchFamily="2" charset="0"/>
              </a:rPr>
              <a:t>Numpy</a:t>
            </a:r>
            <a:r>
              <a:rPr lang="en-US" sz="6000" dirty="0">
                <a:latin typeface="Aliens &amp; cows" panose="00000500000000000000" pitchFamily="2" charset="0"/>
              </a:rPr>
              <a:t> we’re getting somewhere…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401082401"/>
              </p:ext>
            </p:extLst>
          </p:nvPr>
        </p:nvGraphicFramePr>
        <p:xfrm>
          <a:off x="935093" y="1871124"/>
          <a:ext cx="9879062" cy="380950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3200" dirty="0">
                          <a:effectLst/>
                        </a:rPr>
                        <a:t>Package</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3200" dirty="0">
                          <a:effectLst/>
                        </a:rPr>
                        <a:t>Description</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3200" b="0" dirty="0" err="1">
                          <a:effectLst/>
                          <a:latin typeface="Pragmatica" panose="020B7200000000000000"/>
                          <a:ea typeface="Calibri" panose="020F0502020204030204" pitchFamily="34" charset="0"/>
                          <a:cs typeface="Times New Roman" panose="02020603050405020304" pitchFamily="18" charset="0"/>
                        </a:rPr>
                        <a:t>Countplot</a:t>
                      </a:r>
                      <a:r>
                        <a:rPr lang="en-US" sz="3200" b="0" dirty="0">
                          <a:effectLst/>
                          <a:latin typeface="Pragmatica" panose="020B7200000000000000"/>
                          <a:ea typeface="Calibri" panose="020F0502020204030204" pitchFamily="34" charset="0"/>
                          <a:cs typeface="Times New Roman" panose="02020603050405020304" pitchFamily="18" charset="0"/>
                        </a:rPr>
                        <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err="1">
                          <a:effectLst/>
                          <a:latin typeface="Consolas" panose="020B0609020204030204" pitchFamily="49" charset="0"/>
                          <a:ea typeface="Calibri" panose="020F0502020204030204" pitchFamily="34" charset="0"/>
                          <a:cs typeface="Times New Roman" panose="02020603050405020304" pitchFamily="18" charset="0"/>
                        </a:rPr>
                        <a:t>Countplot</a:t>
                      </a:r>
                      <a:r>
                        <a:rPr lang="en-US" sz="3200" b="0" dirty="0">
                          <a:effectLst/>
                          <a:latin typeface="Consolas" panose="020B0609020204030204" pitchFamily="49" charset="0"/>
                          <a:ea typeface="Calibri" panose="020F0502020204030204" pitchFamily="34" charset="0"/>
                          <a:cs typeface="Times New Roman" panose="02020603050405020304" pitchFamily="18" charset="0"/>
                        </a:rPr>
                        <a:t>/bar chart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3200" b="0" dirty="0" err="1">
                          <a:effectLst/>
                          <a:latin typeface="Pragmatica" panose="020B7200000000000000"/>
                          <a:ea typeface="Calibri" panose="020F0502020204030204" pitchFamily="34" charset="0"/>
                          <a:cs typeface="Times New Roman" panose="02020603050405020304" pitchFamily="18" charset="0"/>
                        </a:rPr>
                        <a:t>Displot</a:t>
                      </a:r>
                      <a:r>
                        <a:rPr lang="en-US" sz="3200" b="0" dirty="0">
                          <a:effectLst/>
                          <a:latin typeface="Pragmatica" panose="020B7200000000000000"/>
                          <a:ea typeface="Calibri" panose="020F0502020204030204" pitchFamily="34" charset="0"/>
                          <a:cs typeface="Times New Roman" panose="02020603050405020304" pitchFamily="18" charset="0"/>
                        </a:rPr>
                        <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Histogram</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Boxplot()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Box plot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Scatterplot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Scatterplot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
        <p:nvSpPr>
          <p:cNvPr id="5" name="TextBox 4">
            <a:extLst>
              <a:ext uri="{FF2B5EF4-FFF2-40B4-BE49-F238E27FC236}">
                <a16:creationId xmlns:a16="http://schemas.microsoft.com/office/drawing/2014/main" id="{169BC6F6-239A-4FC1-82DE-0D0243354601}"/>
              </a:ext>
            </a:extLst>
          </p:cNvPr>
          <p:cNvSpPr txBox="1"/>
          <p:nvPr/>
        </p:nvSpPr>
        <p:spPr>
          <a:xfrm>
            <a:off x="525228" y="1182231"/>
            <a:ext cx="9619531" cy="523220"/>
          </a:xfrm>
          <a:prstGeom prst="rect">
            <a:avLst/>
          </a:prstGeom>
          <a:noFill/>
        </p:spPr>
        <p:txBody>
          <a:bodyPr wrap="square" rtlCol="0">
            <a:spAutoFit/>
          </a:bodyPr>
          <a:lstStyle/>
          <a:p>
            <a:r>
              <a:rPr lang="en-US" sz="2800" dirty="0">
                <a:solidFill>
                  <a:srgbClr val="707070"/>
                </a:solidFill>
                <a:latin typeface="Pragmatica" panose="020B7200000000000000"/>
              </a:rPr>
              <a:t>Match the data to the data type…</a:t>
            </a:r>
          </a:p>
        </p:txBody>
      </p:sp>
    </p:spTree>
    <p:extLst>
      <p:ext uri="{BB962C8B-B14F-4D97-AF65-F5344CB8AC3E}">
        <p14:creationId xmlns:p14="http://schemas.microsoft.com/office/powerpoint/2010/main" val="255767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err="1">
                <a:latin typeface="Aliens &amp; cows" panose="00000500000000000000" pitchFamily="2" charset="0"/>
              </a:rPr>
              <a:t>Numpy</a:t>
            </a:r>
            <a:r>
              <a:rPr lang="en-US" sz="6000" dirty="0">
                <a:latin typeface="Aliens &amp; cows" panose="00000500000000000000" pitchFamily="2" charset="0"/>
              </a:rPr>
              <a:t> we’re getting somewhere…</a:t>
            </a:r>
          </a:p>
        </p:txBody>
      </p:sp>
      <p:pic>
        <p:nvPicPr>
          <p:cNvPr id="1026" name="Picture 2" descr="numpy_arrays">
            <a:extLst>
              <a:ext uri="{FF2B5EF4-FFF2-40B4-BE49-F238E27FC236}">
                <a16:creationId xmlns:a16="http://schemas.microsoft.com/office/drawing/2014/main" id="{E857D053-E1C3-4EFE-B7C9-D03C638FB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721" y="1239731"/>
            <a:ext cx="8395958" cy="4689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D8B27B-6F20-402E-B6B4-E5E15F6C706D}"/>
              </a:ext>
            </a:extLst>
          </p:cNvPr>
          <p:cNvSpPr txBox="1"/>
          <p:nvPr/>
        </p:nvSpPr>
        <p:spPr>
          <a:xfrm>
            <a:off x="0" y="6439654"/>
            <a:ext cx="6106160" cy="369332"/>
          </a:xfrm>
          <a:prstGeom prst="rect">
            <a:avLst/>
          </a:prstGeom>
          <a:noFill/>
        </p:spPr>
        <p:txBody>
          <a:bodyPr wrap="square">
            <a:spAutoFit/>
          </a:bodyPr>
          <a:lstStyle/>
          <a:p>
            <a:r>
              <a:rPr lang="en-US" dirty="0">
                <a:hlinkClick r:id="rId5"/>
              </a:rPr>
              <a:t>https://predictivehacks.com/tips-about-numpy-arrays/</a:t>
            </a:r>
            <a:r>
              <a:rPr lang="en-US" dirty="0"/>
              <a:t> </a:t>
            </a:r>
          </a:p>
        </p:txBody>
      </p:sp>
      <p:sp>
        <p:nvSpPr>
          <p:cNvPr id="9" name="TextBox 8">
            <a:extLst>
              <a:ext uri="{FF2B5EF4-FFF2-40B4-BE49-F238E27FC236}">
                <a16:creationId xmlns:a16="http://schemas.microsoft.com/office/drawing/2014/main" id="{32E3BD2F-BB67-448D-BA8B-5D3B513D1357}"/>
              </a:ext>
            </a:extLst>
          </p:cNvPr>
          <p:cNvSpPr txBox="1"/>
          <p:nvPr/>
        </p:nvSpPr>
        <p:spPr>
          <a:xfrm>
            <a:off x="2037080" y="5929661"/>
            <a:ext cx="8651240" cy="646331"/>
          </a:xfrm>
          <a:prstGeom prst="rect">
            <a:avLst/>
          </a:prstGeom>
          <a:noFill/>
        </p:spPr>
        <p:txBody>
          <a:bodyPr wrap="square">
            <a:spAutoFit/>
          </a:bodyPr>
          <a:lstStyle/>
          <a:p>
            <a:r>
              <a:rPr lang="en-US" i="1" dirty="0"/>
              <a:t>Range			  Worksheet		    Workbook of worksheets	</a:t>
            </a:r>
            <a:r>
              <a:rPr lang="en-US" dirty="0"/>
              <a:t>			</a:t>
            </a:r>
          </a:p>
        </p:txBody>
      </p:sp>
      <p:sp>
        <p:nvSpPr>
          <p:cNvPr id="4" name="TextBox 3">
            <a:extLst>
              <a:ext uri="{FF2B5EF4-FFF2-40B4-BE49-F238E27FC236}">
                <a16:creationId xmlns:a16="http://schemas.microsoft.com/office/drawing/2014/main" id="{F72932A0-BF5F-4448-8318-F4D8EEA90D9C}"/>
              </a:ext>
            </a:extLst>
          </p:cNvPr>
          <p:cNvSpPr txBox="1"/>
          <p:nvPr/>
        </p:nvSpPr>
        <p:spPr>
          <a:xfrm>
            <a:off x="629920" y="1564640"/>
            <a:ext cx="26974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All elements must be of same time (numeric, string, </a:t>
            </a:r>
            <a:r>
              <a:rPr lang="en-US" dirty="0" err="1"/>
              <a:t>etc</a:t>
            </a:r>
            <a:r>
              <a:rPr lang="en-US" dirty="0"/>
              <a:t>)</a:t>
            </a:r>
          </a:p>
          <a:p>
            <a:pPr marL="285750" indent="-285750">
              <a:buFont typeface="Arial" panose="020B0604020202020204" pitchFamily="34" charset="0"/>
              <a:buChar char="•"/>
            </a:pPr>
            <a:r>
              <a:rPr lang="en-US" dirty="0"/>
              <a:t>No labels (column names, </a:t>
            </a:r>
            <a:r>
              <a:rPr lang="en-US" dirty="0" err="1"/>
              <a:t>etc</a:t>
            </a:r>
            <a:r>
              <a:rPr lang="en-US" dirty="0"/>
              <a:t>)</a:t>
            </a:r>
          </a:p>
        </p:txBody>
      </p:sp>
    </p:spTree>
    <p:extLst>
      <p:ext uri="{BB962C8B-B14F-4D97-AF65-F5344CB8AC3E}">
        <p14:creationId xmlns:p14="http://schemas.microsoft.com/office/powerpoint/2010/main" val="232313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Text&#10;&#10;Description automatically generated">
            <a:extLst>
              <a:ext uri="{FF2B5EF4-FFF2-40B4-BE49-F238E27FC236}">
                <a16:creationId xmlns:a16="http://schemas.microsoft.com/office/drawing/2014/main" id="{78BB40FC-DBB4-4F9E-BE2A-57553FC35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Picture 5" descr="A bird standing on a white surface&#10;&#10;Description automatically generated with medium confidence">
            <a:extLst>
              <a:ext uri="{FF2B5EF4-FFF2-40B4-BE49-F238E27FC236}">
                <a16:creationId xmlns:a16="http://schemas.microsoft.com/office/drawing/2014/main" id="{B00F9500-C472-43C1-95B4-85F177C018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7" name="Picture 6" descr="A picture containing text, bird, oscine&#10;&#10;Description automatically generated">
            <a:extLst>
              <a:ext uri="{FF2B5EF4-FFF2-40B4-BE49-F238E27FC236}">
                <a16:creationId xmlns:a16="http://schemas.microsoft.com/office/drawing/2014/main" id="{FD78B297-5ABE-4F51-B781-5F2049EF68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923330"/>
          </a:xfrm>
          <a:prstGeom prst="rect">
            <a:avLst/>
          </a:prstGeom>
          <a:noFill/>
        </p:spPr>
        <p:txBody>
          <a:bodyPr wrap="square" rtlCol="0">
            <a:spAutoFit/>
          </a:bodyPr>
          <a:lstStyle/>
          <a:p>
            <a:r>
              <a:rPr lang="en-US" sz="5400" dirty="0">
                <a:latin typeface="Aliens &amp; cows" panose="00000500000000000000" pitchFamily="2" charset="0"/>
              </a:rPr>
              <a:t>Aliasing.. Give your code a nickname</a:t>
            </a:r>
          </a:p>
        </p:txBody>
      </p:sp>
      <p:sp>
        <p:nvSpPr>
          <p:cNvPr id="5" name="TextBox 4">
            <a:extLst>
              <a:ext uri="{FF2B5EF4-FFF2-40B4-BE49-F238E27FC236}">
                <a16:creationId xmlns:a16="http://schemas.microsoft.com/office/drawing/2014/main" id="{F013C30C-EC90-48D5-B6BE-292640176083}"/>
              </a:ext>
            </a:extLst>
          </p:cNvPr>
          <p:cNvSpPr txBox="1"/>
          <p:nvPr/>
        </p:nvSpPr>
        <p:spPr>
          <a:xfrm>
            <a:off x="619760" y="2178090"/>
            <a:ext cx="8961120" cy="4524315"/>
          </a:xfrm>
          <a:prstGeom prst="rect">
            <a:avLst/>
          </a:prstGeom>
          <a:noFill/>
        </p:spPr>
        <p:txBody>
          <a:bodyPr wrap="square">
            <a:spAutoFit/>
          </a:bodyPr>
          <a:lstStyle/>
          <a:p>
            <a:r>
              <a:rPr lang="en-US" sz="3200" b="0" dirty="0">
                <a:solidFill>
                  <a:srgbClr val="0000FF"/>
                </a:solidFill>
                <a:effectLst/>
                <a:latin typeface="Consolas" panose="020B0609020204030204" pitchFamily="49" charset="0"/>
              </a:rPr>
              <a:t>import</a:t>
            </a:r>
            <a:r>
              <a:rPr lang="en-US" sz="3200" b="0" dirty="0">
                <a:solidFill>
                  <a:srgbClr val="000000"/>
                </a:solidFill>
                <a:effectLst/>
                <a:latin typeface="Consolas" panose="020B0609020204030204" pitchFamily="49" charset="0"/>
              </a:rPr>
              <a:t> </a:t>
            </a:r>
            <a:r>
              <a:rPr lang="en-US" sz="3200" b="0" dirty="0" err="1">
                <a:solidFill>
                  <a:srgbClr val="000000"/>
                </a:solidFill>
                <a:effectLst/>
                <a:latin typeface="Consolas" panose="020B0609020204030204" pitchFamily="49" charset="0"/>
              </a:rPr>
              <a:t>numpy</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as</a:t>
            </a:r>
            <a:r>
              <a:rPr lang="en-US" sz="3200" b="0" dirty="0">
                <a:solidFill>
                  <a:srgbClr val="000000"/>
                </a:solidFill>
                <a:effectLst/>
                <a:latin typeface="Consolas" panose="020B0609020204030204" pitchFamily="49" charset="0"/>
              </a:rPr>
              <a:t> np</a:t>
            </a:r>
          </a:p>
          <a:p>
            <a:r>
              <a:rPr lang="en-US" sz="3200" b="0" dirty="0">
                <a:solidFill>
                  <a:srgbClr val="0000FF"/>
                </a:solidFill>
                <a:effectLst/>
                <a:latin typeface="Consolas" panose="020B0609020204030204" pitchFamily="49" charset="0"/>
              </a:rPr>
              <a:t>import</a:t>
            </a:r>
            <a:r>
              <a:rPr lang="en-US" sz="3200" b="0" dirty="0">
                <a:solidFill>
                  <a:srgbClr val="000000"/>
                </a:solidFill>
                <a:effectLst/>
                <a:latin typeface="Consolas" panose="020B0609020204030204" pitchFamily="49" charset="0"/>
              </a:rPr>
              <a:t> pandas </a:t>
            </a:r>
            <a:r>
              <a:rPr lang="en-US" sz="3200" b="0" dirty="0">
                <a:solidFill>
                  <a:srgbClr val="0000FF"/>
                </a:solidFill>
                <a:effectLst/>
                <a:latin typeface="Consolas" panose="020B0609020204030204" pitchFamily="49" charset="0"/>
              </a:rPr>
              <a:t>as</a:t>
            </a:r>
            <a:r>
              <a:rPr lang="en-US" sz="3200" b="0" dirty="0">
                <a:solidFill>
                  <a:srgbClr val="000000"/>
                </a:solidFill>
                <a:effectLst/>
                <a:latin typeface="Consolas" panose="020B0609020204030204" pitchFamily="49" charset="0"/>
              </a:rPr>
              <a:t> pd</a:t>
            </a:r>
          </a:p>
          <a:p>
            <a:br>
              <a:rPr lang="en-US" sz="3200" b="0" dirty="0">
                <a:solidFill>
                  <a:srgbClr val="000000"/>
                </a:solidFill>
                <a:effectLst/>
                <a:latin typeface="Consolas" panose="020B0609020204030204" pitchFamily="49" charset="0"/>
              </a:rPr>
            </a:br>
            <a:r>
              <a:rPr lang="en-US" sz="3200" b="0" dirty="0" err="1">
                <a:solidFill>
                  <a:srgbClr val="000000"/>
                </a:solidFill>
                <a:effectLst/>
                <a:latin typeface="Consolas" panose="020B0609020204030204" pitchFamily="49" charset="0"/>
              </a:rPr>
              <a:t>my_array</a:t>
            </a:r>
            <a:r>
              <a:rPr lang="en-US" sz="3200" b="0" dirty="0">
                <a:solidFill>
                  <a:srgbClr val="000000"/>
                </a:solidFill>
                <a:effectLst/>
                <a:latin typeface="Consolas" panose="020B0609020204030204" pitchFamily="49" charset="0"/>
              </a:rPr>
              <a:t> = </a:t>
            </a:r>
            <a:r>
              <a:rPr lang="en-US" sz="3200" b="0" dirty="0" err="1">
                <a:solidFill>
                  <a:srgbClr val="000000"/>
                </a:solidFill>
                <a:effectLst/>
                <a:latin typeface="Consolas" panose="020B0609020204030204" pitchFamily="49" charset="0"/>
              </a:rPr>
              <a:t>np.array</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 [</a:t>
            </a:r>
            <a:r>
              <a:rPr lang="en-US" sz="3200" b="0" dirty="0">
                <a:solidFill>
                  <a:srgbClr val="098658"/>
                </a:solidFill>
                <a:effectLst/>
                <a:latin typeface="Consolas" panose="020B0609020204030204" pitchFamily="49" charset="0"/>
              </a:rPr>
              <a:t>4</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6</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df = </a:t>
            </a:r>
            <a:r>
              <a:rPr lang="en-US" sz="3200" b="0" dirty="0" err="1">
                <a:solidFill>
                  <a:srgbClr val="000000"/>
                </a:solidFill>
                <a:effectLst/>
                <a:latin typeface="Consolas" panose="020B0609020204030204" pitchFamily="49" charset="0"/>
              </a:rPr>
              <a:t>pd.DataFrame</a:t>
            </a:r>
            <a:r>
              <a:rPr lang="en-US" sz="3200" b="0" dirty="0">
                <a:solidFill>
                  <a:srgbClr val="000000"/>
                </a:solidFill>
                <a:effectLst/>
                <a:latin typeface="Consolas" panose="020B0609020204030204" pitchFamily="49" charset="0"/>
              </a:rPr>
              <a:t>(</a:t>
            </a:r>
            <a:r>
              <a:rPr lang="en-US" sz="3200" b="0" dirty="0" err="1">
                <a:solidFill>
                  <a:srgbClr val="000000"/>
                </a:solidFill>
                <a:effectLst/>
                <a:latin typeface="Consolas" panose="020B0609020204030204" pitchFamily="49" charset="0"/>
              </a:rPr>
              <a:t>my_array</a:t>
            </a:r>
            <a:r>
              <a:rPr lang="en-US" sz="3200" b="0" dirty="0">
                <a:solidFill>
                  <a:srgbClr val="000000"/>
                </a:solidFill>
                <a:effectLst/>
                <a:latin typeface="Consolas" panose="020B0609020204030204" pitchFamily="49" charset="0"/>
              </a:rPr>
              <a:t>, columns = [</a:t>
            </a:r>
            <a:r>
              <a:rPr lang="en-US" sz="3200" b="0" dirty="0">
                <a:solidFill>
                  <a:srgbClr val="A31515"/>
                </a:solidFill>
                <a:effectLst/>
                <a:latin typeface="Consolas" panose="020B0609020204030204" pitchFamily="49" charset="0"/>
              </a:rPr>
              <a:t>'Column_A'</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'Column_B'</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Column_C</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df</a:t>
            </a:r>
          </a:p>
        </p:txBody>
      </p:sp>
      <p:sp>
        <p:nvSpPr>
          <p:cNvPr id="3" name="Speech Bubble: Oval 2">
            <a:extLst>
              <a:ext uri="{FF2B5EF4-FFF2-40B4-BE49-F238E27FC236}">
                <a16:creationId xmlns:a16="http://schemas.microsoft.com/office/drawing/2014/main" id="{6B07A9CA-EBA4-41AA-85BE-1476064A7B02}"/>
              </a:ext>
            </a:extLst>
          </p:cNvPr>
          <p:cNvSpPr/>
          <p:nvPr/>
        </p:nvSpPr>
        <p:spPr>
          <a:xfrm>
            <a:off x="3944224" y="1295400"/>
            <a:ext cx="4661296" cy="923330"/>
          </a:xfrm>
          <a:prstGeom prst="wedgeEllipseCallout">
            <a:avLst>
              <a:gd name="adj1" fmla="val -30438"/>
              <a:gd name="adj2" fmla="val 59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 </a:t>
            </a:r>
            <a:r>
              <a:rPr lang="en-US" dirty="0" err="1">
                <a:solidFill>
                  <a:schemeClr val="tx1"/>
                </a:solidFill>
              </a:rPr>
              <a:t>numpy</a:t>
            </a:r>
            <a:r>
              <a:rPr lang="en-US" dirty="0">
                <a:solidFill>
                  <a:schemeClr val="tx1"/>
                </a:solidFill>
              </a:rPr>
              <a:t>, but for this session you can call me np…</a:t>
            </a:r>
          </a:p>
        </p:txBody>
      </p:sp>
    </p:spTree>
    <p:extLst>
      <p:ext uri="{BB962C8B-B14F-4D97-AF65-F5344CB8AC3E}">
        <p14:creationId xmlns:p14="http://schemas.microsoft.com/office/powerpoint/2010/main" val="1659725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923330"/>
          </a:xfrm>
          <a:prstGeom prst="rect">
            <a:avLst/>
          </a:prstGeom>
          <a:noFill/>
        </p:spPr>
        <p:txBody>
          <a:bodyPr wrap="square" rtlCol="0">
            <a:spAutoFit/>
          </a:bodyPr>
          <a:lstStyle/>
          <a:p>
            <a:r>
              <a:rPr lang="en-US" sz="5400" dirty="0">
                <a:latin typeface="Aliens &amp; cows" panose="00000500000000000000" pitchFamily="2" charset="0"/>
              </a:rPr>
              <a:t>Pandas… this looks familiar</a:t>
            </a:r>
          </a:p>
        </p:txBody>
      </p:sp>
      <p:pic>
        <p:nvPicPr>
          <p:cNvPr id="4" name="Picture 3" descr="Graphical user interface&#10;&#10;Description automatically generated with medium confidence">
            <a:extLst>
              <a:ext uri="{FF2B5EF4-FFF2-40B4-BE49-F238E27FC236}">
                <a16:creationId xmlns:a16="http://schemas.microsoft.com/office/drawing/2014/main" id="{7277C486-D595-4172-BBD1-33370AED0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70" y="1177796"/>
            <a:ext cx="11197438" cy="4622112"/>
          </a:xfrm>
          <a:prstGeom prst="rect">
            <a:avLst/>
          </a:prstGeom>
        </p:spPr>
      </p:pic>
    </p:spTree>
    <p:extLst>
      <p:ext uri="{BB962C8B-B14F-4D97-AF65-F5344CB8AC3E}">
        <p14:creationId xmlns:p14="http://schemas.microsoft.com/office/powerpoint/2010/main" val="3392900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pandas-</a:t>
            </a:r>
            <a:r>
              <a:rPr lang="en-US" sz="2800" b="1" dirty="0" err="1">
                <a:solidFill>
                  <a:srgbClr val="CF3338"/>
                </a:solidFill>
                <a:latin typeface="Consolas" panose="020B0609020204030204" pitchFamily="49" charset="0"/>
              </a:rPr>
              <a:t>data.ipynb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Where does data come from?</a:t>
            </a:r>
          </a:p>
          <a:p>
            <a:pPr marL="457200" indent="-457200">
              <a:buFont typeface="Arial" panose="020B0604020202020204" pitchFamily="34" charset="0"/>
              <a:buChar char="•"/>
            </a:pPr>
            <a:r>
              <a:rPr lang="en-US" sz="2800" b="1" dirty="0">
                <a:solidFill>
                  <a:srgbClr val="CF3338"/>
                </a:solidFill>
                <a:latin typeface="Pragmatica" panose="020B0403040502020204"/>
              </a:rPr>
              <a:t>Exploring a </a:t>
            </a:r>
            <a:r>
              <a:rPr lang="en-US" sz="2800" b="1" dirty="0" err="1">
                <a:solidFill>
                  <a:srgbClr val="CF3338"/>
                </a:solidFill>
                <a:latin typeface="Pragmatica" panose="020B0403040502020204"/>
              </a:rPr>
              <a:t>DataFrame</a:t>
            </a:r>
            <a:endParaRPr lang="en-US" sz="2800" b="1" dirty="0">
              <a:solidFill>
                <a:srgbClr val="CF3338"/>
              </a:solidFill>
              <a:latin typeface="Pragmatica" panose="020B0403040502020204"/>
            </a:endParaRPr>
          </a:p>
          <a:p>
            <a:pPr marL="457200" indent="-457200">
              <a:buFont typeface="Arial" panose="020B0604020202020204" pitchFamily="34" charset="0"/>
              <a:buChar char="•"/>
            </a:pPr>
            <a:r>
              <a:rPr lang="en-US" sz="2800" b="1" dirty="0">
                <a:solidFill>
                  <a:srgbClr val="CF3338"/>
                </a:solidFill>
                <a:latin typeface="Pragmatica" panose="020B0403040502020204"/>
              </a:rPr>
              <a:t>Importing and exporting to Excel</a:t>
            </a:r>
          </a:p>
        </p:txBody>
      </p:sp>
      <p:pic>
        <p:nvPicPr>
          <p:cNvPr id="6" name="Picture 5">
            <a:extLst>
              <a:ext uri="{FF2B5EF4-FFF2-40B4-BE49-F238E27FC236}">
                <a16:creationId xmlns:a16="http://schemas.microsoft.com/office/drawing/2014/main" id="{CDF50F61-D9A2-4A80-9EC9-EDC42E636C6A}"/>
              </a:ext>
            </a:extLst>
          </p:cNvPr>
          <p:cNvPicPr>
            <a:picLocks noChangeAspect="1"/>
          </p:cNvPicPr>
          <p:nvPr/>
        </p:nvPicPr>
        <p:blipFill rotWithShape="1">
          <a:blip r:embed="rId4"/>
          <a:srcRect b="32988"/>
          <a:stretch/>
        </p:blipFill>
        <p:spPr>
          <a:xfrm>
            <a:off x="350520" y="3429000"/>
            <a:ext cx="5745480" cy="1961490"/>
          </a:xfrm>
          <a:prstGeom prst="rect">
            <a:avLst/>
          </a:prstGeom>
        </p:spPr>
      </p:pic>
    </p:spTree>
    <p:extLst>
      <p:ext uri="{BB962C8B-B14F-4D97-AF65-F5344CB8AC3E}">
        <p14:creationId xmlns:p14="http://schemas.microsoft.com/office/powerpoint/2010/main" val="338580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Data manipulation</a:t>
            </a:r>
          </a:p>
        </p:txBody>
      </p:sp>
    </p:spTree>
    <p:extLst>
      <p:ext uri="{BB962C8B-B14F-4D97-AF65-F5344CB8AC3E}">
        <p14:creationId xmlns:p14="http://schemas.microsoft.com/office/powerpoint/2010/main" val="211810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know the drill…</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648708133"/>
              </p:ext>
            </p:extLst>
          </p:nvPr>
        </p:nvGraphicFramePr>
        <p:xfrm>
          <a:off x="935093" y="1871124"/>
          <a:ext cx="9879062" cy="380950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3200" dirty="0">
                          <a:effectLst/>
                        </a:rPr>
                        <a:t>Task</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3200" dirty="0">
                          <a:effectLst/>
                        </a:rPr>
                        <a:t>Operation</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3200" b="0" dirty="0" err="1">
                          <a:effectLst/>
                          <a:latin typeface="Pragmatica" panose="020B7200000000000000"/>
                          <a:ea typeface="Calibri" panose="020F0502020204030204" pitchFamily="34" charset="0"/>
                          <a:cs typeface="Times New Roman" panose="02020603050405020304" pitchFamily="18" charset="0"/>
                        </a:rPr>
                        <a:t>Countplot</a:t>
                      </a:r>
                      <a:r>
                        <a:rPr lang="en-US" sz="3200" b="0" dirty="0">
                          <a:effectLst/>
                          <a:latin typeface="Pragmatica" panose="020B7200000000000000"/>
                          <a:ea typeface="Calibri" panose="020F0502020204030204" pitchFamily="34" charset="0"/>
                          <a:cs typeface="Times New Roman" panose="02020603050405020304" pitchFamily="18" charset="0"/>
                        </a:rPr>
                        <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err="1">
                          <a:effectLst/>
                          <a:latin typeface="Consolas" panose="020B0609020204030204" pitchFamily="49" charset="0"/>
                          <a:ea typeface="Calibri" panose="020F0502020204030204" pitchFamily="34" charset="0"/>
                          <a:cs typeface="Times New Roman" panose="02020603050405020304" pitchFamily="18" charset="0"/>
                        </a:rPr>
                        <a:t>Countplot</a:t>
                      </a:r>
                      <a:r>
                        <a:rPr lang="en-US" sz="3200" b="0" dirty="0">
                          <a:effectLst/>
                          <a:latin typeface="Consolas" panose="020B0609020204030204" pitchFamily="49" charset="0"/>
                          <a:ea typeface="Calibri" panose="020F0502020204030204" pitchFamily="34" charset="0"/>
                          <a:cs typeface="Times New Roman" panose="02020603050405020304" pitchFamily="18" charset="0"/>
                        </a:rPr>
                        <a:t>/bar chart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3200" b="0" dirty="0" err="1">
                          <a:effectLst/>
                          <a:latin typeface="Pragmatica" panose="020B7200000000000000"/>
                          <a:ea typeface="Calibri" panose="020F0502020204030204" pitchFamily="34" charset="0"/>
                          <a:cs typeface="Times New Roman" panose="02020603050405020304" pitchFamily="18" charset="0"/>
                        </a:rPr>
                        <a:t>Displot</a:t>
                      </a:r>
                      <a:r>
                        <a:rPr lang="en-US" sz="3200" b="0" dirty="0">
                          <a:effectLst/>
                          <a:latin typeface="Pragmatica" panose="020B7200000000000000"/>
                          <a:ea typeface="Calibri" panose="020F0502020204030204" pitchFamily="34" charset="0"/>
                          <a:cs typeface="Times New Roman" panose="02020603050405020304" pitchFamily="18" charset="0"/>
                        </a:rPr>
                        <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Histogram</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Boxplot()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Box plot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Scatterplot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Scatterplot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26099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Data visualization</a:t>
            </a:r>
          </a:p>
        </p:txBody>
      </p:sp>
    </p:spTree>
    <p:extLst>
      <p:ext uri="{BB962C8B-B14F-4D97-AF65-F5344CB8AC3E}">
        <p14:creationId xmlns:p14="http://schemas.microsoft.com/office/powerpoint/2010/main" val="1807933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What seaborn wants…</a:t>
            </a:r>
          </a:p>
        </p:txBody>
      </p:sp>
      <p:graphicFrame>
        <p:nvGraphicFramePr>
          <p:cNvPr id="6" name="Table 5">
            <a:extLst>
              <a:ext uri="{FF2B5EF4-FFF2-40B4-BE49-F238E27FC236}">
                <a16:creationId xmlns:a16="http://schemas.microsoft.com/office/drawing/2014/main" id="{CBEA8A8C-0F4E-40C1-A785-780408647727}"/>
              </a:ext>
            </a:extLst>
          </p:cNvPr>
          <p:cNvGraphicFramePr>
            <a:graphicFrameLocks noGrp="1"/>
          </p:cNvGraphicFramePr>
          <p:nvPr>
            <p:extLst>
              <p:ext uri="{D42A27DB-BD31-4B8C-83A1-F6EECF244321}">
                <p14:modId xmlns:p14="http://schemas.microsoft.com/office/powerpoint/2010/main" val="320793660"/>
              </p:ext>
            </p:extLst>
          </p:nvPr>
        </p:nvGraphicFramePr>
        <p:xfrm>
          <a:off x="655693" y="1461631"/>
          <a:ext cx="7553587" cy="5636578"/>
        </p:xfrm>
        <a:graphic>
          <a:graphicData uri="http://schemas.openxmlformats.org/drawingml/2006/table">
            <a:tbl>
              <a:tblPr firstRow="1" firstCol="1" bandRow="1">
                <a:tableStyleId>{F2DE63D5-997A-4646-A377-4702673A728D}</a:tableStyleId>
              </a:tblPr>
              <a:tblGrid>
                <a:gridCol w="2789267">
                  <a:extLst>
                    <a:ext uri="{9D8B030D-6E8A-4147-A177-3AD203B41FA5}">
                      <a16:colId xmlns:a16="http://schemas.microsoft.com/office/drawing/2014/main" val="1478276448"/>
                    </a:ext>
                  </a:extLst>
                </a:gridCol>
                <a:gridCol w="4764320">
                  <a:extLst>
                    <a:ext uri="{9D8B030D-6E8A-4147-A177-3AD203B41FA5}">
                      <a16:colId xmlns:a16="http://schemas.microsoft.com/office/drawing/2014/main" val="4256962740"/>
                    </a:ext>
                  </a:extLst>
                </a:gridCol>
              </a:tblGrid>
              <a:tr h="282447">
                <a:tc>
                  <a:txBody>
                    <a:bodyPr/>
                    <a:lstStyle/>
                    <a:p>
                      <a:pPr marL="0" marR="0">
                        <a:lnSpc>
                          <a:spcPct val="107000"/>
                        </a:lnSpc>
                        <a:spcBef>
                          <a:spcPts val="0"/>
                        </a:spcBef>
                        <a:spcAft>
                          <a:spcPts val="0"/>
                        </a:spcAft>
                      </a:pPr>
                      <a:r>
                        <a:rPr lang="en-US" sz="3200" dirty="0">
                          <a:effectLst/>
                        </a:rPr>
                        <a:t>Argument</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3200" dirty="0">
                          <a:effectLst/>
                        </a:rPr>
                        <a:t>Description</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688018">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X</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What variable goes on x-axis (usually independent variable)</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612796">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Y</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What variable goes on x-axis (usually independent variable)</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302548">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data</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What </a:t>
                      </a:r>
                      <a:r>
                        <a:rPr lang="en-US" sz="3200" b="0" dirty="0" err="1">
                          <a:effectLst/>
                          <a:latin typeface="Consolas" panose="020B0609020204030204" pitchFamily="49" charset="0"/>
                          <a:ea typeface="Calibri" panose="020F0502020204030204" pitchFamily="34" charset="0"/>
                          <a:cs typeface="Times New Roman" panose="02020603050405020304" pitchFamily="18" charset="0"/>
                        </a:rPr>
                        <a:t>DataFrame</a:t>
                      </a:r>
                      <a:r>
                        <a:rPr lang="en-US" sz="3200" b="0" dirty="0">
                          <a:effectLst/>
                          <a:latin typeface="Consolas" panose="020B0609020204030204" pitchFamily="49" charset="0"/>
                          <a:ea typeface="Calibri" panose="020F0502020204030204" pitchFamily="34" charset="0"/>
                          <a:cs typeface="Times New Roman" panose="02020603050405020304" pitchFamily="18" charset="0"/>
                        </a:rPr>
                        <a:t> includes them</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bl>
          </a:graphicData>
        </a:graphic>
      </p:graphicFrame>
    </p:spTree>
    <p:extLst>
      <p:ext uri="{BB962C8B-B14F-4D97-AF65-F5344CB8AC3E}">
        <p14:creationId xmlns:p14="http://schemas.microsoft.com/office/powerpoint/2010/main" val="2270073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Seaborn plot types</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nvGraphicFramePr>
        <p:xfrm>
          <a:off x="935093" y="1182231"/>
          <a:ext cx="9879062" cy="6004685"/>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3200" dirty="0">
                          <a:effectLst/>
                        </a:rPr>
                        <a:t>Package</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3200" dirty="0">
                          <a:effectLst/>
                        </a:rPr>
                        <a:t>Description</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3200" b="0" dirty="0" err="1">
                          <a:effectLst/>
                          <a:latin typeface="Pragmatica" panose="020B7200000000000000"/>
                          <a:ea typeface="Calibri" panose="020F0502020204030204" pitchFamily="34" charset="0"/>
                          <a:cs typeface="Times New Roman" panose="02020603050405020304" pitchFamily="18" charset="0"/>
                        </a:rPr>
                        <a:t>Countplot</a:t>
                      </a:r>
                      <a:r>
                        <a:rPr lang="en-US" sz="3200" b="0" dirty="0">
                          <a:effectLst/>
                          <a:latin typeface="Pragmatica" panose="020B7200000000000000"/>
                          <a:ea typeface="Calibri" panose="020F0502020204030204" pitchFamily="34" charset="0"/>
                          <a:cs typeface="Times New Roman" panose="02020603050405020304" pitchFamily="18" charset="0"/>
                        </a:rPr>
                        <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err="1">
                          <a:effectLst/>
                          <a:latin typeface="Consolas" panose="020B0609020204030204" pitchFamily="49" charset="0"/>
                          <a:ea typeface="Calibri" panose="020F0502020204030204" pitchFamily="34" charset="0"/>
                          <a:cs typeface="Times New Roman" panose="02020603050405020304" pitchFamily="18" charset="0"/>
                        </a:rPr>
                        <a:t>Countplot</a:t>
                      </a:r>
                      <a:r>
                        <a:rPr lang="en-US" sz="3200" b="0" dirty="0">
                          <a:effectLst/>
                          <a:latin typeface="Consolas" panose="020B0609020204030204" pitchFamily="49" charset="0"/>
                          <a:ea typeface="Calibri" panose="020F0502020204030204" pitchFamily="34" charset="0"/>
                          <a:cs typeface="Times New Roman" panose="02020603050405020304" pitchFamily="18" charset="0"/>
                        </a:rPr>
                        <a:t>/bar chart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3200" b="0" dirty="0" err="1">
                          <a:effectLst/>
                          <a:latin typeface="Pragmatica" panose="020B7200000000000000"/>
                          <a:ea typeface="Calibri" panose="020F0502020204030204" pitchFamily="34" charset="0"/>
                          <a:cs typeface="Times New Roman" panose="02020603050405020304" pitchFamily="18" charset="0"/>
                        </a:rPr>
                        <a:t>Displot</a:t>
                      </a:r>
                      <a:r>
                        <a:rPr lang="en-US" sz="3200" b="0" dirty="0">
                          <a:effectLst/>
                          <a:latin typeface="Pragmatica" panose="020B7200000000000000"/>
                          <a:ea typeface="Calibri" panose="020F0502020204030204" pitchFamily="34" charset="0"/>
                          <a:cs typeface="Times New Roman" panose="02020603050405020304" pitchFamily="18" charset="0"/>
                        </a:rPr>
                        <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Histogram</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Boxplot()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Boxplot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53116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Scatterplot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Scatterplot</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1213986"/>
                  </a:ext>
                </a:extLst>
              </a:tr>
              <a:tr h="531161">
                <a:tc>
                  <a:txBody>
                    <a:bodyPr/>
                    <a:lstStyle/>
                    <a:p>
                      <a:pPr marL="0" marR="0">
                        <a:lnSpc>
                          <a:spcPct val="107000"/>
                        </a:lnSpc>
                        <a:spcBef>
                          <a:spcPts val="0"/>
                        </a:spcBef>
                        <a:spcAft>
                          <a:spcPts val="0"/>
                        </a:spcAft>
                      </a:pPr>
                      <a:r>
                        <a:rPr lang="en-US" sz="3600" b="0" dirty="0" err="1">
                          <a:effectLst/>
                          <a:latin typeface="Pragmatica" panose="020B7200000000000000"/>
                          <a:ea typeface="Calibri" panose="020F0502020204030204" pitchFamily="34" charset="0"/>
                          <a:cs typeface="Times New Roman" panose="02020603050405020304" pitchFamily="18" charset="0"/>
                        </a:rPr>
                        <a:t>Pairplot</a:t>
                      </a:r>
                      <a:r>
                        <a:rPr lang="en-US" sz="3600" b="0" dirty="0">
                          <a:effectLst/>
                          <a:latin typeface="Pragmatica" panose="020B7200000000000000"/>
                          <a:ea typeface="Calibri" panose="020F0502020204030204" pitchFamily="34" charset="0"/>
                          <a:cs typeface="Times New Roman" panose="02020603050405020304" pitchFamily="18" charset="0"/>
                        </a:rPr>
                        <a:t>()</a:t>
                      </a:r>
                    </a:p>
                  </a:txBody>
                  <a:tcPr marL="68580" marR="68580" marT="0" marB="0"/>
                </a:tc>
                <a:tc>
                  <a:txBody>
                    <a:bodyPr/>
                    <a:lstStyle/>
                    <a:p>
                      <a:pPr marL="0" marR="0">
                        <a:lnSpc>
                          <a:spcPct val="107000"/>
                        </a:lnSpc>
                        <a:spcBef>
                          <a:spcPts val="0"/>
                        </a:spcBef>
                        <a:spcAft>
                          <a:spcPts val="0"/>
                        </a:spcAft>
                      </a:pPr>
                      <a:r>
                        <a:rPr lang="en-US" sz="3600" b="0" dirty="0">
                          <a:effectLst/>
                          <a:latin typeface="Consolas" panose="020B0609020204030204" pitchFamily="49" charset="0"/>
                          <a:ea typeface="Calibri" panose="020F0502020204030204" pitchFamily="34" charset="0"/>
                          <a:cs typeface="Times New Roman" panose="02020603050405020304" pitchFamily="18" charset="0"/>
                        </a:rPr>
                        <a:t>Plot all pairwise relationship</a:t>
                      </a:r>
                    </a:p>
                  </a:txBody>
                  <a:tcPr marL="68580" marR="68580" marT="0" marB="0"/>
                </a:tc>
                <a:extLst>
                  <a:ext uri="{0D108BD9-81ED-4DB2-BD59-A6C34878D82A}">
                    <a16:rowId xmlns:a16="http://schemas.microsoft.com/office/drawing/2014/main" val="3196274998"/>
                  </a:ext>
                </a:extLst>
              </a:tr>
              <a:tr h="258821">
                <a:tc>
                  <a:txBody>
                    <a:bodyPr/>
                    <a:lstStyle/>
                    <a:p>
                      <a:pPr marL="0" marR="0">
                        <a:lnSpc>
                          <a:spcPct val="107000"/>
                        </a:lnSpc>
                        <a:spcBef>
                          <a:spcPts val="0"/>
                        </a:spcBef>
                        <a:spcAft>
                          <a:spcPts val="0"/>
                        </a:spcAft>
                      </a:pPr>
                      <a:r>
                        <a:rPr lang="en-US" sz="3200" b="0" dirty="0" err="1">
                          <a:effectLst/>
                          <a:latin typeface="Pragmatica" panose="020B7200000000000000"/>
                          <a:ea typeface="Calibri" panose="020F0502020204030204" pitchFamily="34" charset="0"/>
                          <a:cs typeface="Times New Roman" panose="02020603050405020304" pitchFamily="18" charset="0"/>
                        </a:rPr>
                        <a:t>Regplot</a:t>
                      </a:r>
                      <a:r>
                        <a:rPr lang="en-US" sz="3200" b="0" dirty="0">
                          <a:effectLst/>
                          <a:latin typeface="Pragmatica" panose="020B7200000000000000"/>
                          <a:ea typeface="Calibri" panose="020F0502020204030204" pitchFamily="34" charset="0"/>
                          <a:cs typeface="Times New Roman" panose="02020603050405020304" pitchFamily="18" charset="0"/>
                        </a:rPr>
                        <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Scatterplot with fit regression line</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
        <p:nvSpPr>
          <p:cNvPr id="5" name="TextBox 4">
            <a:extLst>
              <a:ext uri="{FF2B5EF4-FFF2-40B4-BE49-F238E27FC236}">
                <a16:creationId xmlns:a16="http://schemas.microsoft.com/office/drawing/2014/main" id="{169BC6F6-239A-4FC1-82DE-0D0243354601}"/>
              </a:ext>
            </a:extLst>
          </p:cNvPr>
          <p:cNvSpPr txBox="1"/>
          <p:nvPr/>
        </p:nvSpPr>
        <p:spPr>
          <a:xfrm>
            <a:off x="525228" y="1182231"/>
            <a:ext cx="9619531" cy="523220"/>
          </a:xfrm>
          <a:prstGeom prst="rect">
            <a:avLst/>
          </a:prstGeom>
          <a:noFill/>
        </p:spPr>
        <p:txBody>
          <a:bodyPr wrap="square" rtlCol="0">
            <a:spAutoFit/>
          </a:bodyPr>
          <a:lstStyle/>
          <a:p>
            <a:r>
              <a:rPr lang="en-US" sz="2800" dirty="0">
                <a:solidFill>
                  <a:srgbClr val="707070"/>
                </a:solidFill>
                <a:latin typeface="Pragmatica" panose="020B7200000000000000"/>
              </a:rPr>
              <a:t>Match the data to the data type…</a:t>
            </a:r>
          </a:p>
        </p:txBody>
      </p:sp>
    </p:spTree>
    <p:extLst>
      <p:ext uri="{BB962C8B-B14F-4D97-AF65-F5344CB8AC3E}">
        <p14:creationId xmlns:p14="http://schemas.microsoft.com/office/powerpoint/2010/main" val="276463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Exploratory data analysis</a:t>
            </a:r>
          </a:p>
        </p:txBody>
      </p:sp>
    </p:spTree>
    <p:extLst>
      <p:ext uri="{BB962C8B-B14F-4D97-AF65-F5344CB8AC3E}">
        <p14:creationId xmlns:p14="http://schemas.microsoft.com/office/powerpoint/2010/main" val="4272294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You’ve been doing it!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Summarize variables with descriptive statistics and other tables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Visualize variables using plots</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Classify variables as continuous, categorical, etc.</a:t>
            </a:r>
            <a:endParaRPr lang="en-US" sz="2800" i="1"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169843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Which code will return the absolute value of -100 in Python? (Choose all that apply)</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abs(-10*10)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294446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Confirmatory data analysis</a:t>
            </a:r>
          </a:p>
        </p:txBody>
      </p:sp>
    </p:spTree>
    <p:extLst>
      <p:ext uri="{BB962C8B-B14F-4D97-AF65-F5344CB8AC3E}">
        <p14:creationId xmlns:p14="http://schemas.microsoft.com/office/powerpoint/2010/main" val="1477592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pic>
        <p:nvPicPr>
          <p:cNvPr id="5" name="Picture 2" descr="New Home, For Sale, Mortgage, Property, Luxury, House">
            <a:extLst>
              <a:ext uri="{FF2B5EF4-FFF2-40B4-BE49-F238E27FC236}">
                <a16:creationId xmlns:a16="http://schemas.microsoft.com/office/drawing/2014/main" id="{4AB1118D-631C-4D03-8E77-B589E869E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28" y="1765896"/>
            <a:ext cx="4884554" cy="3200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91353E0-B43B-4636-A3FC-2BC325904CD4}"/>
              </a:ext>
            </a:extLst>
          </p:cNvPr>
          <p:cNvGrpSpPr/>
          <p:nvPr/>
        </p:nvGrpSpPr>
        <p:grpSpPr>
          <a:xfrm>
            <a:off x="6687285" y="1765896"/>
            <a:ext cx="4855726" cy="3200400"/>
            <a:chOff x="4572000" y="2147888"/>
            <a:chExt cx="9144000" cy="5991225"/>
          </a:xfrm>
        </p:grpSpPr>
        <p:pic>
          <p:nvPicPr>
            <p:cNvPr id="7" name="Picture 4" descr="New Home, For Sale, Mortgage, Property, Luxury, House">
              <a:extLst>
                <a:ext uri="{FF2B5EF4-FFF2-40B4-BE49-F238E27FC236}">
                  <a16:creationId xmlns:a16="http://schemas.microsoft.com/office/drawing/2014/main" id="{B9A0B7EE-079A-4D98-85CA-77BA2FCC3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47888"/>
              <a:ext cx="9144000" cy="5991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ir Conditioner, Ac, System, Home, Equipment, Hot, Cool">
              <a:extLst>
                <a:ext uri="{FF2B5EF4-FFF2-40B4-BE49-F238E27FC236}">
                  <a16:creationId xmlns:a16="http://schemas.microsoft.com/office/drawing/2014/main" id="{224D6FD9-A16B-487D-B6CF-6B2CF5DD8F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2999" y="5527640"/>
              <a:ext cx="2081593" cy="211388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6324600" cy="584775"/>
          </a:xfrm>
          <a:prstGeom prst="rect">
            <a:avLst/>
          </a:prstGeom>
          <a:noFill/>
        </p:spPr>
        <p:txBody>
          <a:bodyPr wrap="square" rtlCol="0">
            <a:spAutoFit/>
          </a:bodyPr>
          <a:lstStyle/>
          <a:p>
            <a:pPr algn="ctr"/>
            <a:r>
              <a:rPr lang="en-US" sz="3200" dirty="0">
                <a:latin typeface="Pragmatica" panose="020B0403040502020204"/>
              </a:rPr>
              <a:t>SOLD: $200,000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5763491" y="1129050"/>
            <a:ext cx="6324600" cy="584775"/>
          </a:xfrm>
          <a:prstGeom prst="rect">
            <a:avLst/>
          </a:prstGeom>
          <a:noFill/>
        </p:spPr>
        <p:txBody>
          <a:bodyPr wrap="square" rtlCol="0">
            <a:spAutoFit/>
          </a:bodyPr>
          <a:lstStyle/>
          <a:p>
            <a:pPr algn="ctr"/>
            <a:r>
              <a:rPr lang="en-US" sz="3200" dirty="0">
                <a:latin typeface="Pragmatica" panose="020B0403040502020204"/>
              </a:rPr>
              <a:t>SOLD: $200,000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1413163" y="5185066"/>
            <a:ext cx="9344891" cy="1569660"/>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spTree>
    <p:extLst>
      <p:ext uri="{BB962C8B-B14F-4D97-AF65-F5344CB8AC3E}">
        <p14:creationId xmlns:p14="http://schemas.microsoft.com/office/powerpoint/2010/main" val="206891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a:t>
            </a:r>
            <a:r>
              <a:rPr lang="en-US" sz="2800" b="1" dirty="0" err="1">
                <a:solidFill>
                  <a:srgbClr val="CF3338"/>
                </a:solidFill>
                <a:latin typeface="Consolas" panose="020B0609020204030204" pitchFamily="49" charset="0"/>
              </a:rPr>
              <a:t>prices.ipynb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likely a significant difference in the average price of homes with and without air conditioning? </a:t>
            </a:r>
          </a:p>
        </p:txBody>
      </p:sp>
    </p:spTree>
    <p:extLst>
      <p:ext uri="{BB962C8B-B14F-4D97-AF65-F5344CB8AC3E}">
        <p14:creationId xmlns:p14="http://schemas.microsoft.com/office/powerpoint/2010/main" val="2097170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Capstone</a:t>
            </a:r>
          </a:p>
        </p:txBody>
      </p:sp>
    </p:spTree>
    <p:extLst>
      <p:ext uri="{BB962C8B-B14F-4D97-AF65-F5344CB8AC3E}">
        <p14:creationId xmlns:p14="http://schemas.microsoft.com/office/powerpoint/2010/main" val="302803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a:t>
            </a:r>
            <a:r>
              <a:rPr lang="en-US" sz="2800" b="1" dirty="0" err="1">
                <a:solidFill>
                  <a:srgbClr val="CF3338"/>
                </a:solidFill>
                <a:latin typeface="Consolas" panose="020B0609020204030204" pitchFamily="49" charset="0"/>
              </a:rPr>
              <a:t>prices.ipynb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likely a significant difference in the average price of homes with and without air conditioning? </a:t>
            </a:r>
          </a:p>
        </p:txBody>
      </p:sp>
    </p:spTree>
    <p:extLst>
      <p:ext uri="{BB962C8B-B14F-4D97-AF65-F5344CB8AC3E}">
        <p14:creationId xmlns:p14="http://schemas.microsoft.com/office/powerpoint/2010/main" val="3786121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Read the white paper, “Five Things Excel Users Should Know About Python” (included in downloads)</a:t>
            </a:r>
          </a:p>
        </p:txBody>
      </p:sp>
    </p:spTree>
    <p:extLst>
      <p:ext uri="{BB962C8B-B14F-4D97-AF65-F5344CB8AC3E}">
        <p14:creationId xmlns:p14="http://schemas.microsoft.com/office/powerpoint/2010/main" val="1850583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135186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708981"/>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Which code will return the absolute value of -100 in Python? (Choose all that apply)</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abs(-10*10)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r>
              <a:rPr lang="en-US" sz="4800" i="1" dirty="0">
                <a:solidFill>
                  <a:srgbClr val="CF3338"/>
                </a:solidFill>
                <a:latin typeface="Consolas" panose="020B0609020204030204" pitchFamily="49" charset="0"/>
              </a:rPr>
              <a:t>Case sensitive</a:t>
            </a:r>
            <a:endParaRPr lang="en-US" sz="2800" i="1" dirty="0">
              <a:solidFill>
                <a:srgbClr val="CF3338"/>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1280301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351715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4032270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Spreadsheet, Application, Window, Grid, Excel">
            <a:extLst>
              <a:ext uri="{FF2B5EF4-FFF2-40B4-BE49-F238E27FC236}">
                <a16:creationId xmlns:a16="http://schemas.microsoft.com/office/drawing/2014/main" id="{FB496A9F-68DB-401B-A260-D04A5AEF3B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582" y="1297051"/>
            <a:ext cx="1217745" cy="12110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base, Data Storage, Cylinder, Round, Blue">
            <a:extLst>
              <a:ext uri="{FF2B5EF4-FFF2-40B4-BE49-F238E27FC236}">
                <a16:creationId xmlns:a16="http://schemas.microsoft.com/office/drawing/2014/main" id="{7F7BA4F4-E5C6-42FE-A908-B249E7E3FE5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417" y="289560"/>
            <a:ext cx="1389112" cy="16781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ree, Structure, Networks, Internet, Network, Social">
            <a:extLst>
              <a:ext uri="{FF2B5EF4-FFF2-40B4-BE49-F238E27FC236}">
                <a16:creationId xmlns:a16="http://schemas.microsoft.com/office/drawing/2014/main" id="{777AF3EB-28D3-4507-8418-534B8D1E31C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165" y="2365374"/>
            <a:ext cx="1845364" cy="13032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EECF54D-2BBF-455D-9806-4C8BF99442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7037" y="856459"/>
            <a:ext cx="2222444" cy="22224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alysis, Analytics, Business, Charts, Computer">
            <a:extLst>
              <a:ext uri="{FF2B5EF4-FFF2-40B4-BE49-F238E27FC236}">
                <a16:creationId xmlns:a16="http://schemas.microsoft.com/office/drawing/2014/main" id="{91294D4E-5606-41E6-BC8E-B56EEB1AE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6191" y="343822"/>
            <a:ext cx="4871575" cy="32477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1BB691-13EC-4022-87DD-A7CE566FB003}"/>
              </a:ext>
            </a:extLst>
          </p:cNvPr>
          <p:cNvSpPr txBox="1"/>
          <p:nvPr/>
        </p:nvSpPr>
        <p:spPr>
          <a:xfrm>
            <a:off x="318734" y="3830030"/>
            <a:ext cx="2377440" cy="646331"/>
          </a:xfrm>
          <a:prstGeom prst="rect">
            <a:avLst/>
          </a:prstGeom>
          <a:noFill/>
        </p:spPr>
        <p:txBody>
          <a:bodyPr wrap="square" rtlCol="0">
            <a:spAutoFit/>
          </a:bodyPr>
          <a:lstStyle/>
          <a:p>
            <a:r>
              <a:rPr lang="en-US" dirty="0"/>
              <a:t>External data source(s)imported</a:t>
            </a:r>
          </a:p>
        </p:txBody>
      </p:sp>
      <p:sp>
        <p:nvSpPr>
          <p:cNvPr id="5" name="Arrow: Right 4">
            <a:extLst>
              <a:ext uri="{FF2B5EF4-FFF2-40B4-BE49-F238E27FC236}">
                <a16:creationId xmlns:a16="http://schemas.microsoft.com/office/drawing/2014/main" id="{EB30F5BA-EBF0-4B60-8376-528E507CE429}"/>
              </a:ext>
            </a:extLst>
          </p:cNvPr>
          <p:cNvSpPr/>
          <p:nvPr/>
        </p:nvSpPr>
        <p:spPr>
          <a:xfrm>
            <a:off x="3485170" y="1656370"/>
            <a:ext cx="945751" cy="376211"/>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42D17DC-5A58-488E-BA2B-D55977B262B2}"/>
              </a:ext>
            </a:extLst>
          </p:cNvPr>
          <p:cNvSpPr/>
          <p:nvPr/>
        </p:nvSpPr>
        <p:spPr>
          <a:xfrm>
            <a:off x="7059429" y="1656370"/>
            <a:ext cx="945751" cy="376211"/>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F1CDD72-F9C9-4856-B066-E796E5607662}"/>
              </a:ext>
            </a:extLst>
          </p:cNvPr>
          <p:cNvSpPr txBox="1"/>
          <p:nvPr/>
        </p:nvSpPr>
        <p:spPr>
          <a:xfrm>
            <a:off x="4681989" y="3830030"/>
            <a:ext cx="2377440" cy="369332"/>
          </a:xfrm>
          <a:prstGeom prst="rect">
            <a:avLst/>
          </a:prstGeom>
          <a:noFill/>
        </p:spPr>
        <p:txBody>
          <a:bodyPr wrap="square" rtlCol="0">
            <a:spAutoFit/>
          </a:bodyPr>
          <a:lstStyle/>
          <a:p>
            <a:r>
              <a:rPr lang="en-US" dirty="0"/>
              <a:t>Analyzed in Python</a:t>
            </a:r>
          </a:p>
        </p:txBody>
      </p:sp>
      <p:sp>
        <p:nvSpPr>
          <p:cNvPr id="14" name="TextBox 13">
            <a:extLst>
              <a:ext uri="{FF2B5EF4-FFF2-40B4-BE49-F238E27FC236}">
                <a16:creationId xmlns:a16="http://schemas.microsoft.com/office/drawing/2014/main" id="{3CCCB140-04A6-4FC2-BC95-42772C29BECB}"/>
              </a:ext>
            </a:extLst>
          </p:cNvPr>
          <p:cNvSpPr txBox="1"/>
          <p:nvPr/>
        </p:nvSpPr>
        <p:spPr>
          <a:xfrm>
            <a:off x="9223509" y="3830030"/>
            <a:ext cx="2377440" cy="646331"/>
          </a:xfrm>
          <a:prstGeom prst="rect">
            <a:avLst/>
          </a:prstGeom>
          <a:noFill/>
        </p:spPr>
        <p:txBody>
          <a:bodyPr wrap="square" rtlCol="0">
            <a:spAutoFit/>
          </a:bodyPr>
          <a:lstStyle/>
          <a:p>
            <a:r>
              <a:rPr lang="en-US" dirty="0"/>
              <a:t>Exported to external reports/services</a:t>
            </a:r>
          </a:p>
        </p:txBody>
      </p:sp>
    </p:spTree>
    <p:extLst>
      <p:ext uri="{BB962C8B-B14F-4D97-AF65-F5344CB8AC3E}">
        <p14:creationId xmlns:p14="http://schemas.microsoft.com/office/powerpoint/2010/main" val="1507207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1826512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695115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01567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interests you about learning Python?</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tasks would you like to use it for?</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questions about Python do you have from the book? In general?</a:t>
            </a:r>
            <a:endParaRPr lang="en-US" sz="2800" dirty="0">
              <a:solidFill>
                <a:srgbClr val="707070"/>
              </a:solidFill>
              <a:latin typeface="Pragmatica" panose="020B0403040502020204"/>
            </a:endParaRPr>
          </a:p>
        </p:txBody>
      </p:sp>
    </p:spTree>
    <p:extLst>
      <p:ext uri="{BB962C8B-B14F-4D97-AF65-F5344CB8AC3E}">
        <p14:creationId xmlns:p14="http://schemas.microsoft.com/office/powerpoint/2010/main" val="92348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815882"/>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What happens when you run this?</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import this</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256954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What happens when you run this?</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import this</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r>
              <a:rPr lang="en-US" sz="2800" dirty="0">
                <a:solidFill>
                  <a:srgbClr val="CF3338"/>
                </a:solidFill>
                <a:latin typeface="Consolas" panose="020B0609020204030204" pitchFamily="49" charset="0"/>
                <a:hlinkClick r:id="rId4">
                  <a:extLst>
                    <a:ext uri="{A12FA001-AC4F-418D-AE19-62706E023703}">
                      <ahyp:hlinkClr xmlns:ahyp="http://schemas.microsoft.com/office/drawing/2018/hyperlinkcolor" val="tx"/>
                    </a:ext>
                  </a:extLst>
                </a:hlinkClick>
              </a:rPr>
              <a:t>Python Easter eggs and jokes</a:t>
            </a:r>
            <a:endParaRPr lang="en-US" sz="2800" dirty="0">
              <a:solidFill>
                <a:srgbClr val="CF3338"/>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endParaRPr lang="en-US" sz="2800" dirty="0">
              <a:solidFill>
                <a:srgbClr val="707070"/>
              </a:solidFill>
              <a:latin typeface="Consolas" panose="020B0609020204030204" pitchFamily="49" charset="0"/>
            </a:endParaRPr>
          </a:p>
          <a:p>
            <a:pPr>
              <a:buClr>
                <a:srgbClr val="CF3338"/>
              </a:buCl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5469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https://github.com/stringfestdata/aina-lets-learn-python</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383002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1963</Words>
  <Application>Microsoft Office PowerPoint</Application>
  <PresentationFormat>Widescreen</PresentationFormat>
  <Paragraphs>295</Paragraphs>
  <Slides>45</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Aliens &amp; cows</vt:lpstr>
      <vt:lpstr>Arial</vt:lpstr>
      <vt:lpstr>Calibri</vt:lpstr>
      <vt:lpstr>Calibri Light</vt:lpstr>
      <vt:lpstr>Consolas</vt:lpstr>
      <vt:lpstr>Georgia</vt:lpstr>
      <vt:lpstr>Gidole</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147</cp:revision>
  <dcterms:created xsi:type="dcterms:W3CDTF">2019-10-19T21:47:18Z</dcterms:created>
  <dcterms:modified xsi:type="dcterms:W3CDTF">2021-10-22T20:51:51Z</dcterms:modified>
</cp:coreProperties>
</file>