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356" r:id="rId2"/>
    <p:sldId id="442" r:id="rId3"/>
    <p:sldId id="443" r:id="rId4"/>
    <p:sldId id="438" r:id="rId5"/>
    <p:sldId id="444" r:id="rId6"/>
    <p:sldId id="258" r:id="rId7"/>
    <p:sldId id="435" r:id="rId8"/>
    <p:sldId id="340" r:id="rId9"/>
    <p:sldId id="275" r:id="rId10"/>
    <p:sldId id="494" r:id="rId11"/>
    <p:sldId id="493" r:id="rId12"/>
    <p:sldId id="349" r:id="rId13"/>
    <p:sldId id="344" r:id="rId14"/>
    <p:sldId id="446" r:id="rId15"/>
    <p:sldId id="522" r:id="rId16"/>
    <p:sldId id="441" r:id="rId17"/>
    <p:sldId id="523" r:id="rId18"/>
    <p:sldId id="351" r:id="rId19"/>
    <p:sldId id="451" r:id="rId20"/>
    <p:sldId id="448" r:id="rId21"/>
    <p:sldId id="449" r:id="rId22"/>
    <p:sldId id="450" r:id="rId23"/>
    <p:sldId id="526" r:id="rId24"/>
    <p:sldId id="452" r:id="rId25"/>
    <p:sldId id="527" r:id="rId26"/>
    <p:sldId id="521" r:id="rId27"/>
    <p:sldId id="536" r:id="rId28"/>
    <p:sldId id="497" r:id="rId29"/>
    <p:sldId id="499" r:id="rId30"/>
    <p:sldId id="500" r:id="rId31"/>
    <p:sldId id="502" r:id="rId32"/>
    <p:sldId id="501" r:id="rId33"/>
    <p:sldId id="503" r:id="rId34"/>
    <p:sldId id="504" r:id="rId35"/>
    <p:sldId id="505" r:id="rId36"/>
    <p:sldId id="518" r:id="rId37"/>
    <p:sldId id="510" r:id="rId38"/>
    <p:sldId id="519" r:id="rId39"/>
    <p:sldId id="520" r:id="rId40"/>
    <p:sldId id="539" r:id="rId41"/>
    <p:sldId id="506" r:id="rId42"/>
    <p:sldId id="516" r:id="rId43"/>
    <p:sldId id="517" r:id="rId44"/>
    <p:sldId id="534" r:id="rId45"/>
    <p:sldId id="535" r:id="rId46"/>
    <p:sldId id="537" r:id="rId47"/>
    <p:sldId id="498" r:id="rId48"/>
    <p:sldId id="456" r:id="rId49"/>
    <p:sldId id="508" r:id="rId50"/>
    <p:sldId id="540" r:id="rId51"/>
    <p:sldId id="458" r:id="rId52"/>
    <p:sldId id="509" r:id="rId53"/>
    <p:sldId id="459" r:id="rId54"/>
    <p:sldId id="532" r:id="rId55"/>
    <p:sldId id="533" r:id="rId56"/>
    <p:sldId id="489" r:id="rId57"/>
    <p:sldId id="541" r:id="rId58"/>
    <p:sldId id="531" r:id="rId59"/>
    <p:sldId id="542" r:id="rId60"/>
    <p:sldId id="543" r:id="rId61"/>
    <p:sldId id="544" r:id="rId62"/>
    <p:sldId id="545" r:id="rId63"/>
    <p:sldId id="546" r:id="rId64"/>
    <p:sldId id="528" r:id="rId65"/>
    <p:sldId id="529" r:id="rId66"/>
    <p:sldId id="530" r:id="rId67"/>
    <p:sldId id="490" r:id="rId68"/>
    <p:sldId id="547" r:id="rId69"/>
    <p:sldId id="538" r:id="rId70"/>
    <p:sldId id="512" r:id="rId71"/>
    <p:sldId id="524" r:id="rId72"/>
    <p:sldId id="525" r:id="rId73"/>
    <p:sldId id="357" r:id="rId74"/>
    <p:sldId id="434" r:id="rId75"/>
    <p:sldId id="432"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1" clrIdx="0">
    <p:extLst>
      <p:ext uri="{19B8F6BF-5375-455C-9EA6-DF929625EA0E}">
        <p15:presenceInfo xmlns:p15="http://schemas.microsoft.com/office/powerpoint/2012/main" userId="George Mou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86295" autoAdjust="0"/>
  </p:normalViewPr>
  <p:slideViewPr>
    <p:cSldViewPr snapToGrid="0">
      <p:cViewPr varScale="1">
        <p:scale>
          <a:sx n="103" d="100"/>
          <a:sy n="103" d="100"/>
        </p:scale>
        <p:origin x="792" y="12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962CB-877F-4A13-A575-40D08EA9DDD6}"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7D6E8332-894C-498D-BE66-A552C178D0F2}">
      <dgm:prSet phldrT="[Text]" custT="1"/>
      <dgm:spPr/>
      <dgm:t>
        <a:bodyPr/>
        <a:lstStyle/>
        <a:p>
          <a:r>
            <a:rPr lang="en-US" sz="2400" b="1" dirty="0">
              <a:latin typeface="Gidole" panose="020B0604020202020204" charset="0"/>
            </a:rPr>
            <a:t>Variable</a:t>
          </a:r>
        </a:p>
      </dgm:t>
    </dgm:pt>
    <dgm:pt modelId="{E22DE74D-9F5D-4977-AFEF-ED93FEF2DC03}" type="parTrans" cxnId="{3C25439A-8DBA-449E-9A35-4EB712A65639}">
      <dgm:prSet/>
      <dgm:spPr/>
      <dgm:t>
        <a:bodyPr/>
        <a:lstStyle/>
        <a:p>
          <a:endParaRPr lang="en-US" b="1"/>
        </a:p>
      </dgm:t>
    </dgm:pt>
    <dgm:pt modelId="{E37E3425-5DA6-44CF-9592-6E6BB438E4D4}" type="sibTrans" cxnId="{3C25439A-8DBA-449E-9A35-4EB712A65639}">
      <dgm:prSet/>
      <dgm:spPr/>
      <dgm:t>
        <a:bodyPr/>
        <a:lstStyle/>
        <a:p>
          <a:endParaRPr lang="en-US" b="1"/>
        </a:p>
      </dgm:t>
    </dgm:pt>
    <dgm:pt modelId="{1C60E7D1-5A27-44F2-8AEB-B3A99780C8F4}">
      <dgm:prSet phldrT="[Text]" custT="1"/>
      <dgm:spPr/>
      <dgm:t>
        <a:bodyPr/>
        <a:lstStyle/>
        <a:p>
          <a:r>
            <a:rPr lang="en-US" sz="2400" b="1" dirty="0">
              <a:latin typeface="Gidole" panose="020B0604020202020204" charset="0"/>
            </a:rPr>
            <a:t>Categorical</a:t>
          </a:r>
        </a:p>
      </dgm:t>
    </dgm:pt>
    <dgm:pt modelId="{942A7EA2-A3C0-405A-8B5A-7686B873A54F}" type="parTrans" cxnId="{EAF79531-320C-47C2-9322-B9351D1188AB}">
      <dgm:prSet/>
      <dgm:spPr>
        <a:ln>
          <a:solidFill>
            <a:srgbClr val="3D3935"/>
          </a:solidFill>
        </a:ln>
      </dgm:spPr>
      <dgm:t>
        <a:bodyPr/>
        <a:lstStyle/>
        <a:p>
          <a:endParaRPr lang="en-US" b="1"/>
        </a:p>
      </dgm:t>
    </dgm:pt>
    <dgm:pt modelId="{E37433F6-B800-4E07-B57F-F6368CF71F6F}" type="sibTrans" cxnId="{EAF79531-320C-47C2-9322-B9351D1188AB}">
      <dgm:prSet/>
      <dgm:spPr/>
      <dgm:t>
        <a:bodyPr/>
        <a:lstStyle/>
        <a:p>
          <a:endParaRPr lang="en-US" b="1"/>
        </a:p>
      </dgm:t>
    </dgm:pt>
    <dgm:pt modelId="{7D130B0C-DE52-40B7-A466-0D620F0D6839}">
      <dgm:prSet phldrT="[Text]" custT="1"/>
      <dgm:spPr/>
      <dgm:t>
        <a:bodyPr/>
        <a:lstStyle/>
        <a:p>
          <a:r>
            <a:rPr lang="en-US" sz="2400" b="1" dirty="0">
              <a:latin typeface="Gidole" panose="020B0604020202020204" charset="0"/>
            </a:rPr>
            <a:t>Binary</a:t>
          </a:r>
        </a:p>
      </dgm:t>
    </dgm:pt>
    <dgm:pt modelId="{D13CE648-3EEA-4F27-8B9C-E4324A244E0A}" type="parTrans" cxnId="{3EEFC858-5AF6-485E-A14E-B8019B8F2101}">
      <dgm:prSet/>
      <dgm:spPr>
        <a:ln>
          <a:solidFill>
            <a:srgbClr val="3D3935"/>
          </a:solidFill>
        </a:ln>
      </dgm:spPr>
      <dgm:t>
        <a:bodyPr/>
        <a:lstStyle/>
        <a:p>
          <a:endParaRPr lang="en-US" b="1"/>
        </a:p>
      </dgm:t>
    </dgm:pt>
    <dgm:pt modelId="{E6110B8A-02E5-4808-AE36-C30EB492AD23}" type="sibTrans" cxnId="{3EEFC858-5AF6-485E-A14E-B8019B8F2101}">
      <dgm:prSet/>
      <dgm:spPr/>
      <dgm:t>
        <a:bodyPr/>
        <a:lstStyle/>
        <a:p>
          <a:endParaRPr lang="en-US" b="1"/>
        </a:p>
      </dgm:t>
    </dgm:pt>
    <dgm:pt modelId="{DFE5E4D9-736A-413B-931A-494917B80B74}">
      <dgm:prSet phldrT="[Text]" custT="1"/>
      <dgm:spPr/>
      <dgm:t>
        <a:bodyPr/>
        <a:lstStyle/>
        <a:p>
          <a:r>
            <a:rPr lang="en-US" sz="2400" b="1" dirty="0">
              <a:latin typeface="Gidole" panose="020B0604020202020204" charset="0"/>
            </a:rPr>
            <a:t>Nominal</a:t>
          </a:r>
        </a:p>
      </dgm:t>
    </dgm:pt>
    <dgm:pt modelId="{06DAEF35-E9FB-4835-8D30-F22CB478997D}" type="parTrans" cxnId="{C0C5AC01-C4ED-47EA-9385-E68724BD0755}">
      <dgm:prSet/>
      <dgm:spPr/>
      <dgm:t>
        <a:bodyPr/>
        <a:lstStyle/>
        <a:p>
          <a:endParaRPr lang="en-US" b="1"/>
        </a:p>
      </dgm:t>
    </dgm:pt>
    <dgm:pt modelId="{B3816412-06A7-4D1C-9816-26F6FA2C951D}" type="sibTrans" cxnId="{C0C5AC01-C4ED-47EA-9385-E68724BD0755}">
      <dgm:prSet/>
      <dgm:spPr/>
      <dgm:t>
        <a:bodyPr/>
        <a:lstStyle/>
        <a:p>
          <a:endParaRPr lang="en-US" b="1"/>
        </a:p>
      </dgm:t>
    </dgm:pt>
    <dgm:pt modelId="{A405BD51-7647-45AF-8E20-21C93FFC951B}">
      <dgm:prSet phldrT="[Text]" custT="1"/>
      <dgm:spPr/>
      <dgm:t>
        <a:bodyPr/>
        <a:lstStyle/>
        <a:p>
          <a:r>
            <a:rPr lang="en-US" sz="2400" b="1" dirty="0">
              <a:latin typeface="Gidole" panose="020B0604020202020204" charset="0"/>
            </a:rPr>
            <a:t>Quantitative</a:t>
          </a:r>
        </a:p>
      </dgm:t>
    </dgm:pt>
    <dgm:pt modelId="{1B492B0F-D181-4B65-8955-1B4D5BE8DDAD}" type="parTrans" cxnId="{28476DFF-4487-4DAE-9C2E-77D6C4F274FE}">
      <dgm:prSet/>
      <dgm:spPr>
        <a:ln>
          <a:solidFill>
            <a:srgbClr val="3D3935"/>
          </a:solidFill>
        </a:ln>
      </dgm:spPr>
      <dgm:t>
        <a:bodyPr/>
        <a:lstStyle/>
        <a:p>
          <a:endParaRPr lang="en-US" b="1"/>
        </a:p>
      </dgm:t>
    </dgm:pt>
    <dgm:pt modelId="{2E9EBE68-E77A-4C5C-A0BE-6788800B17A7}" type="sibTrans" cxnId="{28476DFF-4487-4DAE-9C2E-77D6C4F274FE}">
      <dgm:prSet/>
      <dgm:spPr/>
      <dgm:t>
        <a:bodyPr/>
        <a:lstStyle/>
        <a:p>
          <a:endParaRPr lang="en-US" b="1"/>
        </a:p>
      </dgm:t>
    </dgm:pt>
    <dgm:pt modelId="{C868788A-01CE-4199-86A3-203974468A9F}">
      <dgm:prSet phldrT="[Text]" custT="1"/>
      <dgm:spPr/>
      <dgm:t>
        <a:bodyPr/>
        <a:lstStyle/>
        <a:p>
          <a:r>
            <a:rPr lang="en-US" sz="2400" b="1" dirty="0">
              <a:latin typeface="Gidole" panose="020B0604020202020204" charset="0"/>
            </a:rPr>
            <a:t>Discrete</a:t>
          </a:r>
        </a:p>
      </dgm:t>
    </dgm:pt>
    <dgm:pt modelId="{CABBD716-8F67-417F-988C-030A8E8866AE}" type="parTrans" cxnId="{444B6A1A-0EC6-4444-86FD-BD8C0A0AB02D}">
      <dgm:prSet/>
      <dgm:spPr>
        <a:ln>
          <a:solidFill>
            <a:srgbClr val="3D3935"/>
          </a:solidFill>
        </a:ln>
      </dgm:spPr>
      <dgm:t>
        <a:bodyPr/>
        <a:lstStyle/>
        <a:p>
          <a:endParaRPr lang="en-US" b="1"/>
        </a:p>
      </dgm:t>
    </dgm:pt>
    <dgm:pt modelId="{FCA2E8E2-95BE-4A04-B3B1-9BADB6D42B13}" type="sibTrans" cxnId="{444B6A1A-0EC6-4444-86FD-BD8C0A0AB02D}">
      <dgm:prSet/>
      <dgm:spPr/>
      <dgm:t>
        <a:bodyPr/>
        <a:lstStyle/>
        <a:p>
          <a:endParaRPr lang="en-US" b="1"/>
        </a:p>
      </dgm:t>
    </dgm:pt>
    <dgm:pt modelId="{95676DD3-9B70-4AAC-B17A-81761AFA61E2}">
      <dgm:prSet phldrT="[Text]" custT="1"/>
      <dgm:spPr/>
      <dgm:t>
        <a:bodyPr/>
        <a:lstStyle/>
        <a:p>
          <a:r>
            <a:rPr lang="en-US" sz="2400" b="1" dirty="0">
              <a:latin typeface="Gidole" panose="020B0604020202020204" charset="0"/>
            </a:rPr>
            <a:t>Ordinal</a:t>
          </a:r>
        </a:p>
      </dgm:t>
    </dgm:pt>
    <dgm:pt modelId="{9108D7F2-B99F-470A-9CD7-5ED5E0E0F56F}" type="parTrans" cxnId="{23BA00DD-C3EF-4EE3-B3EC-31F714D49E2E}">
      <dgm:prSet/>
      <dgm:spPr>
        <a:ln>
          <a:solidFill>
            <a:srgbClr val="3D3935"/>
          </a:solidFill>
        </a:ln>
      </dgm:spPr>
      <dgm:t>
        <a:bodyPr/>
        <a:lstStyle/>
        <a:p>
          <a:endParaRPr lang="en-US" b="1"/>
        </a:p>
      </dgm:t>
    </dgm:pt>
    <dgm:pt modelId="{83AB9522-0843-457A-AFEB-58B2E7237CC6}" type="sibTrans" cxnId="{23BA00DD-C3EF-4EE3-B3EC-31F714D49E2E}">
      <dgm:prSet/>
      <dgm:spPr/>
      <dgm:t>
        <a:bodyPr/>
        <a:lstStyle/>
        <a:p>
          <a:endParaRPr lang="en-US" b="1"/>
        </a:p>
      </dgm:t>
    </dgm:pt>
    <dgm:pt modelId="{ACD507E6-DF99-4D93-AA71-86AD14EDDA82}">
      <dgm:prSet phldrT="[Text]" custT="1"/>
      <dgm:spPr/>
      <dgm:t>
        <a:bodyPr/>
        <a:lstStyle/>
        <a:p>
          <a:r>
            <a:rPr lang="en-US" sz="2400" b="1" dirty="0">
              <a:latin typeface="Gidole" panose="020B0604020202020204" charset="0"/>
            </a:rPr>
            <a:t>Continuous</a:t>
          </a:r>
        </a:p>
      </dgm:t>
    </dgm:pt>
    <dgm:pt modelId="{64ACA810-B33F-4A34-B93A-34ABA6548314}" type="parTrans" cxnId="{F8DBA594-71C7-4F30-9E7E-BF72FECA4662}">
      <dgm:prSet/>
      <dgm:spPr>
        <a:ln>
          <a:solidFill>
            <a:srgbClr val="3D3935"/>
          </a:solidFill>
        </a:ln>
      </dgm:spPr>
      <dgm:t>
        <a:bodyPr/>
        <a:lstStyle/>
        <a:p>
          <a:endParaRPr lang="en-US" b="1"/>
        </a:p>
      </dgm:t>
    </dgm:pt>
    <dgm:pt modelId="{5A5C5AC4-A070-473F-8EBE-821AC373AF11}" type="sibTrans" cxnId="{F8DBA594-71C7-4F30-9E7E-BF72FECA4662}">
      <dgm:prSet/>
      <dgm:spPr/>
      <dgm:t>
        <a:bodyPr/>
        <a:lstStyle/>
        <a:p>
          <a:endParaRPr lang="en-US" b="1"/>
        </a:p>
      </dgm:t>
    </dgm:pt>
    <dgm:pt modelId="{0F5E97FF-6A27-4FB2-BA0F-DC9E9EC37468}" type="pres">
      <dgm:prSet presAssocID="{E5E962CB-877F-4A13-A575-40D08EA9DDD6}" presName="hierChild1" presStyleCnt="0">
        <dgm:presLayoutVars>
          <dgm:chPref val="1"/>
          <dgm:dir/>
          <dgm:animOne val="branch"/>
          <dgm:animLvl val="lvl"/>
          <dgm:resizeHandles/>
        </dgm:presLayoutVars>
      </dgm:prSet>
      <dgm:spPr/>
    </dgm:pt>
    <dgm:pt modelId="{DD3AFE16-7BB6-48DB-A5E8-E69618E9AFAA}" type="pres">
      <dgm:prSet presAssocID="{7D6E8332-894C-498D-BE66-A552C178D0F2}" presName="hierRoot1" presStyleCnt="0"/>
      <dgm:spPr/>
    </dgm:pt>
    <dgm:pt modelId="{43ED4F05-066E-4F03-BC28-D56FC9E1D425}" type="pres">
      <dgm:prSet presAssocID="{7D6E8332-894C-498D-BE66-A552C178D0F2}" presName="composite" presStyleCnt="0"/>
      <dgm:spPr/>
    </dgm:pt>
    <dgm:pt modelId="{1009AA9B-3FE2-4564-9EEB-23FC00AE6337}" type="pres">
      <dgm:prSet presAssocID="{7D6E8332-894C-498D-BE66-A552C178D0F2}" presName="image" presStyleLbl="node0" presStyleIdx="0" presStyleCnt="1"/>
      <dgm:spPr>
        <a:solidFill>
          <a:srgbClr val="CF3338"/>
        </a:solidFill>
      </dgm:spPr>
    </dgm:pt>
    <dgm:pt modelId="{20C9798A-B1DC-479F-9C7D-3750A9A28E41}" type="pres">
      <dgm:prSet presAssocID="{7D6E8332-894C-498D-BE66-A552C178D0F2}" presName="text" presStyleLbl="revTx" presStyleIdx="0" presStyleCnt="8">
        <dgm:presLayoutVars>
          <dgm:chPref val="3"/>
        </dgm:presLayoutVars>
      </dgm:prSet>
      <dgm:spPr/>
    </dgm:pt>
    <dgm:pt modelId="{1773EC32-616B-4C62-94D8-20C982BBEBDA}" type="pres">
      <dgm:prSet presAssocID="{7D6E8332-894C-498D-BE66-A552C178D0F2}" presName="hierChild2" presStyleCnt="0"/>
      <dgm:spPr/>
    </dgm:pt>
    <dgm:pt modelId="{87AAB2B1-5E1E-42B1-9615-E51F67470DB5}" type="pres">
      <dgm:prSet presAssocID="{942A7EA2-A3C0-405A-8B5A-7686B873A54F}" presName="Name10" presStyleLbl="parChTrans1D2" presStyleIdx="0" presStyleCnt="2"/>
      <dgm:spPr/>
    </dgm:pt>
    <dgm:pt modelId="{B880D4C6-4474-4950-BE6D-AAAE8A027B7E}" type="pres">
      <dgm:prSet presAssocID="{1C60E7D1-5A27-44F2-8AEB-B3A99780C8F4}" presName="hierRoot2" presStyleCnt="0"/>
      <dgm:spPr/>
    </dgm:pt>
    <dgm:pt modelId="{6DC7F60E-D4EE-450C-9B32-715A54F355DC}" type="pres">
      <dgm:prSet presAssocID="{1C60E7D1-5A27-44F2-8AEB-B3A99780C8F4}" presName="composite2" presStyleCnt="0"/>
      <dgm:spPr/>
    </dgm:pt>
    <dgm:pt modelId="{0EC82F2C-CA1B-4A34-AF62-64A49F0907A9}" type="pres">
      <dgm:prSet presAssocID="{1C60E7D1-5A27-44F2-8AEB-B3A99780C8F4}" presName="image2" presStyleLbl="node2" presStyleIdx="0" presStyleCnt="2"/>
      <dgm:spPr>
        <a:solidFill>
          <a:srgbClr val="CF3338"/>
        </a:solidFill>
      </dgm:spPr>
    </dgm:pt>
    <dgm:pt modelId="{A5450CFF-36D0-4CC0-850F-D5440B1D6428}" type="pres">
      <dgm:prSet presAssocID="{1C60E7D1-5A27-44F2-8AEB-B3A99780C8F4}" presName="text2" presStyleLbl="revTx" presStyleIdx="1" presStyleCnt="8">
        <dgm:presLayoutVars>
          <dgm:chPref val="3"/>
        </dgm:presLayoutVars>
      </dgm:prSet>
      <dgm:spPr/>
    </dgm:pt>
    <dgm:pt modelId="{39AFAC78-4C12-4417-B7AD-8F6E43A68236}" type="pres">
      <dgm:prSet presAssocID="{1C60E7D1-5A27-44F2-8AEB-B3A99780C8F4}" presName="hierChild3" presStyleCnt="0"/>
      <dgm:spPr/>
    </dgm:pt>
    <dgm:pt modelId="{DD48BDD3-FCF7-489F-9C6C-D974DAC24DC1}" type="pres">
      <dgm:prSet presAssocID="{D13CE648-3EEA-4F27-8B9C-E4324A244E0A}" presName="Name17" presStyleLbl="parChTrans1D3" presStyleIdx="0" presStyleCnt="5"/>
      <dgm:spPr/>
    </dgm:pt>
    <dgm:pt modelId="{D686DBDD-2DB6-4CB1-91B0-D630F8977E94}" type="pres">
      <dgm:prSet presAssocID="{7D130B0C-DE52-40B7-A466-0D620F0D6839}" presName="hierRoot3" presStyleCnt="0"/>
      <dgm:spPr/>
    </dgm:pt>
    <dgm:pt modelId="{983786A4-B326-47F2-9518-AAAFE7D53BFA}" type="pres">
      <dgm:prSet presAssocID="{7D130B0C-DE52-40B7-A466-0D620F0D6839}" presName="composite3" presStyleCnt="0"/>
      <dgm:spPr/>
    </dgm:pt>
    <dgm:pt modelId="{C1CF1683-1A9D-4D43-9406-72AFC8B9CC57}" type="pres">
      <dgm:prSet presAssocID="{7D130B0C-DE52-40B7-A466-0D620F0D6839}" presName="image3" presStyleLbl="node3" presStyleIdx="0" presStyleCnt="5"/>
      <dgm:spPr>
        <a:solidFill>
          <a:srgbClr val="CF3338"/>
        </a:solidFill>
      </dgm:spPr>
    </dgm:pt>
    <dgm:pt modelId="{A633EF57-7E8E-47CB-BCCD-198B0450C484}" type="pres">
      <dgm:prSet presAssocID="{7D130B0C-DE52-40B7-A466-0D620F0D6839}" presName="text3" presStyleLbl="revTx" presStyleIdx="2" presStyleCnt="8">
        <dgm:presLayoutVars>
          <dgm:chPref val="3"/>
        </dgm:presLayoutVars>
      </dgm:prSet>
      <dgm:spPr/>
    </dgm:pt>
    <dgm:pt modelId="{E9050D52-A09A-46A2-A662-DD988474C427}" type="pres">
      <dgm:prSet presAssocID="{7D130B0C-DE52-40B7-A466-0D620F0D6839}" presName="hierChild4" presStyleCnt="0"/>
      <dgm:spPr/>
    </dgm:pt>
    <dgm:pt modelId="{3C69A431-98CC-46BB-929E-D0E8031216C0}" type="pres">
      <dgm:prSet presAssocID="{06DAEF35-E9FB-4835-8D30-F22CB478997D}" presName="Name17" presStyleLbl="parChTrans1D3" presStyleIdx="1" presStyleCnt="5"/>
      <dgm:spPr/>
    </dgm:pt>
    <dgm:pt modelId="{CC742985-7923-42F6-9A71-09B28F796C8F}" type="pres">
      <dgm:prSet presAssocID="{DFE5E4D9-736A-413B-931A-494917B80B74}" presName="hierRoot3" presStyleCnt="0"/>
      <dgm:spPr/>
    </dgm:pt>
    <dgm:pt modelId="{430E7E1E-61DA-4D66-A6EA-D19D17ABA30D}" type="pres">
      <dgm:prSet presAssocID="{DFE5E4D9-736A-413B-931A-494917B80B74}" presName="composite3" presStyleCnt="0"/>
      <dgm:spPr/>
    </dgm:pt>
    <dgm:pt modelId="{75BE8E6F-2998-418F-AA21-610C3926C412}" type="pres">
      <dgm:prSet presAssocID="{DFE5E4D9-736A-413B-931A-494917B80B74}" presName="image3" presStyleLbl="node3" presStyleIdx="1" presStyleCnt="5"/>
      <dgm:spPr>
        <a:solidFill>
          <a:srgbClr val="CF3338"/>
        </a:solidFill>
      </dgm:spPr>
    </dgm:pt>
    <dgm:pt modelId="{B038DDFE-611D-40FB-BA13-F4D8F47376B4}" type="pres">
      <dgm:prSet presAssocID="{DFE5E4D9-736A-413B-931A-494917B80B74}" presName="text3" presStyleLbl="revTx" presStyleIdx="3" presStyleCnt="8">
        <dgm:presLayoutVars>
          <dgm:chPref val="3"/>
        </dgm:presLayoutVars>
      </dgm:prSet>
      <dgm:spPr/>
    </dgm:pt>
    <dgm:pt modelId="{40F964E4-8630-484D-95DA-4DD70879E592}" type="pres">
      <dgm:prSet presAssocID="{DFE5E4D9-736A-413B-931A-494917B80B74}" presName="hierChild4" presStyleCnt="0"/>
      <dgm:spPr/>
    </dgm:pt>
    <dgm:pt modelId="{AB86BE53-D5ED-41C9-A375-C077D0DDCA63}" type="pres">
      <dgm:prSet presAssocID="{9108D7F2-B99F-470A-9CD7-5ED5E0E0F56F}" presName="Name17" presStyleLbl="parChTrans1D3" presStyleIdx="2" presStyleCnt="5"/>
      <dgm:spPr/>
    </dgm:pt>
    <dgm:pt modelId="{91D8E3A7-500F-4710-9896-47550FE5ABDA}" type="pres">
      <dgm:prSet presAssocID="{95676DD3-9B70-4AAC-B17A-81761AFA61E2}" presName="hierRoot3" presStyleCnt="0"/>
      <dgm:spPr/>
    </dgm:pt>
    <dgm:pt modelId="{10B9FC02-61E8-4FD9-A284-9FB3F7148F92}" type="pres">
      <dgm:prSet presAssocID="{95676DD3-9B70-4AAC-B17A-81761AFA61E2}" presName="composite3" presStyleCnt="0"/>
      <dgm:spPr/>
    </dgm:pt>
    <dgm:pt modelId="{A97A5EC9-C14B-445C-BAC2-BDF992A5A4A0}" type="pres">
      <dgm:prSet presAssocID="{95676DD3-9B70-4AAC-B17A-81761AFA61E2}" presName="image3" presStyleLbl="node3" presStyleIdx="2" presStyleCnt="5"/>
      <dgm:spPr>
        <a:solidFill>
          <a:srgbClr val="CF3338"/>
        </a:solidFill>
      </dgm:spPr>
    </dgm:pt>
    <dgm:pt modelId="{6A47B8B8-BC79-482B-A529-8F0E9D2E7792}" type="pres">
      <dgm:prSet presAssocID="{95676DD3-9B70-4AAC-B17A-81761AFA61E2}" presName="text3" presStyleLbl="revTx" presStyleIdx="4" presStyleCnt="8">
        <dgm:presLayoutVars>
          <dgm:chPref val="3"/>
        </dgm:presLayoutVars>
      </dgm:prSet>
      <dgm:spPr/>
    </dgm:pt>
    <dgm:pt modelId="{256A125F-027F-4580-88E0-E4AD0F5707E9}" type="pres">
      <dgm:prSet presAssocID="{95676DD3-9B70-4AAC-B17A-81761AFA61E2}" presName="hierChild4" presStyleCnt="0"/>
      <dgm:spPr/>
    </dgm:pt>
    <dgm:pt modelId="{01681AD4-BC66-4B90-8F1C-9E59014C1CAF}" type="pres">
      <dgm:prSet presAssocID="{1B492B0F-D181-4B65-8955-1B4D5BE8DDAD}" presName="Name10" presStyleLbl="parChTrans1D2" presStyleIdx="1" presStyleCnt="2"/>
      <dgm:spPr/>
    </dgm:pt>
    <dgm:pt modelId="{34C43FA0-0E55-44D3-AC37-492CF630DAD3}" type="pres">
      <dgm:prSet presAssocID="{A405BD51-7647-45AF-8E20-21C93FFC951B}" presName="hierRoot2" presStyleCnt="0"/>
      <dgm:spPr/>
    </dgm:pt>
    <dgm:pt modelId="{7292A907-1A5E-4678-A37C-6992941AFEFA}" type="pres">
      <dgm:prSet presAssocID="{A405BD51-7647-45AF-8E20-21C93FFC951B}" presName="composite2" presStyleCnt="0"/>
      <dgm:spPr/>
    </dgm:pt>
    <dgm:pt modelId="{0D703642-B286-4FCF-919D-492CEAD1AAEF}" type="pres">
      <dgm:prSet presAssocID="{A405BD51-7647-45AF-8E20-21C93FFC951B}" presName="image2" presStyleLbl="node2" presStyleIdx="1" presStyleCnt="2"/>
      <dgm:spPr>
        <a:solidFill>
          <a:srgbClr val="CF3338"/>
        </a:solidFill>
      </dgm:spPr>
    </dgm:pt>
    <dgm:pt modelId="{756C595C-D459-4116-890C-0FCDF243A72B}" type="pres">
      <dgm:prSet presAssocID="{A405BD51-7647-45AF-8E20-21C93FFC951B}" presName="text2" presStyleLbl="revTx" presStyleIdx="5" presStyleCnt="8" custScaleX="147094" custLinFactNeighborX="30885" custLinFactNeighborY="-794">
        <dgm:presLayoutVars>
          <dgm:chPref val="3"/>
        </dgm:presLayoutVars>
      </dgm:prSet>
      <dgm:spPr/>
    </dgm:pt>
    <dgm:pt modelId="{BAC2D00C-6E57-48A3-A2F6-2F7BF386214D}" type="pres">
      <dgm:prSet presAssocID="{A405BD51-7647-45AF-8E20-21C93FFC951B}" presName="hierChild3" presStyleCnt="0"/>
      <dgm:spPr/>
    </dgm:pt>
    <dgm:pt modelId="{3A953E54-2270-4D8E-935F-27584BE104F5}" type="pres">
      <dgm:prSet presAssocID="{CABBD716-8F67-417F-988C-030A8E8866AE}" presName="Name17" presStyleLbl="parChTrans1D3" presStyleIdx="3" presStyleCnt="5"/>
      <dgm:spPr/>
    </dgm:pt>
    <dgm:pt modelId="{EE602BC8-F825-4AF7-8728-950C9C89B6A0}" type="pres">
      <dgm:prSet presAssocID="{C868788A-01CE-4199-86A3-203974468A9F}" presName="hierRoot3" presStyleCnt="0"/>
      <dgm:spPr/>
    </dgm:pt>
    <dgm:pt modelId="{D34508A8-30FE-4D88-8B41-D58459FEB0E2}" type="pres">
      <dgm:prSet presAssocID="{C868788A-01CE-4199-86A3-203974468A9F}" presName="composite3" presStyleCnt="0"/>
      <dgm:spPr/>
    </dgm:pt>
    <dgm:pt modelId="{29FF6941-A2F0-4F5E-A260-FA54E556977F}" type="pres">
      <dgm:prSet presAssocID="{C868788A-01CE-4199-86A3-203974468A9F}" presName="image3" presStyleLbl="node3" presStyleIdx="3" presStyleCnt="5"/>
      <dgm:spPr>
        <a:solidFill>
          <a:srgbClr val="CF3338"/>
        </a:solidFill>
      </dgm:spPr>
    </dgm:pt>
    <dgm:pt modelId="{E388EAB4-3EF5-4D27-86BD-F96C9F6C0A8A}" type="pres">
      <dgm:prSet presAssocID="{C868788A-01CE-4199-86A3-203974468A9F}" presName="text3" presStyleLbl="revTx" presStyleIdx="6" presStyleCnt="8">
        <dgm:presLayoutVars>
          <dgm:chPref val="3"/>
        </dgm:presLayoutVars>
      </dgm:prSet>
      <dgm:spPr/>
    </dgm:pt>
    <dgm:pt modelId="{E499A6F1-0ED1-4157-AE20-0277B09678E8}" type="pres">
      <dgm:prSet presAssocID="{C868788A-01CE-4199-86A3-203974468A9F}" presName="hierChild4" presStyleCnt="0"/>
      <dgm:spPr/>
    </dgm:pt>
    <dgm:pt modelId="{F1AA893D-5431-4427-81E4-1E5B15FDCDE1}" type="pres">
      <dgm:prSet presAssocID="{64ACA810-B33F-4A34-B93A-34ABA6548314}" presName="Name17" presStyleLbl="parChTrans1D3" presStyleIdx="4" presStyleCnt="5"/>
      <dgm:spPr/>
    </dgm:pt>
    <dgm:pt modelId="{8C89087B-6AE0-4786-80ED-8A031A3B724D}" type="pres">
      <dgm:prSet presAssocID="{ACD507E6-DF99-4D93-AA71-86AD14EDDA82}" presName="hierRoot3" presStyleCnt="0"/>
      <dgm:spPr/>
    </dgm:pt>
    <dgm:pt modelId="{1E88D508-9729-4A11-ADD1-DD51D57CDB4C}" type="pres">
      <dgm:prSet presAssocID="{ACD507E6-DF99-4D93-AA71-86AD14EDDA82}" presName="composite3" presStyleCnt="0"/>
      <dgm:spPr/>
    </dgm:pt>
    <dgm:pt modelId="{1AB78844-7EEA-4FFA-A269-1431E985F8E1}" type="pres">
      <dgm:prSet presAssocID="{ACD507E6-DF99-4D93-AA71-86AD14EDDA82}" presName="image3" presStyleLbl="node3" presStyleIdx="4" presStyleCnt="5"/>
      <dgm:spPr>
        <a:solidFill>
          <a:srgbClr val="CF3338"/>
        </a:solidFill>
      </dgm:spPr>
    </dgm:pt>
    <dgm:pt modelId="{B4988BA3-F9A8-4D7F-8FB4-1BF61A68E207}" type="pres">
      <dgm:prSet presAssocID="{ACD507E6-DF99-4D93-AA71-86AD14EDDA82}" presName="text3" presStyleLbl="revTx" presStyleIdx="7" presStyleCnt="8">
        <dgm:presLayoutVars>
          <dgm:chPref val="3"/>
        </dgm:presLayoutVars>
      </dgm:prSet>
      <dgm:spPr/>
    </dgm:pt>
    <dgm:pt modelId="{C3DF828B-A7E5-48A3-8E60-5718DA617EBC}" type="pres">
      <dgm:prSet presAssocID="{ACD507E6-DF99-4D93-AA71-86AD14EDDA82}" presName="hierChild4" presStyleCnt="0"/>
      <dgm:spPr/>
    </dgm:pt>
  </dgm:ptLst>
  <dgm:cxnLst>
    <dgm:cxn modelId="{C0C5AC01-C4ED-47EA-9385-E68724BD0755}" srcId="{1C60E7D1-5A27-44F2-8AEB-B3A99780C8F4}" destId="{DFE5E4D9-736A-413B-931A-494917B80B74}" srcOrd="1" destOrd="0" parTransId="{06DAEF35-E9FB-4835-8D30-F22CB478997D}" sibTransId="{B3816412-06A7-4D1C-9816-26F6FA2C951D}"/>
    <dgm:cxn modelId="{B778FC03-A781-4443-84FB-E7C14A004B38}" type="presOf" srcId="{7D6E8332-894C-498D-BE66-A552C178D0F2}" destId="{20C9798A-B1DC-479F-9C7D-3750A9A28E41}" srcOrd="0" destOrd="0" presId="urn:microsoft.com/office/officeart/2009/layout/CirclePictureHierarchy"/>
    <dgm:cxn modelId="{BDD0C905-8D59-40CC-9E44-8FB2D0A35A58}" type="presOf" srcId="{1C60E7D1-5A27-44F2-8AEB-B3A99780C8F4}" destId="{A5450CFF-36D0-4CC0-850F-D5440B1D6428}" srcOrd="0" destOrd="0" presId="urn:microsoft.com/office/officeart/2009/layout/CirclePictureHierarchy"/>
    <dgm:cxn modelId="{444B6A1A-0EC6-4444-86FD-BD8C0A0AB02D}" srcId="{A405BD51-7647-45AF-8E20-21C93FFC951B}" destId="{C868788A-01CE-4199-86A3-203974468A9F}" srcOrd="0" destOrd="0" parTransId="{CABBD716-8F67-417F-988C-030A8E8866AE}" sibTransId="{FCA2E8E2-95BE-4A04-B3B1-9BADB6D42B13}"/>
    <dgm:cxn modelId="{09F0DB2B-282E-4246-AA62-A41010B032FF}" type="presOf" srcId="{DFE5E4D9-736A-413B-931A-494917B80B74}" destId="{B038DDFE-611D-40FB-BA13-F4D8F47376B4}" srcOrd="0" destOrd="0" presId="urn:microsoft.com/office/officeart/2009/layout/CirclePictureHierarchy"/>
    <dgm:cxn modelId="{7106912C-28EB-485E-8FA3-50F5CA7875D5}" type="presOf" srcId="{D13CE648-3EEA-4F27-8B9C-E4324A244E0A}" destId="{DD48BDD3-FCF7-489F-9C6C-D974DAC24DC1}" srcOrd="0" destOrd="0" presId="urn:microsoft.com/office/officeart/2009/layout/CirclePictureHierarchy"/>
    <dgm:cxn modelId="{EAF79531-320C-47C2-9322-B9351D1188AB}" srcId="{7D6E8332-894C-498D-BE66-A552C178D0F2}" destId="{1C60E7D1-5A27-44F2-8AEB-B3A99780C8F4}" srcOrd="0" destOrd="0" parTransId="{942A7EA2-A3C0-405A-8B5A-7686B873A54F}" sibTransId="{E37433F6-B800-4E07-B57F-F6368CF71F6F}"/>
    <dgm:cxn modelId="{AC563C62-6707-445F-B342-C3604D399C01}" type="presOf" srcId="{64ACA810-B33F-4A34-B93A-34ABA6548314}" destId="{F1AA893D-5431-4427-81E4-1E5B15FDCDE1}" srcOrd="0" destOrd="0" presId="urn:microsoft.com/office/officeart/2009/layout/CirclePictureHierarchy"/>
    <dgm:cxn modelId="{3EEFC858-5AF6-485E-A14E-B8019B8F2101}" srcId="{1C60E7D1-5A27-44F2-8AEB-B3A99780C8F4}" destId="{7D130B0C-DE52-40B7-A466-0D620F0D6839}" srcOrd="0" destOrd="0" parTransId="{D13CE648-3EEA-4F27-8B9C-E4324A244E0A}" sibTransId="{E6110B8A-02E5-4808-AE36-C30EB492AD23}"/>
    <dgm:cxn modelId="{6D7CC186-5286-4ABC-A022-8543B4A655A8}" type="presOf" srcId="{9108D7F2-B99F-470A-9CD7-5ED5E0E0F56F}" destId="{AB86BE53-D5ED-41C9-A375-C077D0DDCA63}" srcOrd="0" destOrd="0" presId="urn:microsoft.com/office/officeart/2009/layout/CirclePictureHierarchy"/>
    <dgm:cxn modelId="{62D4BB8A-EB3D-4C48-A79C-89743BF672B9}" type="presOf" srcId="{942A7EA2-A3C0-405A-8B5A-7686B873A54F}" destId="{87AAB2B1-5E1E-42B1-9615-E51F67470DB5}" srcOrd="0" destOrd="0" presId="urn:microsoft.com/office/officeart/2009/layout/CirclePictureHierarchy"/>
    <dgm:cxn modelId="{F8DBA594-71C7-4F30-9E7E-BF72FECA4662}" srcId="{A405BD51-7647-45AF-8E20-21C93FFC951B}" destId="{ACD507E6-DF99-4D93-AA71-86AD14EDDA82}" srcOrd="1" destOrd="0" parTransId="{64ACA810-B33F-4A34-B93A-34ABA6548314}" sibTransId="{5A5C5AC4-A070-473F-8EBE-821AC373AF11}"/>
    <dgm:cxn modelId="{0132FA98-C7EE-40C7-B959-5F43F55D8F3C}" type="presOf" srcId="{ACD507E6-DF99-4D93-AA71-86AD14EDDA82}" destId="{B4988BA3-F9A8-4D7F-8FB4-1BF61A68E207}" srcOrd="0" destOrd="0" presId="urn:microsoft.com/office/officeart/2009/layout/CirclePictureHierarchy"/>
    <dgm:cxn modelId="{3C25439A-8DBA-449E-9A35-4EB712A65639}" srcId="{E5E962CB-877F-4A13-A575-40D08EA9DDD6}" destId="{7D6E8332-894C-498D-BE66-A552C178D0F2}" srcOrd="0" destOrd="0" parTransId="{E22DE74D-9F5D-4977-AFEF-ED93FEF2DC03}" sibTransId="{E37E3425-5DA6-44CF-9592-6E6BB438E4D4}"/>
    <dgm:cxn modelId="{AEBF3ABC-FA67-46BA-9816-1E10731BDE40}" type="presOf" srcId="{CABBD716-8F67-417F-988C-030A8E8866AE}" destId="{3A953E54-2270-4D8E-935F-27584BE104F5}" srcOrd="0" destOrd="0" presId="urn:microsoft.com/office/officeart/2009/layout/CirclePictureHierarchy"/>
    <dgm:cxn modelId="{8B14FDBC-0627-411C-81BF-79ADCC51540E}" type="presOf" srcId="{C868788A-01CE-4199-86A3-203974468A9F}" destId="{E388EAB4-3EF5-4D27-86BD-F96C9F6C0A8A}" srcOrd="0" destOrd="0" presId="urn:microsoft.com/office/officeart/2009/layout/CirclePictureHierarchy"/>
    <dgm:cxn modelId="{AA1C24BF-F580-4B3A-9359-A9422B539CDA}" type="presOf" srcId="{A405BD51-7647-45AF-8E20-21C93FFC951B}" destId="{756C595C-D459-4116-890C-0FCDF243A72B}" srcOrd="0" destOrd="0" presId="urn:microsoft.com/office/officeart/2009/layout/CirclePictureHierarchy"/>
    <dgm:cxn modelId="{27A9F3D6-D9B4-489B-A09F-5D0D81547623}" type="presOf" srcId="{06DAEF35-E9FB-4835-8D30-F22CB478997D}" destId="{3C69A431-98CC-46BB-929E-D0E8031216C0}" srcOrd="0" destOrd="0" presId="urn:microsoft.com/office/officeart/2009/layout/CirclePictureHierarchy"/>
    <dgm:cxn modelId="{DDB769D8-69F5-4DAD-ABDD-43B90F412B54}" type="presOf" srcId="{E5E962CB-877F-4A13-A575-40D08EA9DDD6}" destId="{0F5E97FF-6A27-4FB2-BA0F-DC9E9EC37468}" srcOrd="0" destOrd="0" presId="urn:microsoft.com/office/officeart/2009/layout/CirclePictureHierarchy"/>
    <dgm:cxn modelId="{23BA00DD-C3EF-4EE3-B3EC-31F714D49E2E}" srcId="{1C60E7D1-5A27-44F2-8AEB-B3A99780C8F4}" destId="{95676DD3-9B70-4AAC-B17A-81761AFA61E2}" srcOrd="2" destOrd="0" parTransId="{9108D7F2-B99F-470A-9CD7-5ED5E0E0F56F}" sibTransId="{83AB9522-0843-457A-AFEB-58B2E7237CC6}"/>
    <dgm:cxn modelId="{F0AE58F3-2CC6-4E79-B5F5-4AA460843BFC}" type="presOf" srcId="{95676DD3-9B70-4AAC-B17A-81761AFA61E2}" destId="{6A47B8B8-BC79-482B-A529-8F0E9D2E7792}" srcOrd="0" destOrd="0" presId="urn:microsoft.com/office/officeart/2009/layout/CirclePictureHierarchy"/>
    <dgm:cxn modelId="{D1E98AF8-3E5D-4045-B694-E249A1B945E5}" type="presOf" srcId="{1B492B0F-D181-4B65-8955-1B4D5BE8DDAD}" destId="{01681AD4-BC66-4B90-8F1C-9E59014C1CAF}" srcOrd="0" destOrd="0" presId="urn:microsoft.com/office/officeart/2009/layout/CirclePictureHierarchy"/>
    <dgm:cxn modelId="{4CDB2CF9-067B-4C0C-86CA-AAF9E35DCCBD}" type="presOf" srcId="{7D130B0C-DE52-40B7-A466-0D620F0D6839}" destId="{A633EF57-7E8E-47CB-BCCD-198B0450C484}" srcOrd="0" destOrd="0" presId="urn:microsoft.com/office/officeart/2009/layout/CirclePictureHierarchy"/>
    <dgm:cxn modelId="{28476DFF-4487-4DAE-9C2E-77D6C4F274FE}" srcId="{7D6E8332-894C-498D-BE66-A552C178D0F2}" destId="{A405BD51-7647-45AF-8E20-21C93FFC951B}" srcOrd="1" destOrd="0" parTransId="{1B492B0F-D181-4B65-8955-1B4D5BE8DDAD}" sibTransId="{2E9EBE68-E77A-4C5C-A0BE-6788800B17A7}"/>
    <dgm:cxn modelId="{D2392141-F3AD-45FA-981E-3F926A8C621C}" type="presParOf" srcId="{0F5E97FF-6A27-4FB2-BA0F-DC9E9EC37468}" destId="{DD3AFE16-7BB6-48DB-A5E8-E69618E9AFAA}" srcOrd="0" destOrd="0" presId="urn:microsoft.com/office/officeart/2009/layout/CirclePictureHierarchy"/>
    <dgm:cxn modelId="{260D4C0E-D0CE-44B4-9B73-3942F825CBAB}" type="presParOf" srcId="{DD3AFE16-7BB6-48DB-A5E8-E69618E9AFAA}" destId="{43ED4F05-066E-4F03-BC28-D56FC9E1D425}" srcOrd="0" destOrd="0" presId="urn:microsoft.com/office/officeart/2009/layout/CirclePictureHierarchy"/>
    <dgm:cxn modelId="{B822E1F8-9CB2-4286-8DFF-93368E9742E1}" type="presParOf" srcId="{43ED4F05-066E-4F03-BC28-D56FC9E1D425}" destId="{1009AA9B-3FE2-4564-9EEB-23FC00AE6337}" srcOrd="0" destOrd="0" presId="urn:microsoft.com/office/officeart/2009/layout/CirclePictureHierarchy"/>
    <dgm:cxn modelId="{7FE9C4A7-0E9C-4057-BCE7-7B263F0E47A0}" type="presParOf" srcId="{43ED4F05-066E-4F03-BC28-D56FC9E1D425}" destId="{20C9798A-B1DC-479F-9C7D-3750A9A28E41}" srcOrd="1" destOrd="0" presId="urn:microsoft.com/office/officeart/2009/layout/CirclePictureHierarchy"/>
    <dgm:cxn modelId="{8DF65028-F9C4-4B8F-9C6D-1875B3CBBBC5}" type="presParOf" srcId="{DD3AFE16-7BB6-48DB-A5E8-E69618E9AFAA}" destId="{1773EC32-616B-4C62-94D8-20C982BBEBDA}" srcOrd="1" destOrd="0" presId="urn:microsoft.com/office/officeart/2009/layout/CirclePictureHierarchy"/>
    <dgm:cxn modelId="{666C81CA-2E2D-4613-AB80-F18B59DC5ABE}" type="presParOf" srcId="{1773EC32-616B-4C62-94D8-20C982BBEBDA}" destId="{87AAB2B1-5E1E-42B1-9615-E51F67470DB5}" srcOrd="0" destOrd="0" presId="urn:microsoft.com/office/officeart/2009/layout/CirclePictureHierarchy"/>
    <dgm:cxn modelId="{BE677BA8-2D57-4C10-A36C-E43BCD76E14B}" type="presParOf" srcId="{1773EC32-616B-4C62-94D8-20C982BBEBDA}" destId="{B880D4C6-4474-4950-BE6D-AAAE8A027B7E}" srcOrd="1" destOrd="0" presId="urn:microsoft.com/office/officeart/2009/layout/CirclePictureHierarchy"/>
    <dgm:cxn modelId="{0F4BFF01-CBDA-48D5-A867-AA65163E685B}" type="presParOf" srcId="{B880D4C6-4474-4950-BE6D-AAAE8A027B7E}" destId="{6DC7F60E-D4EE-450C-9B32-715A54F355DC}" srcOrd="0" destOrd="0" presId="urn:microsoft.com/office/officeart/2009/layout/CirclePictureHierarchy"/>
    <dgm:cxn modelId="{65BAE113-E860-4336-A206-B68EB5B651A5}" type="presParOf" srcId="{6DC7F60E-D4EE-450C-9B32-715A54F355DC}" destId="{0EC82F2C-CA1B-4A34-AF62-64A49F0907A9}" srcOrd="0" destOrd="0" presId="urn:microsoft.com/office/officeart/2009/layout/CirclePictureHierarchy"/>
    <dgm:cxn modelId="{9233CBAC-E07C-4680-8B06-62DB86D387ED}" type="presParOf" srcId="{6DC7F60E-D4EE-450C-9B32-715A54F355DC}" destId="{A5450CFF-36D0-4CC0-850F-D5440B1D6428}" srcOrd="1" destOrd="0" presId="urn:microsoft.com/office/officeart/2009/layout/CirclePictureHierarchy"/>
    <dgm:cxn modelId="{910088BF-F8A7-431A-91ED-0FC69AC47D41}" type="presParOf" srcId="{B880D4C6-4474-4950-BE6D-AAAE8A027B7E}" destId="{39AFAC78-4C12-4417-B7AD-8F6E43A68236}" srcOrd="1" destOrd="0" presId="urn:microsoft.com/office/officeart/2009/layout/CirclePictureHierarchy"/>
    <dgm:cxn modelId="{8BE1BAB7-106E-4108-8FD0-E0DC704F3788}" type="presParOf" srcId="{39AFAC78-4C12-4417-B7AD-8F6E43A68236}" destId="{DD48BDD3-FCF7-489F-9C6C-D974DAC24DC1}" srcOrd="0" destOrd="0" presId="urn:microsoft.com/office/officeart/2009/layout/CirclePictureHierarchy"/>
    <dgm:cxn modelId="{2F3BB380-209E-43DB-918E-317417F533F3}" type="presParOf" srcId="{39AFAC78-4C12-4417-B7AD-8F6E43A68236}" destId="{D686DBDD-2DB6-4CB1-91B0-D630F8977E94}" srcOrd="1" destOrd="0" presId="urn:microsoft.com/office/officeart/2009/layout/CirclePictureHierarchy"/>
    <dgm:cxn modelId="{1A28D6A7-F933-48AF-B63B-85AE6622CFC3}" type="presParOf" srcId="{D686DBDD-2DB6-4CB1-91B0-D630F8977E94}" destId="{983786A4-B326-47F2-9518-AAAFE7D53BFA}" srcOrd="0" destOrd="0" presId="urn:microsoft.com/office/officeart/2009/layout/CirclePictureHierarchy"/>
    <dgm:cxn modelId="{13955668-052C-4F00-B227-27F3876F387A}" type="presParOf" srcId="{983786A4-B326-47F2-9518-AAAFE7D53BFA}" destId="{C1CF1683-1A9D-4D43-9406-72AFC8B9CC57}" srcOrd="0" destOrd="0" presId="urn:microsoft.com/office/officeart/2009/layout/CirclePictureHierarchy"/>
    <dgm:cxn modelId="{68E793DC-D188-42A0-B24A-D6980A2E491A}" type="presParOf" srcId="{983786A4-B326-47F2-9518-AAAFE7D53BFA}" destId="{A633EF57-7E8E-47CB-BCCD-198B0450C484}" srcOrd="1" destOrd="0" presId="urn:microsoft.com/office/officeart/2009/layout/CirclePictureHierarchy"/>
    <dgm:cxn modelId="{444046D3-C011-40F4-BA43-4F20CC2C3923}" type="presParOf" srcId="{D686DBDD-2DB6-4CB1-91B0-D630F8977E94}" destId="{E9050D52-A09A-46A2-A662-DD988474C427}" srcOrd="1" destOrd="0" presId="urn:microsoft.com/office/officeart/2009/layout/CirclePictureHierarchy"/>
    <dgm:cxn modelId="{CBF359DC-8099-4585-88AC-46113AE79649}" type="presParOf" srcId="{39AFAC78-4C12-4417-B7AD-8F6E43A68236}" destId="{3C69A431-98CC-46BB-929E-D0E8031216C0}" srcOrd="2" destOrd="0" presId="urn:microsoft.com/office/officeart/2009/layout/CirclePictureHierarchy"/>
    <dgm:cxn modelId="{C4DCC8AF-9727-4E66-9A7B-DDD2CF5C76EC}" type="presParOf" srcId="{39AFAC78-4C12-4417-B7AD-8F6E43A68236}" destId="{CC742985-7923-42F6-9A71-09B28F796C8F}" srcOrd="3" destOrd="0" presId="urn:microsoft.com/office/officeart/2009/layout/CirclePictureHierarchy"/>
    <dgm:cxn modelId="{E44E13C2-4E4E-4DC5-8962-5622AD64A1BC}" type="presParOf" srcId="{CC742985-7923-42F6-9A71-09B28F796C8F}" destId="{430E7E1E-61DA-4D66-A6EA-D19D17ABA30D}" srcOrd="0" destOrd="0" presId="urn:microsoft.com/office/officeart/2009/layout/CirclePictureHierarchy"/>
    <dgm:cxn modelId="{DB40D2D1-EF5E-471E-A80D-622AAFDC4AC4}" type="presParOf" srcId="{430E7E1E-61DA-4D66-A6EA-D19D17ABA30D}" destId="{75BE8E6F-2998-418F-AA21-610C3926C412}" srcOrd="0" destOrd="0" presId="urn:microsoft.com/office/officeart/2009/layout/CirclePictureHierarchy"/>
    <dgm:cxn modelId="{D468435C-C394-4B75-A49A-62686B19E448}" type="presParOf" srcId="{430E7E1E-61DA-4D66-A6EA-D19D17ABA30D}" destId="{B038DDFE-611D-40FB-BA13-F4D8F47376B4}" srcOrd="1" destOrd="0" presId="urn:microsoft.com/office/officeart/2009/layout/CirclePictureHierarchy"/>
    <dgm:cxn modelId="{72CDBEF8-6BDE-4298-996C-ECA553C751F3}" type="presParOf" srcId="{CC742985-7923-42F6-9A71-09B28F796C8F}" destId="{40F964E4-8630-484D-95DA-4DD70879E592}" srcOrd="1" destOrd="0" presId="urn:microsoft.com/office/officeart/2009/layout/CirclePictureHierarchy"/>
    <dgm:cxn modelId="{CBF2B0C4-9293-4B88-904D-BCDB51E41119}" type="presParOf" srcId="{39AFAC78-4C12-4417-B7AD-8F6E43A68236}" destId="{AB86BE53-D5ED-41C9-A375-C077D0DDCA63}" srcOrd="4" destOrd="0" presId="urn:microsoft.com/office/officeart/2009/layout/CirclePictureHierarchy"/>
    <dgm:cxn modelId="{520057CF-17D0-46D6-9F44-C412D5551A6B}" type="presParOf" srcId="{39AFAC78-4C12-4417-B7AD-8F6E43A68236}" destId="{91D8E3A7-500F-4710-9896-47550FE5ABDA}" srcOrd="5" destOrd="0" presId="urn:microsoft.com/office/officeart/2009/layout/CirclePictureHierarchy"/>
    <dgm:cxn modelId="{3037164A-FA87-44DE-9B6C-7FFD6B1D7FA7}" type="presParOf" srcId="{91D8E3A7-500F-4710-9896-47550FE5ABDA}" destId="{10B9FC02-61E8-4FD9-A284-9FB3F7148F92}" srcOrd="0" destOrd="0" presId="urn:microsoft.com/office/officeart/2009/layout/CirclePictureHierarchy"/>
    <dgm:cxn modelId="{E2B8A0C8-7C79-48B9-A4C9-7D79147E82C1}" type="presParOf" srcId="{10B9FC02-61E8-4FD9-A284-9FB3F7148F92}" destId="{A97A5EC9-C14B-445C-BAC2-BDF992A5A4A0}" srcOrd="0" destOrd="0" presId="urn:microsoft.com/office/officeart/2009/layout/CirclePictureHierarchy"/>
    <dgm:cxn modelId="{ED696FDC-6EB2-4794-94B0-36DDC75AB669}" type="presParOf" srcId="{10B9FC02-61E8-4FD9-A284-9FB3F7148F92}" destId="{6A47B8B8-BC79-482B-A529-8F0E9D2E7792}" srcOrd="1" destOrd="0" presId="urn:microsoft.com/office/officeart/2009/layout/CirclePictureHierarchy"/>
    <dgm:cxn modelId="{2336D4FC-2369-4CE0-84A7-5BF0FBBAC222}" type="presParOf" srcId="{91D8E3A7-500F-4710-9896-47550FE5ABDA}" destId="{256A125F-027F-4580-88E0-E4AD0F5707E9}" srcOrd="1" destOrd="0" presId="urn:microsoft.com/office/officeart/2009/layout/CirclePictureHierarchy"/>
    <dgm:cxn modelId="{1D6EF660-60E2-4541-A9D8-41CC9234C814}" type="presParOf" srcId="{1773EC32-616B-4C62-94D8-20C982BBEBDA}" destId="{01681AD4-BC66-4B90-8F1C-9E59014C1CAF}" srcOrd="2" destOrd="0" presId="urn:microsoft.com/office/officeart/2009/layout/CirclePictureHierarchy"/>
    <dgm:cxn modelId="{D3E5F094-02AB-4D41-BD87-680328223837}" type="presParOf" srcId="{1773EC32-616B-4C62-94D8-20C982BBEBDA}" destId="{34C43FA0-0E55-44D3-AC37-492CF630DAD3}" srcOrd="3" destOrd="0" presId="urn:microsoft.com/office/officeart/2009/layout/CirclePictureHierarchy"/>
    <dgm:cxn modelId="{A8D7963A-2FD5-44C4-837A-4807083F77A0}" type="presParOf" srcId="{34C43FA0-0E55-44D3-AC37-492CF630DAD3}" destId="{7292A907-1A5E-4678-A37C-6992941AFEFA}" srcOrd="0" destOrd="0" presId="urn:microsoft.com/office/officeart/2009/layout/CirclePictureHierarchy"/>
    <dgm:cxn modelId="{D20A2783-36A4-4976-82AA-8F474AAB5C4D}" type="presParOf" srcId="{7292A907-1A5E-4678-A37C-6992941AFEFA}" destId="{0D703642-B286-4FCF-919D-492CEAD1AAEF}" srcOrd="0" destOrd="0" presId="urn:microsoft.com/office/officeart/2009/layout/CirclePictureHierarchy"/>
    <dgm:cxn modelId="{4F36D3CC-2226-4C92-89AA-F13E35B50794}" type="presParOf" srcId="{7292A907-1A5E-4678-A37C-6992941AFEFA}" destId="{756C595C-D459-4116-890C-0FCDF243A72B}" srcOrd="1" destOrd="0" presId="urn:microsoft.com/office/officeart/2009/layout/CirclePictureHierarchy"/>
    <dgm:cxn modelId="{11651D54-6E22-496F-AC1F-53B91B2F56FD}" type="presParOf" srcId="{34C43FA0-0E55-44D3-AC37-492CF630DAD3}" destId="{BAC2D00C-6E57-48A3-A2F6-2F7BF386214D}" srcOrd="1" destOrd="0" presId="urn:microsoft.com/office/officeart/2009/layout/CirclePictureHierarchy"/>
    <dgm:cxn modelId="{D01F1101-57C5-495A-83C2-F831873D2EA2}" type="presParOf" srcId="{BAC2D00C-6E57-48A3-A2F6-2F7BF386214D}" destId="{3A953E54-2270-4D8E-935F-27584BE104F5}" srcOrd="0" destOrd="0" presId="urn:microsoft.com/office/officeart/2009/layout/CirclePictureHierarchy"/>
    <dgm:cxn modelId="{57F037F1-8D52-49B9-AE2D-63E0291BFBB9}" type="presParOf" srcId="{BAC2D00C-6E57-48A3-A2F6-2F7BF386214D}" destId="{EE602BC8-F825-4AF7-8728-950C9C89B6A0}" srcOrd="1" destOrd="0" presId="urn:microsoft.com/office/officeart/2009/layout/CirclePictureHierarchy"/>
    <dgm:cxn modelId="{96129E39-53A9-44EF-80C0-7F738F285E83}" type="presParOf" srcId="{EE602BC8-F825-4AF7-8728-950C9C89B6A0}" destId="{D34508A8-30FE-4D88-8B41-D58459FEB0E2}" srcOrd="0" destOrd="0" presId="urn:microsoft.com/office/officeart/2009/layout/CirclePictureHierarchy"/>
    <dgm:cxn modelId="{DD5EF61C-1132-4E43-9FAB-93716700A629}" type="presParOf" srcId="{D34508A8-30FE-4D88-8B41-D58459FEB0E2}" destId="{29FF6941-A2F0-4F5E-A260-FA54E556977F}" srcOrd="0" destOrd="0" presId="urn:microsoft.com/office/officeart/2009/layout/CirclePictureHierarchy"/>
    <dgm:cxn modelId="{2F173987-9762-42C9-8287-A5BA961F218B}" type="presParOf" srcId="{D34508A8-30FE-4D88-8B41-D58459FEB0E2}" destId="{E388EAB4-3EF5-4D27-86BD-F96C9F6C0A8A}" srcOrd="1" destOrd="0" presId="urn:microsoft.com/office/officeart/2009/layout/CirclePictureHierarchy"/>
    <dgm:cxn modelId="{ED6524B2-D589-466B-B30D-4CF57B51A1A0}" type="presParOf" srcId="{EE602BC8-F825-4AF7-8728-950C9C89B6A0}" destId="{E499A6F1-0ED1-4157-AE20-0277B09678E8}" srcOrd="1" destOrd="0" presId="urn:microsoft.com/office/officeart/2009/layout/CirclePictureHierarchy"/>
    <dgm:cxn modelId="{CE475A85-98C8-4D5F-A894-6B744558FC4B}" type="presParOf" srcId="{BAC2D00C-6E57-48A3-A2F6-2F7BF386214D}" destId="{F1AA893D-5431-4427-81E4-1E5B15FDCDE1}" srcOrd="2" destOrd="0" presId="urn:microsoft.com/office/officeart/2009/layout/CirclePictureHierarchy"/>
    <dgm:cxn modelId="{16164B56-D022-4997-93EA-4B06FD21587E}" type="presParOf" srcId="{BAC2D00C-6E57-48A3-A2F6-2F7BF386214D}" destId="{8C89087B-6AE0-4786-80ED-8A031A3B724D}" srcOrd="3" destOrd="0" presId="urn:microsoft.com/office/officeart/2009/layout/CirclePictureHierarchy"/>
    <dgm:cxn modelId="{941A78D9-F8D9-40F8-9707-59A79D53D0F5}" type="presParOf" srcId="{8C89087B-6AE0-4786-80ED-8A031A3B724D}" destId="{1E88D508-9729-4A11-ADD1-DD51D57CDB4C}" srcOrd="0" destOrd="0" presId="urn:microsoft.com/office/officeart/2009/layout/CirclePictureHierarchy"/>
    <dgm:cxn modelId="{6A6A1412-1581-456D-AF42-1E32B12B3955}" type="presParOf" srcId="{1E88D508-9729-4A11-ADD1-DD51D57CDB4C}" destId="{1AB78844-7EEA-4FFA-A269-1431E985F8E1}" srcOrd="0" destOrd="0" presId="urn:microsoft.com/office/officeart/2009/layout/CirclePictureHierarchy"/>
    <dgm:cxn modelId="{96FD5666-7E06-41BD-97AC-24527A9E2614}" type="presParOf" srcId="{1E88D508-9729-4A11-ADD1-DD51D57CDB4C}" destId="{B4988BA3-F9A8-4D7F-8FB4-1BF61A68E207}" srcOrd="1" destOrd="0" presId="urn:microsoft.com/office/officeart/2009/layout/CirclePictureHierarchy"/>
    <dgm:cxn modelId="{37EB703E-5CF2-47A9-BCD5-057CB5E7425E}" type="presParOf" srcId="{8C89087B-6AE0-4786-80ED-8A031A3B724D}" destId="{C3DF828B-A7E5-48A3-8E60-5718DA617EBC}"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A893D-5431-4427-81E4-1E5B15FDCDE1}">
      <dsp:nvSpPr>
        <dsp:cNvPr id="0" name=""/>
        <dsp:cNvSpPr/>
      </dsp:nvSpPr>
      <dsp:spPr>
        <a:xfrm>
          <a:off x="8857263" y="2476271"/>
          <a:ext cx="1380782" cy="280320"/>
        </a:xfrm>
        <a:custGeom>
          <a:avLst/>
          <a:gdLst/>
          <a:ahLst/>
          <a:cxnLst/>
          <a:rect l="0" t="0" r="0" b="0"/>
          <a:pathLst>
            <a:path>
              <a:moveTo>
                <a:pt x="0" y="0"/>
              </a:moveTo>
              <a:lnTo>
                <a:pt x="0" y="141272"/>
              </a:lnTo>
              <a:lnTo>
                <a:pt x="1380782" y="141272"/>
              </a:lnTo>
              <a:lnTo>
                <a:pt x="1380782"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3A953E54-2270-4D8E-935F-27584BE104F5}">
      <dsp:nvSpPr>
        <dsp:cNvPr id="0" name=""/>
        <dsp:cNvSpPr/>
      </dsp:nvSpPr>
      <dsp:spPr>
        <a:xfrm>
          <a:off x="7790800" y="2476271"/>
          <a:ext cx="1066462" cy="280320"/>
        </a:xfrm>
        <a:custGeom>
          <a:avLst/>
          <a:gdLst/>
          <a:ahLst/>
          <a:cxnLst/>
          <a:rect l="0" t="0" r="0" b="0"/>
          <a:pathLst>
            <a:path>
              <a:moveTo>
                <a:pt x="1066462" y="0"/>
              </a:moveTo>
              <a:lnTo>
                <a:pt x="1066462" y="141272"/>
              </a:lnTo>
              <a:lnTo>
                <a:pt x="0" y="141272"/>
              </a:lnTo>
              <a:lnTo>
                <a:pt x="0"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01681AD4-BC66-4B90-8F1C-9E59014C1CAF}">
      <dsp:nvSpPr>
        <dsp:cNvPr id="0" name=""/>
        <dsp:cNvSpPr/>
      </dsp:nvSpPr>
      <dsp:spPr>
        <a:xfrm>
          <a:off x="6033945" y="1306042"/>
          <a:ext cx="2823317" cy="280320"/>
        </a:xfrm>
        <a:custGeom>
          <a:avLst/>
          <a:gdLst/>
          <a:ahLst/>
          <a:cxnLst/>
          <a:rect l="0" t="0" r="0" b="0"/>
          <a:pathLst>
            <a:path>
              <a:moveTo>
                <a:pt x="0" y="0"/>
              </a:moveTo>
              <a:lnTo>
                <a:pt x="0" y="141272"/>
              </a:lnTo>
              <a:lnTo>
                <a:pt x="2823317" y="141272"/>
              </a:lnTo>
              <a:lnTo>
                <a:pt x="2823317"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AB86BE53-D5ED-41C9-A375-C077D0DDCA63}">
      <dsp:nvSpPr>
        <dsp:cNvPr id="0" name=""/>
        <dsp:cNvSpPr/>
      </dsp:nvSpPr>
      <dsp:spPr>
        <a:xfrm>
          <a:off x="2896308" y="2476271"/>
          <a:ext cx="2447245" cy="280320"/>
        </a:xfrm>
        <a:custGeom>
          <a:avLst/>
          <a:gdLst/>
          <a:ahLst/>
          <a:cxnLst/>
          <a:rect l="0" t="0" r="0" b="0"/>
          <a:pathLst>
            <a:path>
              <a:moveTo>
                <a:pt x="0" y="0"/>
              </a:moveTo>
              <a:lnTo>
                <a:pt x="0" y="141272"/>
              </a:lnTo>
              <a:lnTo>
                <a:pt x="2447245" y="141272"/>
              </a:lnTo>
              <a:lnTo>
                <a:pt x="2447245"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3C69A431-98CC-46BB-929E-D0E8031216C0}">
      <dsp:nvSpPr>
        <dsp:cNvPr id="0" name=""/>
        <dsp:cNvSpPr/>
      </dsp:nvSpPr>
      <dsp:spPr>
        <a:xfrm>
          <a:off x="2850588" y="2476271"/>
          <a:ext cx="91440" cy="280320"/>
        </a:xfrm>
        <a:custGeom>
          <a:avLst/>
          <a:gdLst/>
          <a:ahLst/>
          <a:cxnLst/>
          <a:rect l="0" t="0" r="0" b="0"/>
          <a:pathLst>
            <a:path>
              <a:moveTo>
                <a:pt x="45720" y="0"/>
              </a:moveTo>
              <a:lnTo>
                <a:pt x="45720" y="2803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48BDD3-FCF7-489F-9C6C-D974DAC24DC1}">
      <dsp:nvSpPr>
        <dsp:cNvPr id="0" name=""/>
        <dsp:cNvSpPr/>
      </dsp:nvSpPr>
      <dsp:spPr>
        <a:xfrm>
          <a:off x="449062" y="2476271"/>
          <a:ext cx="2447245" cy="280320"/>
        </a:xfrm>
        <a:custGeom>
          <a:avLst/>
          <a:gdLst/>
          <a:ahLst/>
          <a:cxnLst/>
          <a:rect l="0" t="0" r="0" b="0"/>
          <a:pathLst>
            <a:path>
              <a:moveTo>
                <a:pt x="2447245" y="0"/>
              </a:moveTo>
              <a:lnTo>
                <a:pt x="2447245" y="141272"/>
              </a:lnTo>
              <a:lnTo>
                <a:pt x="0" y="141272"/>
              </a:lnTo>
              <a:lnTo>
                <a:pt x="0"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87AAB2B1-5E1E-42B1-9615-E51F67470DB5}">
      <dsp:nvSpPr>
        <dsp:cNvPr id="0" name=""/>
        <dsp:cNvSpPr/>
      </dsp:nvSpPr>
      <dsp:spPr>
        <a:xfrm>
          <a:off x="2896308" y="1306042"/>
          <a:ext cx="3137637" cy="280320"/>
        </a:xfrm>
        <a:custGeom>
          <a:avLst/>
          <a:gdLst/>
          <a:ahLst/>
          <a:cxnLst/>
          <a:rect l="0" t="0" r="0" b="0"/>
          <a:pathLst>
            <a:path>
              <a:moveTo>
                <a:pt x="3137637" y="0"/>
              </a:moveTo>
              <a:lnTo>
                <a:pt x="3137637" y="141272"/>
              </a:lnTo>
              <a:lnTo>
                <a:pt x="0" y="141272"/>
              </a:lnTo>
              <a:lnTo>
                <a:pt x="0"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1009AA9B-3FE2-4564-9EEB-23FC00AE6337}">
      <dsp:nvSpPr>
        <dsp:cNvPr id="0" name=""/>
        <dsp:cNvSpPr/>
      </dsp:nvSpPr>
      <dsp:spPr>
        <a:xfrm>
          <a:off x="5588991" y="416135"/>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9798A-B1DC-479F-9C7D-3750A9A28E41}">
      <dsp:nvSpPr>
        <dsp:cNvPr id="0" name=""/>
        <dsp:cNvSpPr/>
      </dsp:nvSpPr>
      <dsp:spPr>
        <a:xfrm>
          <a:off x="6478899" y="413910"/>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Variable</a:t>
          </a:r>
        </a:p>
      </dsp:txBody>
      <dsp:txXfrm>
        <a:off x="6478899" y="413910"/>
        <a:ext cx="1334861" cy="889907"/>
      </dsp:txXfrm>
    </dsp:sp>
    <dsp:sp modelId="{0EC82F2C-CA1B-4A34-AF62-64A49F0907A9}">
      <dsp:nvSpPr>
        <dsp:cNvPr id="0" name=""/>
        <dsp:cNvSpPr/>
      </dsp:nvSpPr>
      <dsp:spPr>
        <a:xfrm>
          <a:off x="2451354" y="1586363"/>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50CFF-36D0-4CC0-850F-D5440B1D6428}">
      <dsp:nvSpPr>
        <dsp:cNvPr id="0" name=""/>
        <dsp:cNvSpPr/>
      </dsp:nvSpPr>
      <dsp:spPr>
        <a:xfrm>
          <a:off x="3341262" y="1584138"/>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Categorical</a:t>
          </a:r>
        </a:p>
      </dsp:txBody>
      <dsp:txXfrm>
        <a:off x="3341262" y="1584138"/>
        <a:ext cx="1334861" cy="889907"/>
      </dsp:txXfrm>
    </dsp:sp>
    <dsp:sp modelId="{C1CF1683-1A9D-4D43-9406-72AFC8B9CC57}">
      <dsp:nvSpPr>
        <dsp:cNvPr id="0" name=""/>
        <dsp:cNvSpPr/>
      </dsp:nvSpPr>
      <dsp:spPr>
        <a:xfrm>
          <a:off x="4109" y="2756592"/>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33EF57-7E8E-47CB-BCCD-198B0450C484}">
      <dsp:nvSpPr>
        <dsp:cNvPr id="0" name=""/>
        <dsp:cNvSpPr/>
      </dsp:nvSpPr>
      <dsp:spPr>
        <a:xfrm>
          <a:off x="894016" y="2754367"/>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Binary</a:t>
          </a:r>
        </a:p>
      </dsp:txBody>
      <dsp:txXfrm>
        <a:off x="894016" y="2754367"/>
        <a:ext cx="1334861" cy="889907"/>
      </dsp:txXfrm>
    </dsp:sp>
    <dsp:sp modelId="{75BE8E6F-2998-418F-AA21-610C3926C412}">
      <dsp:nvSpPr>
        <dsp:cNvPr id="0" name=""/>
        <dsp:cNvSpPr/>
      </dsp:nvSpPr>
      <dsp:spPr>
        <a:xfrm>
          <a:off x="2451354" y="2756592"/>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38DDFE-611D-40FB-BA13-F4D8F47376B4}">
      <dsp:nvSpPr>
        <dsp:cNvPr id="0" name=""/>
        <dsp:cNvSpPr/>
      </dsp:nvSpPr>
      <dsp:spPr>
        <a:xfrm>
          <a:off x="3341262" y="2754367"/>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Nominal</a:t>
          </a:r>
        </a:p>
      </dsp:txBody>
      <dsp:txXfrm>
        <a:off x="3341262" y="2754367"/>
        <a:ext cx="1334861" cy="889907"/>
      </dsp:txXfrm>
    </dsp:sp>
    <dsp:sp modelId="{A97A5EC9-C14B-445C-BAC2-BDF992A5A4A0}">
      <dsp:nvSpPr>
        <dsp:cNvPr id="0" name=""/>
        <dsp:cNvSpPr/>
      </dsp:nvSpPr>
      <dsp:spPr>
        <a:xfrm>
          <a:off x="4898600" y="2756592"/>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47B8B8-BC79-482B-A529-8F0E9D2E7792}">
      <dsp:nvSpPr>
        <dsp:cNvPr id="0" name=""/>
        <dsp:cNvSpPr/>
      </dsp:nvSpPr>
      <dsp:spPr>
        <a:xfrm>
          <a:off x="5788508" y="2754367"/>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Ordinal</a:t>
          </a:r>
        </a:p>
      </dsp:txBody>
      <dsp:txXfrm>
        <a:off x="5788508" y="2754367"/>
        <a:ext cx="1334861" cy="889907"/>
      </dsp:txXfrm>
    </dsp:sp>
    <dsp:sp modelId="{0D703642-B286-4FCF-919D-492CEAD1AAEF}">
      <dsp:nvSpPr>
        <dsp:cNvPr id="0" name=""/>
        <dsp:cNvSpPr/>
      </dsp:nvSpPr>
      <dsp:spPr>
        <a:xfrm>
          <a:off x="8412309" y="1586363"/>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6C595C-D459-4116-890C-0FCDF243A72B}">
      <dsp:nvSpPr>
        <dsp:cNvPr id="0" name=""/>
        <dsp:cNvSpPr/>
      </dsp:nvSpPr>
      <dsp:spPr>
        <a:xfrm>
          <a:off x="9400168" y="1577072"/>
          <a:ext cx="1963500"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Quantitative</a:t>
          </a:r>
        </a:p>
      </dsp:txBody>
      <dsp:txXfrm>
        <a:off x="9400168" y="1577072"/>
        <a:ext cx="1963500" cy="889907"/>
      </dsp:txXfrm>
    </dsp:sp>
    <dsp:sp modelId="{29FF6941-A2F0-4F5E-A260-FA54E556977F}">
      <dsp:nvSpPr>
        <dsp:cNvPr id="0" name=""/>
        <dsp:cNvSpPr/>
      </dsp:nvSpPr>
      <dsp:spPr>
        <a:xfrm>
          <a:off x="7345846" y="2756592"/>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88EAB4-3EF5-4D27-86BD-F96C9F6C0A8A}">
      <dsp:nvSpPr>
        <dsp:cNvPr id="0" name=""/>
        <dsp:cNvSpPr/>
      </dsp:nvSpPr>
      <dsp:spPr>
        <a:xfrm>
          <a:off x="8235753" y="2754367"/>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Discrete</a:t>
          </a:r>
        </a:p>
      </dsp:txBody>
      <dsp:txXfrm>
        <a:off x="8235753" y="2754367"/>
        <a:ext cx="1334861" cy="889907"/>
      </dsp:txXfrm>
    </dsp:sp>
    <dsp:sp modelId="{1AB78844-7EEA-4FFA-A269-1431E985F8E1}">
      <dsp:nvSpPr>
        <dsp:cNvPr id="0" name=""/>
        <dsp:cNvSpPr/>
      </dsp:nvSpPr>
      <dsp:spPr>
        <a:xfrm>
          <a:off x="9793092" y="2756592"/>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988BA3-F9A8-4D7F-8FB4-1BF61A68E207}">
      <dsp:nvSpPr>
        <dsp:cNvPr id="0" name=""/>
        <dsp:cNvSpPr/>
      </dsp:nvSpPr>
      <dsp:spPr>
        <a:xfrm>
          <a:off x="10682999" y="2754367"/>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Continuous</a:t>
          </a:r>
        </a:p>
      </dsp:txBody>
      <dsp:txXfrm>
        <a:off x="10682999" y="2754367"/>
        <a:ext cx="1334861" cy="889907"/>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file is available as a handout.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885977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702832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021583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972976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82665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5834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42803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4267750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1730585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57573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2792284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210624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new file</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521549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2366886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1712985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1884512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3704299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32</a:t>
            </a:fld>
            <a:endParaRPr lang="en-US"/>
          </a:p>
        </p:txBody>
      </p:sp>
    </p:spTree>
    <p:extLst>
      <p:ext uri="{BB962C8B-B14F-4D97-AF65-F5344CB8AC3E}">
        <p14:creationId xmlns:p14="http://schemas.microsoft.com/office/powerpoint/2010/main" val="152649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do this even before I show you the resources. These are just pure warmups.</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078012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3674447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34</a:t>
            </a:fld>
            <a:endParaRPr lang="en-US"/>
          </a:p>
        </p:txBody>
      </p:sp>
    </p:spTree>
    <p:extLst>
      <p:ext uri="{BB962C8B-B14F-4D97-AF65-F5344CB8AC3E}">
        <p14:creationId xmlns:p14="http://schemas.microsoft.com/office/powerpoint/2010/main" val="4019829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35</a:t>
            </a:fld>
            <a:endParaRPr lang="en-US"/>
          </a:p>
        </p:txBody>
      </p:sp>
    </p:spTree>
    <p:extLst>
      <p:ext uri="{BB962C8B-B14F-4D97-AF65-F5344CB8AC3E}">
        <p14:creationId xmlns:p14="http://schemas.microsoft.com/office/powerpoint/2010/main" val="1598049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36</a:t>
            </a:fld>
            <a:endParaRPr lang="en-US"/>
          </a:p>
        </p:txBody>
      </p:sp>
    </p:spTree>
    <p:extLst>
      <p:ext uri="{BB962C8B-B14F-4D97-AF65-F5344CB8AC3E}">
        <p14:creationId xmlns:p14="http://schemas.microsoft.com/office/powerpoint/2010/main" val="3646342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37</a:t>
            </a:fld>
            <a:endParaRPr lang="en-US"/>
          </a:p>
        </p:txBody>
      </p:sp>
    </p:spTree>
    <p:extLst>
      <p:ext uri="{BB962C8B-B14F-4D97-AF65-F5344CB8AC3E}">
        <p14:creationId xmlns:p14="http://schemas.microsoft.com/office/powerpoint/2010/main" val="962076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38</a:t>
            </a:fld>
            <a:endParaRPr lang="en-US"/>
          </a:p>
        </p:txBody>
      </p:sp>
    </p:spTree>
    <p:extLst>
      <p:ext uri="{BB962C8B-B14F-4D97-AF65-F5344CB8AC3E}">
        <p14:creationId xmlns:p14="http://schemas.microsoft.com/office/powerpoint/2010/main" val="41321640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39</a:t>
            </a:fld>
            <a:endParaRPr lang="en-US"/>
          </a:p>
        </p:txBody>
      </p:sp>
    </p:spTree>
    <p:extLst>
      <p:ext uri="{BB962C8B-B14F-4D97-AF65-F5344CB8AC3E}">
        <p14:creationId xmlns:p14="http://schemas.microsoft.com/office/powerpoint/2010/main" val="3860881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40</a:t>
            </a:fld>
            <a:endParaRPr lang="en-US"/>
          </a:p>
        </p:txBody>
      </p:sp>
    </p:spTree>
    <p:extLst>
      <p:ext uri="{BB962C8B-B14F-4D97-AF65-F5344CB8AC3E}">
        <p14:creationId xmlns:p14="http://schemas.microsoft.com/office/powerpoint/2010/main" val="2910766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42</a:t>
            </a:fld>
            <a:endParaRPr lang="en-US"/>
          </a:p>
        </p:txBody>
      </p:sp>
    </p:spTree>
    <p:extLst>
      <p:ext uri="{BB962C8B-B14F-4D97-AF65-F5344CB8AC3E}">
        <p14:creationId xmlns:p14="http://schemas.microsoft.com/office/powerpoint/2010/main" val="179154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43</a:t>
            </a:fld>
            <a:endParaRPr lang="en-US"/>
          </a:p>
        </p:txBody>
      </p:sp>
    </p:spTree>
    <p:extLst>
      <p:ext uri="{BB962C8B-B14F-4D97-AF65-F5344CB8AC3E}">
        <p14:creationId xmlns:p14="http://schemas.microsoft.com/office/powerpoint/2010/main" val="174054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417975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44</a:t>
            </a:fld>
            <a:endParaRPr lang="en-US"/>
          </a:p>
        </p:txBody>
      </p:sp>
    </p:spTree>
    <p:extLst>
      <p:ext uri="{BB962C8B-B14F-4D97-AF65-F5344CB8AC3E}">
        <p14:creationId xmlns:p14="http://schemas.microsoft.com/office/powerpoint/2010/main" val="2703050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45</a:t>
            </a:fld>
            <a:endParaRPr lang="en-US"/>
          </a:p>
        </p:txBody>
      </p:sp>
    </p:spTree>
    <p:extLst>
      <p:ext uri="{BB962C8B-B14F-4D97-AF65-F5344CB8AC3E}">
        <p14:creationId xmlns:p14="http://schemas.microsoft.com/office/powerpoint/2010/main" val="3443009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46</a:t>
            </a:fld>
            <a:endParaRPr lang="en-US"/>
          </a:p>
        </p:txBody>
      </p:sp>
    </p:spTree>
    <p:extLst>
      <p:ext uri="{BB962C8B-B14F-4D97-AF65-F5344CB8AC3E}">
        <p14:creationId xmlns:p14="http://schemas.microsoft.com/office/powerpoint/2010/main" val="18226889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49</a:t>
            </a:fld>
            <a:endParaRPr lang="en-US"/>
          </a:p>
        </p:txBody>
      </p:sp>
    </p:spTree>
    <p:extLst>
      <p:ext uri="{BB962C8B-B14F-4D97-AF65-F5344CB8AC3E}">
        <p14:creationId xmlns:p14="http://schemas.microsoft.com/office/powerpoint/2010/main" val="10448669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50</a:t>
            </a:fld>
            <a:endParaRPr lang="en-US"/>
          </a:p>
        </p:txBody>
      </p:sp>
    </p:spTree>
    <p:extLst>
      <p:ext uri="{BB962C8B-B14F-4D97-AF65-F5344CB8AC3E}">
        <p14:creationId xmlns:p14="http://schemas.microsoft.com/office/powerpoint/2010/main" val="38937040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51</a:t>
            </a:fld>
            <a:endParaRPr lang="en-US"/>
          </a:p>
        </p:txBody>
      </p:sp>
    </p:spTree>
    <p:extLst>
      <p:ext uri="{BB962C8B-B14F-4D97-AF65-F5344CB8AC3E}">
        <p14:creationId xmlns:p14="http://schemas.microsoft.com/office/powerpoint/2010/main" val="24711861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52</a:t>
            </a:fld>
            <a:endParaRPr lang="en-US"/>
          </a:p>
        </p:txBody>
      </p:sp>
    </p:spTree>
    <p:extLst>
      <p:ext uri="{BB962C8B-B14F-4D97-AF65-F5344CB8AC3E}">
        <p14:creationId xmlns:p14="http://schemas.microsoft.com/office/powerpoint/2010/main" val="1917184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54</a:t>
            </a:fld>
            <a:endParaRPr lang="en-US"/>
          </a:p>
        </p:txBody>
      </p:sp>
    </p:spTree>
    <p:extLst>
      <p:ext uri="{BB962C8B-B14F-4D97-AF65-F5344CB8AC3E}">
        <p14:creationId xmlns:p14="http://schemas.microsoft.com/office/powerpoint/2010/main" val="25875297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55</a:t>
            </a:fld>
            <a:endParaRPr lang="en-US"/>
          </a:p>
        </p:txBody>
      </p:sp>
    </p:spTree>
    <p:extLst>
      <p:ext uri="{BB962C8B-B14F-4D97-AF65-F5344CB8AC3E}">
        <p14:creationId xmlns:p14="http://schemas.microsoft.com/office/powerpoint/2010/main" val="38011298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56</a:t>
            </a:fld>
            <a:endParaRPr lang="en-US"/>
          </a:p>
        </p:txBody>
      </p:sp>
    </p:spTree>
    <p:extLst>
      <p:ext uri="{BB962C8B-B14F-4D97-AF65-F5344CB8AC3E}">
        <p14:creationId xmlns:p14="http://schemas.microsoft.com/office/powerpoint/2010/main" val="304688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0901534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57</a:t>
            </a:fld>
            <a:endParaRPr lang="en-US"/>
          </a:p>
        </p:txBody>
      </p:sp>
    </p:spTree>
    <p:extLst>
      <p:ext uri="{BB962C8B-B14F-4D97-AF65-F5344CB8AC3E}">
        <p14:creationId xmlns:p14="http://schemas.microsoft.com/office/powerpoint/2010/main" val="9510440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58</a:t>
            </a:fld>
            <a:endParaRPr lang="en-US"/>
          </a:p>
        </p:txBody>
      </p:sp>
    </p:spTree>
    <p:extLst>
      <p:ext uri="{BB962C8B-B14F-4D97-AF65-F5344CB8AC3E}">
        <p14:creationId xmlns:p14="http://schemas.microsoft.com/office/powerpoint/2010/main" val="31293857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59</a:t>
            </a:fld>
            <a:endParaRPr lang="en-US"/>
          </a:p>
        </p:txBody>
      </p:sp>
    </p:spTree>
    <p:extLst>
      <p:ext uri="{BB962C8B-B14F-4D97-AF65-F5344CB8AC3E}">
        <p14:creationId xmlns:p14="http://schemas.microsoft.com/office/powerpoint/2010/main" val="41440867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60</a:t>
            </a:fld>
            <a:endParaRPr lang="en-US"/>
          </a:p>
        </p:txBody>
      </p:sp>
    </p:spTree>
    <p:extLst>
      <p:ext uri="{BB962C8B-B14F-4D97-AF65-F5344CB8AC3E}">
        <p14:creationId xmlns:p14="http://schemas.microsoft.com/office/powerpoint/2010/main" val="4178150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61</a:t>
            </a:fld>
            <a:endParaRPr lang="en-US"/>
          </a:p>
        </p:txBody>
      </p:sp>
    </p:spTree>
    <p:extLst>
      <p:ext uri="{BB962C8B-B14F-4D97-AF65-F5344CB8AC3E}">
        <p14:creationId xmlns:p14="http://schemas.microsoft.com/office/powerpoint/2010/main" val="29414963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62</a:t>
            </a:fld>
            <a:endParaRPr lang="en-US"/>
          </a:p>
        </p:txBody>
      </p:sp>
    </p:spTree>
    <p:extLst>
      <p:ext uri="{BB962C8B-B14F-4D97-AF65-F5344CB8AC3E}">
        <p14:creationId xmlns:p14="http://schemas.microsoft.com/office/powerpoint/2010/main" val="1508276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63</a:t>
            </a:fld>
            <a:endParaRPr lang="en-US"/>
          </a:p>
        </p:txBody>
      </p:sp>
    </p:spTree>
    <p:extLst>
      <p:ext uri="{BB962C8B-B14F-4D97-AF65-F5344CB8AC3E}">
        <p14:creationId xmlns:p14="http://schemas.microsoft.com/office/powerpoint/2010/main" val="37043439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65</a:t>
            </a:fld>
            <a:endParaRPr lang="en-US"/>
          </a:p>
        </p:txBody>
      </p:sp>
    </p:spTree>
    <p:extLst>
      <p:ext uri="{BB962C8B-B14F-4D97-AF65-F5344CB8AC3E}">
        <p14:creationId xmlns:p14="http://schemas.microsoft.com/office/powerpoint/2010/main" val="31522990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66</a:t>
            </a:fld>
            <a:endParaRPr lang="en-US"/>
          </a:p>
        </p:txBody>
      </p:sp>
    </p:spTree>
    <p:extLst>
      <p:ext uri="{BB962C8B-B14F-4D97-AF65-F5344CB8AC3E}">
        <p14:creationId xmlns:p14="http://schemas.microsoft.com/office/powerpoint/2010/main" val="24230211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67</a:t>
            </a:fld>
            <a:endParaRPr lang="en-US"/>
          </a:p>
        </p:txBody>
      </p:sp>
    </p:spTree>
    <p:extLst>
      <p:ext uri="{BB962C8B-B14F-4D97-AF65-F5344CB8AC3E}">
        <p14:creationId xmlns:p14="http://schemas.microsoft.com/office/powerpoint/2010/main" val="2961108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68</a:t>
            </a:fld>
            <a:endParaRPr lang="en-US"/>
          </a:p>
        </p:txBody>
      </p:sp>
    </p:spTree>
    <p:extLst>
      <p:ext uri="{BB962C8B-B14F-4D97-AF65-F5344CB8AC3E}">
        <p14:creationId xmlns:p14="http://schemas.microsoft.com/office/powerpoint/2010/main" val="28562672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69</a:t>
            </a:fld>
            <a:endParaRPr lang="en-US"/>
          </a:p>
        </p:txBody>
      </p:sp>
    </p:spTree>
    <p:extLst>
      <p:ext uri="{BB962C8B-B14F-4D97-AF65-F5344CB8AC3E}">
        <p14:creationId xmlns:p14="http://schemas.microsoft.com/office/powerpoint/2010/main" val="8292642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3BB66621-ADCC-4EF8-8003-B9D3E881DCD2}" type="slidenum">
              <a:rPr lang="en-US" smtClean="0"/>
              <a:t>72</a:t>
            </a:fld>
            <a:endParaRPr lang="en-US"/>
          </a:p>
        </p:txBody>
      </p:sp>
    </p:spTree>
    <p:extLst>
      <p:ext uri="{BB962C8B-B14F-4D97-AF65-F5344CB8AC3E}">
        <p14:creationId xmlns:p14="http://schemas.microsoft.com/office/powerpoint/2010/main" val="22939619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73</a:t>
            </a:fld>
            <a:endParaRPr lang="en-US"/>
          </a:p>
        </p:txBody>
      </p:sp>
    </p:spTree>
    <p:extLst>
      <p:ext uri="{BB962C8B-B14F-4D97-AF65-F5344CB8AC3E}">
        <p14:creationId xmlns:p14="http://schemas.microsoft.com/office/powerpoint/2010/main" val="303418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24683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tinyurl.com/586uxnab"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predictivehacks.com/tips-about-numpy-arrays/"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ithub.com/stringfestdata/aina-lets-learn-r"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24.emf"/><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hyperlink" Target="https://en.wikipedia.org/wiki/Machine_learning"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27.emf"/></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hyperlink" Target="https://stringfestdata.gumroad.com/l/aina-solution-demos?_ga=2.185049002.285897697.1636224601-1362019453.1633865319" TargetMode="External"/><Relationship Id="rId4" Type="http://schemas.openxmlformats.org/officeDocument/2006/relationships/hyperlink" Target="https://stringfestdata.gumroad.com/l/aina-practice?_ga=2.185049002.285897697.1636224601-1362019453.1633865319"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4" name="Picture 3" descr="Text&#10;&#10;Description automatically generated">
            <a:extLst>
              <a:ext uri="{FF2B5EF4-FFF2-40B4-BE49-F238E27FC236}">
                <a16:creationId xmlns:a16="http://schemas.microsoft.com/office/drawing/2014/main" id="{FFE28FC0-F2F4-4EDE-9BEF-0C09FB1EB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Text&#10;&#10;Description automatically generated">
            <a:extLst>
              <a:ext uri="{FF2B5EF4-FFF2-40B4-BE49-F238E27FC236}">
                <a16:creationId xmlns:a16="http://schemas.microsoft.com/office/drawing/2014/main" id="{78BB40FC-DBB4-4F9E-BE2A-57553FC354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6" name="Picture 5" descr="A bird standing on a white surface&#10;&#10;Description automatically generated with medium confidence">
            <a:extLst>
              <a:ext uri="{FF2B5EF4-FFF2-40B4-BE49-F238E27FC236}">
                <a16:creationId xmlns:a16="http://schemas.microsoft.com/office/drawing/2014/main" id="{B00F9500-C472-43C1-95B4-85F177C018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7" name="Picture 6" descr="A picture containing text, bird, oscine&#10;&#10;Description automatically generated">
            <a:extLst>
              <a:ext uri="{FF2B5EF4-FFF2-40B4-BE49-F238E27FC236}">
                <a16:creationId xmlns:a16="http://schemas.microsoft.com/office/drawing/2014/main" id="{FD78B297-5ABE-4F51-B781-5F2049EF68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A picture containing text, bird, oscine&#10;&#10;Description automatically generated">
            <a:extLst>
              <a:ext uri="{FF2B5EF4-FFF2-40B4-BE49-F238E27FC236}">
                <a16:creationId xmlns:a16="http://schemas.microsoft.com/office/drawing/2014/main" id="{1CA68EF0-9476-4CF2-9FB2-A1F2D7E252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pic>
        <p:nvPicPr>
          <p:cNvPr id="5" name="Picture 4">
            <a:extLst>
              <a:ext uri="{FF2B5EF4-FFF2-40B4-BE49-F238E27FC236}">
                <a16:creationId xmlns:a16="http://schemas.microsoft.com/office/drawing/2014/main" id="{7D0B5AD3-A962-4B54-9189-F0343CE8E75A}"/>
              </a:ext>
            </a:extLst>
          </p:cNvPr>
          <p:cNvPicPr>
            <a:picLocks noChangeAspect="1"/>
          </p:cNvPicPr>
          <p:nvPr/>
        </p:nvPicPr>
        <p:blipFill>
          <a:blip r:embed="rId4"/>
          <a:stretch>
            <a:fillRect/>
          </a:stretch>
        </p:blipFill>
        <p:spPr>
          <a:xfrm>
            <a:off x="1651878" y="0"/>
            <a:ext cx="8888243" cy="6867201"/>
          </a:xfrm>
          <a:prstGeom prst="rect">
            <a:avLst/>
          </a:prstGeom>
        </p:spPr>
      </p:pic>
    </p:spTree>
    <p:extLst>
      <p:ext uri="{BB962C8B-B14F-4D97-AF65-F5344CB8AC3E}">
        <p14:creationId xmlns:p14="http://schemas.microsoft.com/office/powerpoint/2010/main" val="241633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539430"/>
          </a:xfrm>
          <a:prstGeom prst="rect">
            <a:avLst/>
          </a:prstGeom>
          <a:noFill/>
        </p:spPr>
        <p:txBody>
          <a:bodyPr wrap="square" rtlCol="0">
            <a:spAutoFit/>
          </a:bodyPr>
          <a:lstStyle/>
          <a:p>
            <a:r>
              <a:rPr lang="en-US" sz="2800" b="1" dirty="0">
                <a:solidFill>
                  <a:srgbClr val="CF3338"/>
                </a:solidFill>
                <a:latin typeface="Pragmatica" pitchFamily="2" charset="0"/>
              </a:rPr>
              <a:t>Drills: </a:t>
            </a:r>
            <a:r>
              <a:rPr lang="en-US" sz="2800" b="1" dirty="0">
                <a:solidFill>
                  <a:srgbClr val="CF3338"/>
                </a:solidFill>
                <a:latin typeface="Consolas" panose="020B0609020204030204" pitchFamily="49" charset="0"/>
              </a:rPr>
              <a:t>ch-10-drills.ipynb</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Installing packages</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t>
            </a:r>
            <a:r>
              <a:rPr lang="en-US" sz="2800" b="1" dirty="0" err="1">
                <a:solidFill>
                  <a:srgbClr val="CF3338"/>
                </a:solidFill>
                <a:latin typeface="Consolas" panose="020B0609020204030204" pitchFamily="49" charset="0"/>
              </a:rPr>
              <a:t>xlutils</a:t>
            </a:r>
            <a:endParaRPr lang="en-US" sz="2800" b="1" dirty="0">
              <a:solidFill>
                <a:srgbClr val="CF3338"/>
              </a:solidFill>
              <a:latin typeface="Consolas" panose="020B0609020204030204" pitchFamily="49" charset="0"/>
            </a:endParaRPr>
          </a:p>
          <a:p>
            <a:pPr marL="514350" indent="-514350">
              <a:buAutoNum type="arabicPeriod"/>
            </a:pPr>
            <a:r>
              <a:rPr lang="en-US" sz="2800" b="1" dirty="0">
                <a:solidFill>
                  <a:srgbClr val="CF3338"/>
                </a:solidFill>
                <a:latin typeface="Pragmatica" pitchFamily="2" charset="0"/>
              </a:rPr>
              <a:t>Download </a:t>
            </a:r>
            <a:r>
              <a:rPr lang="en-US" sz="2800" b="1" dirty="0" err="1">
                <a:solidFill>
                  <a:srgbClr val="CF3338"/>
                </a:solidFill>
                <a:latin typeface="Consolas" panose="020B0609020204030204" pitchFamily="49" charset="0"/>
              </a:rPr>
              <a:t>pyxlsb</a:t>
            </a:r>
            <a:endParaRPr lang="en-US" sz="2800" b="1" dirty="0">
              <a:solidFill>
                <a:srgbClr val="CF3338"/>
              </a:solidFill>
              <a:latin typeface="Consolas" panose="020B0609020204030204" pitchFamily="49" charset="0"/>
            </a:endParaRPr>
          </a:p>
          <a:p>
            <a:pPr marL="514350" indent="-514350">
              <a:buAutoNum type="arabicPeriod"/>
            </a:pPr>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Solutions: </a:t>
            </a:r>
            <a:r>
              <a:rPr lang="en-US" sz="2800" b="1" dirty="0">
                <a:solidFill>
                  <a:srgbClr val="CF3338"/>
                </a:solidFill>
                <a:latin typeface="Consolas" panose="020B0609020204030204" pitchFamily="49" charset="0"/>
              </a:rPr>
              <a:t>ch-10-solutions.ipynb</a:t>
            </a:r>
          </a:p>
        </p:txBody>
      </p:sp>
    </p:spTree>
    <p:extLst>
      <p:ext uri="{BB962C8B-B14F-4D97-AF65-F5344CB8AC3E}">
        <p14:creationId xmlns:p14="http://schemas.microsoft.com/office/powerpoint/2010/main" val="179043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502251675"/>
              </p:ext>
            </p:extLst>
          </p:nvPr>
        </p:nvGraphicFramePr>
        <p:xfrm>
          <a:off x="1014962" y="1479187"/>
          <a:ext cx="9879062" cy="5121918"/>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dirty="0" err="1">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ch-10-demos.ipynb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Practice working with modules and functions</a:t>
            </a: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Drill</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4205671475"/>
              </p:ext>
            </p:extLst>
          </p:nvPr>
        </p:nvGraphicFramePr>
        <p:xfrm>
          <a:off x="935093" y="1871124"/>
          <a:ext cx="9879062" cy="4328555"/>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3200" dirty="0">
                          <a:effectLst/>
                        </a:rPr>
                        <a:t>Package</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3200" dirty="0">
                          <a:effectLst/>
                        </a:rPr>
                        <a:t>Description</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String</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2</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Float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True</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Integer</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2.26</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Boolean</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‘Hello’</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 </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
        <p:nvSpPr>
          <p:cNvPr id="5" name="TextBox 4">
            <a:extLst>
              <a:ext uri="{FF2B5EF4-FFF2-40B4-BE49-F238E27FC236}">
                <a16:creationId xmlns:a16="http://schemas.microsoft.com/office/drawing/2014/main" id="{169BC6F6-239A-4FC1-82DE-0D0243354601}"/>
              </a:ext>
            </a:extLst>
          </p:cNvPr>
          <p:cNvSpPr txBox="1"/>
          <p:nvPr/>
        </p:nvSpPr>
        <p:spPr>
          <a:xfrm>
            <a:off x="525228" y="1182231"/>
            <a:ext cx="9619531" cy="523220"/>
          </a:xfrm>
          <a:prstGeom prst="rect">
            <a:avLst/>
          </a:prstGeom>
          <a:noFill/>
        </p:spPr>
        <p:txBody>
          <a:bodyPr wrap="square" rtlCol="0">
            <a:spAutoFit/>
          </a:bodyPr>
          <a:lstStyle/>
          <a:p>
            <a:r>
              <a:rPr lang="en-US" sz="2800" dirty="0">
                <a:solidFill>
                  <a:srgbClr val="707070"/>
                </a:solidFill>
                <a:latin typeface="Pragmatica" panose="020B7200000000000000"/>
              </a:rPr>
              <a:t>Match the data to the data type…</a:t>
            </a:r>
          </a:p>
        </p:txBody>
      </p:sp>
    </p:spTree>
    <p:extLst>
      <p:ext uri="{BB962C8B-B14F-4D97-AF65-F5344CB8AC3E}">
        <p14:creationId xmlns:p14="http://schemas.microsoft.com/office/powerpoint/2010/main" val="327370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83209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ch-10-drills.ipynb</a:t>
            </a:r>
          </a:p>
          <a:p>
            <a:endParaRPr lang="en-US" sz="2800" b="1" dirty="0">
              <a:solidFill>
                <a:srgbClr val="CF3338"/>
              </a:solidFill>
              <a:latin typeface="Pragmatica" pitchFamily="2" charset="0"/>
            </a:endParaRPr>
          </a:p>
          <a:p>
            <a:pPr marL="514350" indent="-514350">
              <a:buAutoNum type="arabicPeriod"/>
            </a:pPr>
            <a:r>
              <a:rPr lang="en-US" sz="2400" b="1" dirty="0">
                <a:solidFill>
                  <a:srgbClr val="CF3338"/>
                </a:solidFill>
                <a:latin typeface="Pragmatica" pitchFamily="2" charset="0"/>
              </a:rPr>
              <a:t>The Standard Library includes a module </a:t>
            </a:r>
            <a:r>
              <a:rPr lang="en-US" sz="2400" b="1" dirty="0">
                <a:solidFill>
                  <a:srgbClr val="CF3338"/>
                </a:solidFill>
                <a:latin typeface="Consolas" panose="020B0609020204030204" pitchFamily="49" charset="0"/>
              </a:rPr>
              <a:t>random</a:t>
            </a:r>
            <a:r>
              <a:rPr lang="en-US" sz="2400" b="1" dirty="0">
                <a:solidFill>
                  <a:srgbClr val="CF3338"/>
                </a:solidFill>
                <a:latin typeface="Pragmatica" pitchFamily="2" charset="0"/>
              </a:rPr>
              <a:t> containing a function called </a:t>
            </a:r>
            <a:r>
              <a:rPr lang="en-US" sz="2400" b="1" dirty="0">
                <a:solidFill>
                  <a:srgbClr val="CF3338"/>
                </a:solidFill>
                <a:latin typeface="Consolas" panose="020B0609020204030204" pitchFamily="49" charset="0"/>
              </a:rPr>
              <a:t>random()</a:t>
            </a:r>
            <a:r>
              <a:rPr lang="en-US" sz="2400" b="1" dirty="0">
                <a:solidFill>
                  <a:srgbClr val="CF3338"/>
                </a:solidFill>
                <a:latin typeface="Pragmatica" pitchFamily="2" charset="0"/>
              </a:rPr>
              <a:t> which works very similarly to Excel's </a:t>
            </a:r>
            <a:r>
              <a:rPr lang="en-US" sz="2400" b="1" dirty="0">
                <a:solidFill>
                  <a:srgbClr val="CF3338"/>
                </a:solidFill>
                <a:latin typeface="Consolas" panose="020B0609020204030204" pitchFamily="49" charset="0"/>
              </a:rPr>
              <a:t>RAND()</a:t>
            </a:r>
            <a:r>
              <a:rPr lang="en-US" sz="2400" b="1" dirty="0">
                <a:solidFill>
                  <a:srgbClr val="CF3338"/>
                </a:solidFill>
                <a:latin typeface="Pragmatica" pitchFamily="2" charset="0"/>
              </a:rPr>
              <a:t> (no arguments needed). Assign a run of this function to an object and print it.</a:t>
            </a:r>
          </a:p>
          <a:p>
            <a:pPr marL="514350" indent="-514350">
              <a:buAutoNum type="arabicPeriod"/>
            </a:pPr>
            <a:r>
              <a:rPr lang="en-US" sz="2400" b="1" dirty="0">
                <a:solidFill>
                  <a:srgbClr val="CF3338"/>
                </a:solidFill>
                <a:latin typeface="Pragmatica" pitchFamily="2" charset="0"/>
              </a:rPr>
              <a:t>Learn about the </a:t>
            </a:r>
            <a:r>
              <a:rPr lang="en-US" sz="2400" b="1" dirty="0" err="1">
                <a:solidFill>
                  <a:srgbClr val="CF3338"/>
                </a:solidFill>
                <a:latin typeface="Consolas" panose="020B0609020204030204" pitchFamily="49" charset="0"/>
              </a:rPr>
              <a:t>xlutils</a:t>
            </a:r>
            <a:r>
              <a:rPr lang="en-US" sz="2400" b="1" dirty="0">
                <a:solidFill>
                  <a:srgbClr val="CF3338"/>
                </a:solidFill>
                <a:latin typeface="Pragmatica" pitchFamily="2" charset="0"/>
              </a:rPr>
              <a:t> package using the </a:t>
            </a:r>
            <a:r>
              <a:rPr lang="en-US" sz="2400" b="1" dirty="0">
                <a:solidFill>
                  <a:srgbClr val="CF3338"/>
                </a:solidFill>
                <a:latin typeface="Consolas" panose="020B0609020204030204" pitchFamily="49" charset="0"/>
              </a:rPr>
              <a:t>?</a:t>
            </a:r>
            <a:r>
              <a:rPr lang="en-US" sz="2400" b="1" dirty="0">
                <a:solidFill>
                  <a:srgbClr val="CF3338"/>
                </a:solidFill>
                <a:latin typeface="Pragmatica" pitchFamily="2" charset="0"/>
              </a:rPr>
              <a:t> operator</a:t>
            </a:r>
            <a:r>
              <a:rPr lang="en-US" sz="2800" b="1" dirty="0">
                <a:solidFill>
                  <a:srgbClr val="CF3338"/>
                </a:solidFill>
                <a:latin typeface="Pragmatica" pitchFamily="2" charset="0"/>
              </a:rPr>
              <a:t>.</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Solutions: </a:t>
            </a:r>
            <a:r>
              <a:rPr lang="en-US" sz="2800" b="1" dirty="0">
                <a:solidFill>
                  <a:srgbClr val="CF3338"/>
                </a:solidFill>
                <a:latin typeface="Consolas" panose="020B0609020204030204" pitchFamily="49" charset="0"/>
              </a:rPr>
              <a:t>ch-10-solutions.ipynb</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73182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970318"/>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ch-10-demos.ipynb </a:t>
            </a:r>
            <a:r>
              <a:rPr lang="en-US" sz="2800" b="1" dirty="0">
                <a:solidFill>
                  <a:srgbClr val="CF3338"/>
                </a:solidFill>
                <a:latin typeface="Pragmatica" pitchFamily="2" charset="0"/>
              </a:rPr>
              <a:t>(Continued)</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How does Python handle</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Counting?</a:t>
            </a:r>
          </a:p>
          <a:p>
            <a:pPr marL="457200" indent="-457200">
              <a:buFont typeface="Arial" panose="020B0604020202020204" pitchFamily="34" charset="0"/>
              <a:buChar char="•"/>
            </a:pPr>
            <a:r>
              <a:rPr lang="en-US" sz="2800" b="1" dirty="0">
                <a:solidFill>
                  <a:srgbClr val="CF3338"/>
                </a:solidFill>
                <a:latin typeface="Pragmatica" pitchFamily="2" charset="0"/>
              </a:rPr>
              <a:t>Whitespace?</a:t>
            </a:r>
          </a:p>
          <a:p>
            <a:pPr marL="457200" indent="-457200">
              <a:buFont typeface="Arial" panose="020B0604020202020204" pitchFamily="34" charset="0"/>
              <a:buChar char="•"/>
            </a:pPr>
            <a:r>
              <a:rPr lang="en-US" sz="2800" b="1" dirty="0">
                <a:solidFill>
                  <a:srgbClr val="CF3338"/>
                </a:solidFill>
                <a:latin typeface="Pragmatica" pitchFamily="2" charset="0"/>
              </a:rPr>
              <a:t>Multiplying lists?</a:t>
            </a:r>
          </a:p>
          <a:p>
            <a:pPr marL="457200" indent="-457200">
              <a:buFont typeface="Arial" panose="020B0604020202020204" pitchFamily="34" charset="0"/>
              <a:buChar char="•"/>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11712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6309420"/>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ch-10-drills.ipynb </a:t>
            </a:r>
            <a:r>
              <a:rPr lang="en-US" sz="2800" b="1" dirty="0">
                <a:solidFill>
                  <a:srgbClr val="CF3338"/>
                </a:solidFill>
                <a:latin typeface="Pragmatica" pitchFamily="2" charset="0"/>
              </a:rPr>
              <a:t>(Continued)</a:t>
            </a:r>
          </a:p>
          <a:p>
            <a:endParaRPr lang="en-US" sz="2800" b="1" dirty="0">
              <a:solidFill>
                <a:srgbClr val="CF3338"/>
              </a:solidFill>
              <a:latin typeface="Pragmatica" pitchFamily="2" charset="0"/>
            </a:endParaRPr>
          </a:p>
          <a:p>
            <a:endParaRPr lang="en-US" sz="2400" b="1" dirty="0">
              <a:solidFill>
                <a:srgbClr val="CF3338"/>
              </a:solidFill>
              <a:latin typeface="Pragmatica" pitchFamily="2" charset="0"/>
            </a:endParaRPr>
          </a:p>
          <a:p>
            <a:r>
              <a:rPr lang="en-US" sz="2400" b="1" dirty="0">
                <a:solidFill>
                  <a:srgbClr val="CF3338"/>
                </a:solidFill>
                <a:latin typeface="Pragmatica" pitchFamily="2" charset="0"/>
              </a:rPr>
              <a:t>Practice your Markdown skills by including the following elements in a notebook:</a:t>
            </a:r>
          </a:p>
          <a:p>
            <a:pPr marL="457200" indent="-457200">
              <a:buFont typeface="Arial" panose="020B0604020202020204" pitchFamily="34" charset="0"/>
              <a:buChar char="•"/>
            </a:pPr>
            <a:r>
              <a:rPr lang="en-US" sz="2400" b="1" dirty="0">
                <a:solidFill>
                  <a:srgbClr val="CF3338"/>
                </a:solidFill>
                <a:latin typeface="Pragmatica" pitchFamily="2" charset="0"/>
              </a:rPr>
              <a:t>Two different levels of headers</a:t>
            </a:r>
          </a:p>
          <a:p>
            <a:pPr marL="457200" indent="-457200">
              <a:buFont typeface="Arial" panose="020B0604020202020204" pitchFamily="34" charset="0"/>
              <a:buChar char="•"/>
            </a:pPr>
            <a:r>
              <a:rPr lang="en-US" sz="2400" b="1" dirty="0">
                <a:solidFill>
                  <a:srgbClr val="CF3338"/>
                </a:solidFill>
                <a:latin typeface="Pragmatica" pitchFamily="2" charset="0"/>
              </a:rPr>
              <a:t>Italics</a:t>
            </a:r>
          </a:p>
          <a:p>
            <a:pPr marL="457200" indent="-457200">
              <a:buFont typeface="Arial" panose="020B0604020202020204" pitchFamily="34" charset="0"/>
              <a:buChar char="•"/>
            </a:pPr>
            <a:r>
              <a:rPr lang="en-US" sz="2400" b="1" dirty="0">
                <a:solidFill>
                  <a:srgbClr val="CF3338"/>
                </a:solidFill>
                <a:latin typeface="Pragmatica" pitchFamily="2" charset="0"/>
              </a:rPr>
              <a:t>A hyperlink</a:t>
            </a:r>
          </a:p>
          <a:p>
            <a:pPr marL="457200" indent="-457200">
              <a:buFont typeface="Arial" panose="020B0604020202020204" pitchFamily="34" charset="0"/>
              <a:buChar char="•"/>
            </a:pPr>
            <a:r>
              <a:rPr lang="en-US" sz="2400" b="1" dirty="0">
                <a:solidFill>
                  <a:srgbClr val="CF3338"/>
                </a:solidFill>
                <a:latin typeface="Pragmatica" pitchFamily="2" charset="0"/>
              </a:rPr>
              <a:t>An image</a:t>
            </a:r>
          </a:p>
          <a:p>
            <a:pPr marL="457200" indent="-457200">
              <a:buFont typeface="Arial" panose="020B0604020202020204" pitchFamily="34" charset="0"/>
              <a:buChar char="•"/>
            </a:pPr>
            <a:endParaRPr lang="en-US" sz="2400" b="1" dirty="0">
              <a:solidFill>
                <a:srgbClr val="CF3338"/>
              </a:solidFill>
              <a:latin typeface="Pragmatica" pitchFamily="2" charset="0"/>
            </a:endParaRPr>
          </a:p>
          <a:p>
            <a:r>
              <a:rPr lang="en-US" sz="2400" b="1" dirty="0" err="1">
                <a:solidFill>
                  <a:srgbClr val="CF3338"/>
                </a:solidFill>
                <a:latin typeface="Pragmatica" pitchFamily="2" charset="0"/>
              </a:rPr>
              <a:t>Cheatsheet</a:t>
            </a:r>
            <a:r>
              <a:rPr lang="en-US" sz="2400" b="1" dirty="0">
                <a:solidFill>
                  <a:srgbClr val="CF3338"/>
                </a:solidFill>
                <a:latin typeface="Pragmatica" pitchFamily="2" charset="0"/>
              </a:rPr>
              <a:t>: </a:t>
            </a:r>
            <a:r>
              <a:rPr lang="en-US" sz="2400" b="1" dirty="0">
                <a:solidFill>
                  <a:srgbClr val="CF3338"/>
                </a:solidFill>
                <a:latin typeface="Pragmatica" pitchFamily="2" charset="0"/>
                <a:hlinkClick r:id="rId4"/>
              </a:rPr>
              <a:t>https://tinyurl.com/586uxnab</a:t>
            </a:r>
            <a:r>
              <a:rPr lang="en-US" sz="2400" b="1" dirty="0">
                <a:solidFill>
                  <a:srgbClr val="CF3338"/>
                </a:solidFill>
                <a:latin typeface="Pragmatica" pitchFamily="2" charset="0"/>
              </a:rPr>
              <a:t>  </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Solutions: </a:t>
            </a:r>
            <a:r>
              <a:rPr lang="en-US" sz="2800" b="1" dirty="0">
                <a:solidFill>
                  <a:srgbClr val="CF3338"/>
                </a:solidFill>
                <a:latin typeface="Consolas" panose="020B0609020204030204" pitchFamily="49" charset="0"/>
              </a:rPr>
              <a:t>ch-10-solutions.ipynb</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69445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Chapter 6?</a:t>
            </a:r>
          </a:p>
        </p:txBody>
      </p:sp>
    </p:spTree>
    <p:extLst>
      <p:ext uri="{BB962C8B-B14F-4D97-AF65-F5344CB8AC3E}">
        <p14:creationId xmlns:p14="http://schemas.microsoft.com/office/powerpoint/2010/main" val="395984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7. Data structures in R</a:t>
            </a:r>
          </a:p>
        </p:txBody>
      </p:sp>
    </p:spTree>
    <p:extLst>
      <p:ext uri="{BB962C8B-B14F-4D97-AF65-F5344CB8AC3E}">
        <p14:creationId xmlns:p14="http://schemas.microsoft.com/office/powerpoint/2010/main" val="211810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Warm-up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539430"/>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Which code will return the absolute value of -100 </a:t>
            </a:r>
            <a:r>
              <a:rPr lang="en-US" sz="2800">
                <a:solidFill>
                  <a:srgbClr val="707070"/>
                </a:solidFill>
                <a:latin typeface="Pragmatica" panose="020B0403040502020204"/>
              </a:rPr>
              <a:t>in R? </a:t>
            </a:r>
            <a:r>
              <a:rPr lang="en-US" sz="2800" dirty="0">
                <a:solidFill>
                  <a:srgbClr val="707070"/>
                </a:solidFill>
                <a:latin typeface="Pragmatica" panose="020B0403040502020204"/>
              </a:rPr>
              <a:t>(Choose all that apply)</a:t>
            </a:r>
          </a:p>
          <a:p>
            <a:pPr>
              <a:buClr>
                <a:srgbClr val="CF3338"/>
              </a:buClr>
            </a:pPr>
            <a:endParaRPr lang="en-US" sz="2800" dirty="0">
              <a:solidFill>
                <a:srgbClr val="707070"/>
              </a:solidFill>
              <a:latin typeface="Pragmatica" panose="020B0403040502020204"/>
            </a:endParaRP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abs(-10*10)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294446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err="1">
                <a:latin typeface="Aliens &amp; cows" panose="00000500000000000000" pitchFamily="2" charset="0"/>
              </a:rPr>
              <a:t>Numpy</a:t>
            </a:r>
            <a:r>
              <a:rPr lang="en-US" sz="6000" dirty="0">
                <a:latin typeface="Aliens &amp; cows" panose="00000500000000000000" pitchFamily="2" charset="0"/>
              </a:rPr>
              <a:t> we’re getting somewhere…</a:t>
            </a:r>
          </a:p>
        </p:txBody>
      </p:sp>
      <p:pic>
        <p:nvPicPr>
          <p:cNvPr id="1026" name="Picture 2" descr="numpy_arrays">
            <a:extLst>
              <a:ext uri="{FF2B5EF4-FFF2-40B4-BE49-F238E27FC236}">
                <a16:creationId xmlns:a16="http://schemas.microsoft.com/office/drawing/2014/main" id="{E857D053-E1C3-4EFE-B7C9-D03C638FB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721" y="1239731"/>
            <a:ext cx="8395958" cy="4689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D8B27B-6F20-402E-B6B4-E5E15F6C706D}"/>
              </a:ext>
            </a:extLst>
          </p:cNvPr>
          <p:cNvSpPr txBox="1"/>
          <p:nvPr/>
        </p:nvSpPr>
        <p:spPr>
          <a:xfrm>
            <a:off x="0" y="6439654"/>
            <a:ext cx="6106160" cy="369332"/>
          </a:xfrm>
          <a:prstGeom prst="rect">
            <a:avLst/>
          </a:prstGeom>
          <a:noFill/>
        </p:spPr>
        <p:txBody>
          <a:bodyPr wrap="square">
            <a:spAutoFit/>
          </a:bodyPr>
          <a:lstStyle/>
          <a:p>
            <a:r>
              <a:rPr lang="en-US" dirty="0">
                <a:hlinkClick r:id="rId5"/>
              </a:rPr>
              <a:t>https://predictivehacks.com/tips-about-numpy-arrays/</a:t>
            </a:r>
            <a:r>
              <a:rPr lang="en-US" dirty="0"/>
              <a:t> </a:t>
            </a:r>
          </a:p>
        </p:txBody>
      </p:sp>
      <p:sp>
        <p:nvSpPr>
          <p:cNvPr id="9" name="TextBox 8">
            <a:extLst>
              <a:ext uri="{FF2B5EF4-FFF2-40B4-BE49-F238E27FC236}">
                <a16:creationId xmlns:a16="http://schemas.microsoft.com/office/drawing/2014/main" id="{32E3BD2F-BB67-448D-BA8B-5D3B513D1357}"/>
              </a:ext>
            </a:extLst>
          </p:cNvPr>
          <p:cNvSpPr txBox="1"/>
          <p:nvPr/>
        </p:nvSpPr>
        <p:spPr>
          <a:xfrm>
            <a:off x="2037080" y="5929661"/>
            <a:ext cx="8651240" cy="646331"/>
          </a:xfrm>
          <a:prstGeom prst="rect">
            <a:avLst/>
          </a:prstGeom>
          <a:noFill/>
        </p:spPr>
        <p:txBody>
          <a:bodyPr wrap="square">
            <a:spAutoFit/>
          </a:bodyPr>
          <a:lstStyle/>
          <a:p>
            <a:r>
              <a:rPr lang="en-US" i="1" dirty="0"/>
              <a:t>Range			  Worksheet		    Workbook of worksheets	</a:t>
            </a:r>
            <a:r>
              <a:rPr lang="en-US" dirty="0"/>
              <a:t>			</a:t>
            </a:r>
          </a:p>
        </p:txBody>
      </p:sp>
      <p:sp>
        <p:nvSpPr>
          <p:cNvPr id="4" name="TextBox 3">
            <a:extLst>
              <a:ext uri="{FF2B5EF4-FFF2-40B4-BE49-F238E27FC236}">
                <a16:creationId xmlns:a16="http://schemas.microsoft.com/office/drawing/2014/main" id="{F72932A0-BF5F-4448-8318-F4D8EEA90D9C}"/>
              </a:ext>
            </a:extLst>
          </p:cNvPr>
          <p:cNvSpPr txBox="1"/>
          <p:nvPr/>
        </p:nvSpPr>
        <p:spPr>
          <a:xfrm>
            <a:off x="629920" y="1564640"/>
            <a:ext cx="269748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All elements must be of same time (numeric, string, </a:t>
            </a:r>
            <a:r>
              <a:rPr lang="en-US" dirty="0" err="1"/>
              <a:t>etc</a:t>
            </a:r>
            <a:r>
              <a:rPr lang="en-US" dirty="0"/>
              <a:t>)</a:t>
            </a:r>
          </a:p>
          <a:p>
            <a:pPr marL="285750" indent="-285750">
              <a:buFont typeface="Arial" panose="020B0604020202020204" pitchFamily="34" charset="0"/>
              <a:buChar char="•"/>
            </a:pPr>
            <a:r>
              <a:rPr lang="en-US" dirty="0"/>
              <a:t>No labels (column names, </a:t>
            </a:r>
            <a:r>
              <a:rPr lang="en-US" dirty="0" err="1"/>
              <a:t>etc</a:t>
            </a:r>
            <a:r>
              <a:rPr lang="en-US" dirty="0"/>
              <a:t>)</a:t>
            </a:r>
          </a:p>
        </p:txBody>
      </p:sp>
    </p:spTree>
    <p:extLst>
      <p:ext uri="{BB962C8B-B14F-4D97-AF65-F5344CB8AC3E}">
        <p14:creationId xmlns:p14="http://schemas.microsoft.com/office/powerpoint/2010/main" val="2323137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923330"/>
          </a:xfrm>
          <a:prstGeom prst="rect">
            <a:avLst/>
          </a:prstGeom>
          <a:noFill/>
        </p:spPr>
        <p:txBody>
          <a:bodyPr wrap="square" rtlCol="0">
            <a:spAutoFit/>
          </a:bodyPr>
          <a:lstStyle/>
          <a:p>
            <a:r>
              <a:rPr lang="en-US" sz="5400" dirty="0">
                <a:latin typeface="Aliens &amp; cows" panose="00000500000000000000" pitchFamily="2" charset="0"/>
              </a:rPr>
              <a:t>Aliasing.. Give your code a nickname</a:t>
            </a:r>
          </a:p>
        </p:txBody>
      </p:sp>
      <p:sp>
        <p:nvSpPr>
          <p:cNvPr id="5" name="TextBox 4">
            <a:extLst>
              <a:ext uri="{FF2B5EF4-FFF2-40B4-BE49-F238E27FC236}">
                <a16:creationId xmlns:a16="http://schemas.microsoft.com/office/drawing/2014/main" id="{F013C30C-EC90-48D5-B6BE-292640176083}"/>
              </a:ext>
            </a:extLst>
          </p:cNvPr>
          <p:cNvSpPr txBox="1"/>
          <p:nvPr/>
        </p:nvSpPr>
        <p:spPr>
          <a:xfrm>
            <a:off x="619760" y="2178090"/>
            <a:ext cx="8961120" cy="4524315"/>
          </a:xfrm>
          <a:prstGeom prst="rect">
            <a:avLst/>
          </a:prstGeom>
          <a:noFill/>
        </p:spPr>
        <p:txBody>
          <a:bodyPr wrap="square">
            <a:spAutoFit/>
          </a:bodyPr>
          <a:lstStyle/>
          <a:p>
            <a:r>
              <a:rPr lang="en-US" sz="3200" b="0" dirty="0">
                <a:solidFill>
                  <a:srgbClr val="0000FF"/>
                </a:solidFill>
                <a:effectLst/>
                <a:latin typeface="Consolas" panose="020B0609020204030204" pitchFamily="49" charset="0"/>
              </a:rPr>
              <a:t>import</a:t>
            </a:r>
            <a:r>
              <a:rPr lang="en-US" sz="3200" b="0" dirty="0">
                <a:solidFill>
                  <a:srgbClr val="000000"/>
                </a:solidFill>
                <a:effectLst/>
                <a:latin typeface="Consolas" panose="020B0609020204030204" pitchFamily="49" charset="0"/>
              </a:rPr>
              <a:t> </a:t>
            </a:r>
            <a:r>
              <a:rPr lang="en-US" sz="3200" b="0" dirty="0" err="1">
                <a:solidFill>
                  <a:srgbClr val="000000"/>
                </a:solidFill>
                <a:effectLst/>
                <a:latin typeface="Consolas" panose="020B0609020204030204" pitchFamily="49" charset="0"/>
              </a:rPr>
              <a:t>numpy</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as</a:t>
            </a:r>
            <a:r>
              <a:rPr lang="en-US" sz="3200" b="0" dirty="0">
                <a:solidFill>
                  <a:srgbClr val="000000"/>
                </a:solidFill>
                <a:effectLst/>
                <a:latin typeface="Consolas" panose="020B0609020204030204" pitchFamily="49" charset="0"/>
              </a:rPr>
              <a:t> np</a:t>
            </a:r>
          </a:p>
          <a:p>
            <a:r>
              <a:rPr lang="en-US" sz="3200" b="0" dirty="0">
                <a:solidFill>
                  <a:srgbClr val="0000FF"/>
                </a:solidFill>
                <a:effectLst/>
                <a:latin typeface="Consolas" panose="020B0609020204030204" pitchFamily="49" charset="0"/>
              </a:rPr>
              <a:t>import</a:t>
            </a:r>
            <a:r>
              <a:rPr lang="en-US" sz="3200" b="0" dirty="0">
                <a:solidFill>
                  <a:srgbClr val="000000"/>
                </a:solidFill>
                <a:effectLst/>
                <a:latin typeface="Consolas" panose="020B0609020204030204" pitchFamily="49" charset="0"/>
              </a:rPr>
              <a:t> pandas </a:t>
            </a:r>
            <a:r>
              <a:rPr lang="en-US" sz="3200" b="0" dirty="0">
                <a:solidFill>
                  <a:srgbClr val="0000FF"/>
                </a:solidFill>
                <a:effectLst/>
                <a:latin typeface="Consolas" panose="020B0609020204030204" pitchFamily="49" charset="0"/>
              </a:rPr>
              <a:t>as</a:t>
            </a:r>
            <a:r>
              <a:rPr lang="en-US" sz="3200" b="0" dirty="0">
                <a:solidFill>
                  <a:srgbClr val="000000"/>
                </a:solidFill>
                <a:effectLst/>
                <a:latin typeface="Consolas" panose="020B0609020204030204" pitchFamily="49" charset="0"/>
              </a:rPr>
              <a:t> pd</a:t>
            </a:r>
          </a:p>
          <a:p>
            <a:br>
              <a:rPr lang="en-US" sz="3200" b="0" dirty="0">
                <a:solidFill>
                  <a:srgbClr val="000000"/>
                </a:solidFill>
                <a:effectLst/>
                <a:latin typeface="Consolas" panose="020B0609020204030204" pitchFamily="49" charset="0"/>
              </a:rPr>
            </a:br>
            <a:r>
              <a:rPr lang="en-US" sz="3200" b="0" dirty="0" err="1">
                <a:solidFill>
                  <a:srgbClr val="000000"/>
                </a:solidFill>
                <a:effectLst/>
                <a:latin typeface="Consolas" panose="020B0609020204030204" pitchFamily="49" charset="0"/>
              </a:rPr>
              <a:t>my_array</a:t>
            </a:r>
            <a:r>
              <a:rPr lang="en-US" sz="3200" b="0" dirty="0">
                <a:solidFill>
                  <a:srgbClr val="000000"/>
                </a:solidFill>
                <a:effectLst/>
                <a:latin typeface="Consolas" panose="020B0609020204030204" pitchFamily="49" charset="0"/>
              </a:rPr>
              <a:t> = </a:t>
            </a:r>
            <a:r>
              <a:rPr lang="en-US" sz="3200" b="0" dirty="0" err="1">
                <a:solidFill>
                  <a:srgbClr val="000000"/>
                </a:solidFill>
                <a:effectLst/>
                <a:latin typeface="Consolas" panose="020B0609020204030204" pitchFamily="49" charset="0"/>
              </a:rPr>
              <a:t>np.array</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2</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3</a:t>
            </a:r>
            <a:r>
              <a:rPr lang="en-US" sz="3200" b="0" dirty="0">
                <a:solidFill>
                  <a:srgbClr val="000000"/>
                </a:solidFill>
                <a:effectLst/>
                <a:latin typeface="Consolas" panose="020B0609020204030204" pitchFamily="49" charset="0"/>
              </a:rPr>
              <a:t>], [</a:t>
            </a:r>
            <a:r>
              <a:rPr lang="en-US" sz="3200" b="0" dirty="0">
                <a:solidFill>
                  <a:srgbClr val="098658"/>
                </a:solidFill>
                <a:effectLst/>
                <a:latin typeface="Consolas" panose="020B0609020204030204" pitchFamily="49" charset="0"/>
              </a:rPr>
              <a:t>4</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5</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6</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df = </a:t>
            </a:r>
            <a:r>
              <a:rPr lang="en-US" sz="3200" b="0" dirty="0" err="1">
                <a:solidFill>
                  <a:srgbClr val="000000"/>
                </a:solidFill>
                <a:effectLst/>
                <a:latin typeface="Consolas" panose="020B0609020204030204" pitchFamily="49" charset="0"/>
              </a:rPr>
              <a:t>pd.DataFrame</a:t>
            </a:r>
            <a:r>
              <a:rPr lang="en-US" sz="3200" b="0" dirty="0">
                <a:solidFill>
                  <a:srgbClr val="000000"/>
                </a:solidFill>
                <a:effectLst/>
                <a:latin typeface="Consolas" panose="020B0609020204030204" pitchFamily="49" charset="0"/>
              </a:rPr>
              <a:t>(</a:t>
            </a:r>
            <a:r>
              <a:rPr lang="en-US" sz="3200" b="0" dirty="0" err="1">
                <a:solidFill>
                  <a:srgbClr val="000000"/>
                </a:solidFill>
                <a:effectLst/>
                <a:latin typeface="Consolas" panose="020B0609020204030204" pitchFamily="49" charset="0"/>
              </a:rPr>
              <a:t>my_array</a:t>
            </a:r>
            <a:r>
              <a:rPr lang="en-US" sz="3200" b="0" dirty="0">
                <a:solidFill>
                  <a:srgbClr val="000000"/>
                </a:solidFill>
                <a:effectLst/>
                <a:latin typeface="Consolas" panose="020B0609020204030204" pitchFamily="49" charset="0"/>
              </a:rPr>
              <a:t>, columns = [</a:t>
            </a:r>
            <a:r>
              <a:rPr lang="en-US" sz="3200" b="0" dirty="0">
                <a:solidFill>
                  <a:srgbClr val="A31515"/>
                </a:solidFill>
                <a:effectLst/>
                <a:latin typeface="Consolas" panose="020B0609020204030204" pitchFamily="49" charset="0"/>
              </a:rPr>
              <a:t>'Column_A'</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'Column_B'</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err="1">
                <a:solidFill>
                  <a:srgbClr val="A31515"/>
                </a:solidFill>
                <a:effectLst/>
                <a:latin typeface="Consolas" panose="020B0609020204030204" pitchFamily="49" charset="0"/>
              </a:rPr>
              <a:t>Column_C</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df</a:t>
            </a:r>
          </a:p>
        </p:txBody>
      </p:sp>
      <p:sp>
        <p:nvSpPr>
          <p:cNvPr id="3" name="Speech Bubble: Oval 2">
            <a:extLst>
              <a:ext uri="{FF2B5EF4-FFF2-40B4-BE49-F238E27FC236}">
                <a16:creationId xmlns:a16="http://schemas.microsoft.com/office/drawing/2014/main" id="{6B07A9CA-EBA4-41AA-85BE-1476064A7B02}"/>
              </a:ext>
            </a:extLst>
          </p:cNvPr>
          <p:cNvSpPr/>
          <p:nvPr/>
        </p:nvSpPr>
        <p:spPr>
          <a:xfrm>
            <a:off x="3944224" y="1295400"/>
            <a:ext cx="4661296" cy="923330"/>
          </a:xfrm>
          <a:prstGeom prst="wedgeEllipseCallout">
            <a:avLst>
              <a:gd name="adj1" fmla="val -30438"/>
              <a:gd name="adj2" fmla="val 591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 </a:t>
            </a:r>
            <a:r>
              <a:rPr lang="en-US" dirty="0" err="1">
                <a:solidFill>
                  <a:schemeClr val="tx1"/>
                </a:solidFill>
              </a:rPr>
              <a:t>numpy</a:t>
            </a:r>
            <a:r>
              <a:rPr lang="en-US" dirty="0">
                <a:solidFill>
                  <a:schemeClr val="tx1"/>
                </a:solidFill>
              </a:rPr>
              <a:t>, but for this session you can call me np…</a:t>
            </a:r>
          </a:p>
        </p:txBody>
      </p:sp>
    </p:spTree>
    <p:extLst>
      <p:ext uri="{BB962C8B-B14F-4D97-AF65-F5344CB8AC3E}">
        <p14:creationId xmlns:p14="http://schemas.microsoft.com/office/powerpoint/2010/main" val="1659725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923330"/>
          </a:xfrm>
          <a:prstGeom prst="rect">
            <a:avLst/>
          </a:prstGeom>
          <a:noFill/>
        </p:spPr>
        <p:txBody>
          <a:bodyPr wrap="square" rtlCol="0">
            <a:spAutoFit/>
          </a:bodyPr>
          <a:lstStyle/>
          <a:p>
            <a:r>
              <a:rPr lang="en-US" sz="5400" dirty="0">
                <a:latin typeface="Aliens &amp; cows" panose="00000500000000000000" pitchFamily="2" charset="0"/>
              </a:rPr>
              <a:t>Pandas… this looks familiar</a:t>
            </a:r>
          </a:p>
        </p:txBody>
      </p:sp>
      <p:pic>
        <p:nvPicPr>
          <p:cNvPr id="4" name="Picture 3" descr="Graphical user interface&#10;&#10;Description automatically generated with medium confidence">
            <a:extLst>
              <a:ext uri="{FF2B5EF4-FFF2-40B4-BE49-F238E27FC236}">
                <a16:creationId xmlns:a16="http://schemas.microsoft.com/office/drawing/2014/main" id="{7277C486-D595-4172-BBD1-33370AED0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70" y="1177796"/>
            <a:ext cx="11197438" cy="4622112"/>
          </a:xfrm>
          <a:prstGeom prst="rect">
            <a:avLst/>
          </a:prstGeom>
        </p:spPr>
      </p:pic>
    </p:spTree>
    <p:extLst>
      <p:ext uri="{BB962C8B-B14F-4D97-AF65-F5344CB8AC3E}">
        <p14:creationId xmlns:p14="http://schemas.microsoft.com/office/powerpoint/2010/main" val="826442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923330"/>
          </a:xfrm>
          <a:prstGeom prst="rect">
            <a:avLst/>
          </a:prstGeom>
          <a:noFill/>
        </p:spPr>
        <p:txBody>
          <a:bodyPr wrap="square" rtlCol="0">
            <a:spAutoFit/>
          </a:bodyPr>
          <a:lstStyle/>
          <a:p>
            <a:r>
              <a:rPr lang="en-US" sz="5400" dirty="0">
                <a:latin typeface="Aliens &amp; cows" panose="00000500000000000000" pitchFamily="2" charset="0"/>
              </a:rPr>
              <a:t>Data’s not in Python for long</a:t>
            </a:r>
          </a:p>
        </p:txBody>
      </p:sp>
      <p:pic>
        <p:nvPicPr>
          <p:cNvPr id="5" name="Picture 4">
            <a:extLst>
              <a:ext uri="{FF2B5EF4-FFF2-40B4-BE49-F238E27FC236}">
                <a16:creationId xmlns:a16="http://schemas.microsoft.com/office/drawing/2014/main" id="{D775E945-4847-4E68-BC3E-ABB5FAA99513}"/>
              </a:ext>
            </a:extLst>
          </p:cNvPr>
          <p:cNvPicPr>
            <a:picLocks noChangeAspect="1"/>
          </p:cNvPicPr>
          <p:nvPr/>
        </p:nvPicPr>
        <p:blipFill rotWithShape="1">
          <a:blip r:embed="rId4"/>
          <a:srcRect b="32988"/>
          <a:stretch/>
        </p:blipFill>
        <p:spPr>
          <a:xfrm>
            <a:off x="1053904" y="1485665"/>
            <a:ext cx="10672522" cy="3643568"/>
          </a:xfrm>
          <a:prstGeom prst="rect">
            <a:avLst/>
          </a:prstGeom>
        </p:spPr>
      </p:pic>
    </p:spTree>
    <p:extLst>
      <p:ext uri="{BB962C8B-B14F-4D97-AF65-F5344CB8AC3E}">
        <p14:creationId xmlns:p14="http://schemas.microsoft.com/office/powerpoint/2010/main" val="2713523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677656"/>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ch-11-demos.ipynb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Importing a </a:t>
            </a:r>
            <a:r>
              <a:rPr lang="en-US" sz="2800" b="1" dirty="0" err="1">
                <a:solidFill>
                  <a:srgbClr val="CF3338"/>
                </a:solidFill>
                <a:latin typeface="Pragmatica" panose="020B0403040502020204"/>
              </a:rPr>
              <a:t>DataFrame</a:t>
            </a:r>
            <a:r>
              <a:rPr lang="en-US" sz="2800" b="1" dirty="0">
                <a:solidFill>
                  <a:srgbClr val="CF3338"/>
                </a:solidFill>
                <a:latin typeface="Pragmatica" panose="020B0403040502020204"/>
              </a:rPr>
              <a:t> from </a:t>
            </a:r>
            <a:r>
              <a:rPr lang="en-US" sz="2800" b="1" dirty="0">
                <a:solidFill>
                  <a:srgbClr val="CF3338"/>
                </a:solidFill>
                <a:latin typeface="Consolas" panose="020B0609020204030204" pitchFamily="49" charset="0"/>
              </a:rPr>
              <a:t>seaborn</a:t>
            </a:r>
          </a:p>
          <a:p>
            <a:pPr marL="457200" indent="-457200">
              <a:buFont typeface="Arial" panose="020B0604020202020204" pitchFamily="34" charset="0"/>
              <a:buChar char="•"/>
            </a:pPr>
            <a:r>
              <a:rPr lang="en-US" sz="2800" b="1" dirty="0">
                <a:solidFill>
                  <a:srgbClr val="CF3338"/>
                </a:solidFill>
                <a:latin typeface="Pragmatica" pitchFamily="2" charset="0"/>
              </a:rPr>
              <a:t>Exploring the </a:t>
            </a:r>
            <a:r>
              <a:rPr lang="en-US" sz="2800" b="1" dirty="0" err="1">
                <a:solidFill>
                  <a:srgbClr val="CF3338"/>
                </a:solidFill>
                <a:latin typeface="Pragmatica" pitchFamily="2" charset="0"/>
              </a:rPr>
              <a:t>DataFrame</a:t>
            </a: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Writing the </a:t>
            </a:r>
            <a:r>
              <a:rPr lang="en-US" sz="2800" b="1" dirty="0" err="1">
                <a:solidFill>
                  <a:srgbClr val="CF3338"/>
                </a:solidFill>
                <a:latin typeface="Pragmatica" pitchFamily="2" charset="0"/>
              </a:rPr>
              <a:t>DataFrame</a:t>
            </a:r>
            <a:r>
              <a:rPr lang="en-US" sz="2800" b="1" dirty="0">
                <a:solidFill>
                  <a:srgbClr val="CF3338"/>
                </a:solidFill>
                <a:latin typeface="Pragmatica" pitchFamily="2" charset="0"/>
              </a:rPr>
              <a:t> to Excel</a:t>
            </a:r>
          </a:p>
        </p:txBody>
      </p:sp>
    </p:spTree>
    <p:extLst>
      <p:ext uri="{BB962C8B-B14F-4D97-AF65-F5344CB8AC3E}">
        <p14:creationId xmlns:p14="http://schemas.microsoft.com/office/powerpoint/2010/main" val="38955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677656"/>
          </a:xfrm>
          <a:prstGeom prst="rect">
            <a:avLst/>
          </a:prstGeom>
          <a:noFill/>
        </p:spPr>
        <p:txBody>
          <a:bodyPr wrap="square" rtlCol="0">
            <a:spAutoFit/>
          </a:bodyPr>
          <a:lstStyle/>
          <a:p>
            <a:r>
              <a:rPr lang="en-US" sz="2800" b="1" dirty="0">
                <a:solidFill>
                  <a:srgbClr val="CF3338"/>
                </a:solidFill>
                <a:latin typeface="Pragmatica" pitchFamily="2" charset="0"/>
              </a:rPr>
              <a:t>How to locate and import a file?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output/</a:t>
            </a:r>
            <a:r>
              <a:rPr lang="en-US" sz="2800" b="1" dirty="0" err="1">
                <a:solidFill>
                  <a:srgbClr val="CF3338"/>
                </a:solidFill>
                <a:latin typeface="Consolas" panose="020B0609020204030204" pitchFamily="49" charset="0"/>
              </a:rPr>
              <a:t>import.ipynb</a:t>
            </a:r>
            <a:br>
              <a:rPr lang="en-US" sz="2800" b="1" dirty="0">
                <a:solidFill>
                  <a:srgbClr val="CF3338"/>
                </a:solidFill>
                <a:latin typeface="Pragmatica" pitchFamily="2" charset="0"/>
              </a:rPr>
            </a:br>
            <a:endParaRPr lang="en-US" sz="2800" b="1" dirty="0">
              <a:solidFill>
                <a:srgbClr val="CF3338"/>
              </a:solidFill>
              <a:latin typeface="Consolas" panose="020B0609020204030204" pitchFamily="49" charset="0"/>
            </a:endParaRPr>
          </a:p>
          <a:p>
            <a:r>
              <a:rPr lang="en-US" sz="2800" b="1" dirty="0">
                <a:solidFill>
                  <a:srgbClr val="CF3338"/>
                </a:solidFill>
                <a:latin typeface="Consolas" panose="020B0609020204030204" pitchFamily="49" charset="0"/>
              </a:rPr>
              <a:t>import </a:t>
            </a:r>
            <a:r>
              <a:rPr lang="en-US" sz="2800" b="1" dirty="0" err="1">
                <a:solidFill>
                  <a:srgbClr val="CF3338"/>
                </a:solidFill>
                <a:latin typeface="Consolas" panose="020B0609020204030204" pitchFamily="49" charset="0"/>
              </a:rPr>
              <a:t>os</a:t>
            </a:r>
            <a:endParaRPr lang="en-US" sz="2800" b="1" dirty="0">
              <a:solidFill>
                <a:srgbClr val="CF3338"/>
              </a:solidFill>
              <a:latin typeface="Consolas" panose="020B0609020204030204" pitchFamily="49" charset="0"/>
            </a:endParaRPr>
          </a:p>
          <a:p>
            <a:r>
              <a:rPr lang="en-US" sz="2800" b="1" dirty="0" err="1">
                <a:solidFill>
                  <a:srgbClr val="CF3338"/>
                </a:solidFill>
                <a:latin typeface="Consolas" panose="020B0609020204030204" pitchFamily="49" charset="0"/>
              </a:rPr>
              <a:t>os.path.isfile</a:t>
            </a:r>
            <a:r>
              <a:rPr lang="en-US" sz="2800" b="1" dirty="0">
                <a:solidFill>
                  <a:srgbClr val="CF3338"/>
                </a:solidFill>
                <a:latin typeface="Consolas" panose="020B0609020204030204" pitchFamily="49" charset="0"/>
              </a:rPr>
              <a:t>('filename')</a:t>
            </a:r>
          </a:p>
        </p:txBody>
      </p:sp>
    </p:spTree>
    <p:extLst>
      <p:ext uri="{BB962C8B-B14F-4D97-AF65-F5344CB8AC3E}">
        <p14:creationId xmlns:p14="http://schemas.microsoft.com/office/powerpoint/2010/main" val="2571331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ch-11-drills.ipynb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Install </a:t>
            </a:r>
            <a:r>
              <a:rPr lang="en-US" sz="2800" b="1" dirty="0" err="1">
                <a:solidFill>
                  <a:srgbClr val="CF3338"/>
                </a:solidFill>
                <a:latin typeface="Consolas" panose="020B0609020204030204" pitchFamily="49" charset="0"/>
              </a:rPr>
              <a:t>vega_datasets</a:t>
            </a:r>
            <a:r>
              <a:rPr lang="en-US" sz="2800" b="1" dirty="0">
                <a:solidFill>
                  <a:srgbClr val="CF3338"/>
                </a:solidFill>
                <a:latin typeface="Pragmatica" panose="020B0403040502020204"/>
              </a:rPr>
              <a:t> from </a:t>
            </a:r>
            <a:r>
              <a:rPr lang="en-US" sz="2800" b="1" dirty="0">
                <a:solidFill>
                  <a:srgbClr val="CF3338"/>
                </a:solidFill>
                <a:latin typeface="Consolas" panose="020B0609020204030204" pitchFamily="49" charset="0"/>
              </a:rPr>
              <a:t>pip</a:t>
            </a:r>
          </a:p>
          <a:p>
            <a:pPr marL="457200" indent="-457200">
              <a:buFont typeface="Arial" panose="020B0604020202020204" pitchFamily="34" charset="0"/>
              <a:buChar char="•"/>
            </a:pPr>
            <a:r>
              <a:rPr lang="en-US" sz="2800" b="1" dirty="0">
                <a:solidFill>
                  <a:srgbClr val="CF3338"/>
                </a:solidFill>
                <a:latin typeface="Pragmatica" pitchFamily="2" charset="0"/>
              </a:rPr>
              <a:t>Import the </a:t>
            </a:r>
            <a:r>
              <a:rPr lang="en-US" sz="2800" b="1" dirty="0">
                <a:solidFill>
                  <a:srgbClr val="CF3338"/>
                </a:solidFill>
                <a:latin typeface="Consolas" panose="020B0609020204030204" pitchFamily="49" charset="0"/>
              </a:rPr>
              <a:t>movies</a:t>
            </a:r>
            <a:r>
              <a:rPr lang="en-US" sz="2800" b="1" dirty="0">
                <a:solidFill>
                  <a:srgbClr val="CF3338"/>
                </a:solidFill>
                <a:latin typeface="Pragmatica" pitchFamily="2" charset="0"/>
              </a:rPr>
              <a:t> dataset:</a:t>
            </a:r>
          </a:p>
          <a:p>
            <a:pPr marL="457200" indent="-457200">
              <a:buFont typeface="Arial" panose="020B0604020202020204" pitchFamily="34" charset="0"/>
              <a:buChar char="•"/>
            </a:pPr>
            <a:endParaRPr lang="en-US" sz="2800" b="1" dirty="0">
              <a:solidFill>
                <a:srgbClr val="CF3338"/>
              </a:solidFill>
              <a:latin typeface="Pragmatica" pitchFamily="2" charset="0"/>
            </a:endParaRPr>
          </a:p>
          <a:p>
            <a:r>
              <a:rPr lang="en-US" sz="2800" b="1" dirty="0">
                <a:solidFill>
                  <a:srgbClr val="CF3338"/>
                </a:solidFill>
                <a:latin typeface="Consolas" panose="020B0609020204030204" pitchFamily="49" charset="0"/>
              </a:rPr>
              <a:t>import pandas as pd</a:t>
            </a:r>
          </a:p>
          <a:p>
            <a:r>
              <a:rPr lang="en-US" sz="2800" b="1" dirty="0">
                <a:solidFill>
                  <a:srgbClr val="CF3338"/>
                </a:solidFill>
                <a:latin typeface="Consolas" panose="020B0609020204030204" pitchFamily="49" charset="0"/>
              </a:rPr>
              <a:t>from </a:t>
            </a:r>
            <a:r>
              <a:rPr lang="en-US" sz="2800" b="1" dirty="0" err="1">
                <a:solidFill>
                  <a:srgbClr val="CF3338"/>
                </a:solidFill>
                <a:latin typeface="Consolas" panose="020B0609020204030204" pitchFamily="49" charset="0"/>
              </a:rPr>
              <a:t>vega_datasets</a:t>
            </a:r>
            <a:r>
              <a:rPr lang="en-US" sz="2800" b="1" dirty="0">
                <a:solidFill>
                  <a:srgbClr val="CF3338"/>
                </a:solidFill>
                <a:latin typeface="Consolas" panose="020B0609020204030204" pitchFamily="49" charset="0"/>
              </a:rPr>
              <a:t> import data</a:t>
            </a:r>
          </a:p>
          <a:p>
            <a:r>
              <a:rPr lang="en-US" sz="2800" b="1" dirty="0">
                <a:solidFill>
                  <a:srgbClr val="CF3338"/>
                </a:solidFill>
                <a:latin typeface="Consolas" panose="020B0609020204030204" pitchFamily="49" charset="0"/>
              </a:rPr>
              <a:t>movies = </a:t>
            </a:r>
            <a:r>
              <a:rPr lang="en-US" sz="2800" b="1" dirty="0" err="1">
                <a:solidFill>
                  <a:srgbClr val="CF3338"/>
                </a:solidFill>
                <a:latin typeface="Consolas" panose="020B0609020204030204" pitchFamily="49" charset="0"/>
              </a:rPr>
              <a:t>data.movies</a:t>
            </a:r>
            <a:r>
              <a:rPr lang="en-US" sz="2800" b="1" dirty="0">
                <a:solidFill>
                  <a:srgbClr val="CF3338"/>
                </a:solidFill>
                <a:latin typeface="Consolas" panose="020B0609020204030204" pitchFamily="49" charset="0"/>
              </a:rPr>
              <a:t>()</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Generate descriptive statistics</a:t>
            </a:r>
          </a:p>
          <a:p>
            <a:pPr marL="457200" indent="-457200">
              <a:buFont typeface="Arial" panose="020B0604020202020204" pitchFamily="34" charset="0"/>
              <a:buChar char="•"/>
            </a:pPr>
            <a:r>
              <a:rPr lang="en-US" sz="2800" b="1" dirty="0">
                <a:solidFill>
                  <a:srgbClr val="CF3338"/>
                </a:solidFill>
                <a:latin typeface="Pragmatica" pitchFamily="2" charset="0"/>
              </a:rPr>
              <a:t>Write first five rows to Excel</a:t>
            </a: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itchFamily="2" charset="0"/>
              </a:rPr>
              <a:t>Solution: </a:t>
            </a:r>
            <a:r>
              <a:rPr lang="en-US" sz="2800" b="1" dirty="0">
                <a:solidFill>
                  <a:srgbClr val="CF3338"/>
                </a:solidFill>
                <a:latin typeface="Consolas" panose="020B0609020204030204" pitchFamily="49" charset="0"/>
              </a:rPr>
              <a:t>ch-11-solutions.ipynb</a:t>
            </a:r>
            <a:br>
              <a:rPr lang="en-US" sz="2800" b="1" dirty="0">
                <a:solidFill>
                  <a:srgbClr val="CF3338"/>
                </a:solidFill>
                <a:latin typeface="Pragmatica" pitchFamily="2" charset="0"/>
              </a:rPr>
            </a:b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70124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Chapter 7?</a:t>
            </a:r>
          </a:p>
        </p:txBody>
      </p:sp>
    </p:spTree>
    <p:extLst>
      <p:ext uri="{BB962C8B-B14F-4D97-AF65-F5344CB8AC3E}">
        <p14:creationId xmlns:p14="http://schemas.microsoft.com/office/powerpoint/2010/main" val="3254364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8. Data manipulation and visualization in R</a:t>
            </a:r>
          </a:p>
        </p:txBody>
      </p:sp>
    </p:spTree>
    <p:extLst>
      <p:ext uri="{BB962C8B-B14F-4D97-AF65-F5344CB8AC3E}">
        <p14:creationId xmlns:p14="http://schemas.microsoft.com/office/powerpoint/2010/main" val="3111978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Data manipulation</a:t>
            </a:r>
          </a:p>
        </p:txBody>
      </p:sp>
    </p:spTree>
    <p:extLst>
      <p:ext uri="{BB962C8B-B14F-4D97-AF65-F5344CB8AC3E}">
        <p14:creationId xmlns:p14="http://schemas.microsoft.com/office/powerpoint/2010/main" val="252539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Warm-up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4708981"/>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Which code will return the absolute value of -100 in Python? (Choose all that apply)</a:t>
            </a:r>
          </a:p>
          <a:p>
            <a:pPr>
              <a:buClr>
                <a:srgbClr val="CF3338"/>
              </a:buClr>
            </a:pPr>
            <a:endParaRPr lang="en-US" sz="2800" dirty="0">
              <a:solidFill>
                <a:srgbClr val="707070"/>
              </a:solidFill>
              <a:latin typeface="Pragmatica" panose="020B0403040502020204"/>
            </a:endParaRP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abs(-10*10)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a:buClr>
                <a:srgbClr val="CF3338"/>
              </a:buClr>
            </a:pPr>
            <a:r>
              <a:rPr lang="en-US" sz="4800" i="1" dirty="0">
                <a:solidFill>
                  <a:srgbClr val="CF3338"/>
                </a:solidFill>
                <a:latin typeface="Consolas" panose="020B0609020204030204" pitchFamily="49" charset="0"/>
              </a:rPr>
              <a:t>Case sensitive</a:t>
            </a:r>
            <a:endParaRPr lang="en-US" sz="2800" i="1" dirty="0">
              <a:solidFill>
                <a:srgbClr val="CF3338"/>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1280301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Pandas Series vs. </a:t>
            </a:r>
            <a:r>
              <a:rPr lang="en-US" sz="6000" dirty="0" err="1">
                <a:latin typeface="Aliens &amp; cows" panose="00000500000000000000" pitchFamily="2" charset="0"/>
              </a:rPr>
              <a:t>DataFrames</a:t>
            </a:r>
            <a:endParaRPr lang="en-US" sz="6000" dirty="0">
              <a:latin typeface="Aliens &amp; cows" panose="00000500000000000000" pitchFamily="2" charset="0"/>
            </a:endParaRP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986558178"/>
              </p:ext>
            </p:extLst>
          </p:nvPr>
        </p:nvGraphicFramePr>
        <p:xfrm>
          <a:off x="3626168" y="2147351"/>
          <a:ext cx="914400" cy="3966976"/>
        </p:xfrm>
        <a:graphic>
          <a:graphicData uri="http://schemas.openxmlformats.org/drawingml/2006/table">
            <a:tbl>
              <a:tblPr firstRow="1" firstCol="1" bandRow="1">
                <a:tableStyleId>{F2DE63D5-997A-4646-A377-4702673A728D}</a:tableStyleId>
              </a:tblPr>
              <a:tblGrid>
                <a:gridCol w="914400">
                  <a:extLst>
                    <a:ext uri="{9D8B030D-6E8A-4147-A177-3AD203B41FA5}">
                      <a16:colId xmlns:a16="http://schemas.microsoft.com/office/drawing/2014/main" val="1478276448"/>
                    </a:ext>
                  </a:extLst>
                </a:gridCol>
              </a:tblGrid>
              <a:tr h="495872">
                <a:tc>
                  <a:txBody>
                    <a:bodyPr/>
                    <a:lstStyle/>
                    <a:p>
                      <a:pPr marL="0" marR="0">
                        <a:lnSpc>
                          <a:spcPct val="107000"/>
                        </a:lnSpc>
                        <a:spcBef>
                          <a:spcPts val="0"/>
                        </a:spcBef>
                        <a:spcAft>
                          <a:spcPts val="0"/>
                        </a:spcAft>
                      </a:pPr>
                      <a:r>
                        <a:rPr lang="en-US" sz="3200" dirty="0">
                          <a:effectLst/>
                        </a:rPr>
                        <a:t>col</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495872">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8</a:t>
                      </a:r>
                    </a:p>
                  </a:txBody>
                  <a:tcPr marL="68580" marR="68580" marT="0" marB="0"/>
                </a:tc>
                <a:extLst>
                  <a:ext uri="{0D108BD9-81ED-4DB2-BD59-A6C34878D82A}">
                    <a16:rowId xmlns:a16="http://schemas.microsoft.com/office/drawing/2014/main" val="228707264"/>
                  </a:ext>
                </a:extLst>
              </a:tr>
              <a:tr h="495872">
                <a:tc>
                  <a:txBody>
                    <a:bodyPr/>
                    <a:lstStyle/>
                    <a:p>
                      <a:pPr marL="0" marR="0">
                        <a:lnSpc>
                          <a:spcPct val="107000"/>
                        </a:lnSpc>
                        <a:spcBef>
                          <a:spcPts val="0"/>
                        </a:spcBef>
                        <a:spcAft>
                          <a:spcPts val="0"/>
                        </a:spcAft>
                      </a:pPr>
                      <a:r>
                        <a:rPr lang="en-US" sz="2800" b="0" dirty="0">
                          <a:effectLst/>
                          <a:latin typeface="Pragmatica" panose="020B7200000000000000"/>
                          <a:ea typeface="Calibri" panose="020F0502020204030204" pitchFamily="34" charset="0"/>
                          <a:cs typeface="Times New Roman" panose="02020603050405020304" pitchFamily="18" charset="0"/>
                        </a:rPr>
                        <a:t>2</a:t>
                      </a:r>
                      <a:endParaRPr lang="en-US" sz="32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495872">
                <a:tc>
                  <a:txBody>
                    <a:bodyPr/>
                    <a:lstStyle/>
                    <a:p>
                      <a:pPr marL="0" marR="0">
                        <a:lnSpc>
                          <a:spcPct val="107000"/>
                        </a:lnSpc>
                        <a:spcBef>
                          <a:spcPts val="0"/>
                        </a:spcBef>
                        <a:spcAft>
                          <a:spcPts val="0"/>
                        </a:spcAft>
                      </a:pPr>
                      <a:r>
                        <a:rPr lang="en-US" sz="2800" b="0" dirty="0">
                          <a:effectLst/>
                          <a:latin typeface="Pragmatica" panose="020B7200000000000000"/>
                          <a:ea typeface="Calibri" panose="020F0502020204030204" pitchFamily="34" charset="0"/>
                          <a:cs typeface="Times New Roman" panose="02020603050405020304" pitchFamily="18" charset="0"/>
                        </a:rPr>
                        <a:t>4</a:t>
                      </a:r>
                      <a:endParaRPr lang="en-US" sz="32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495872">
                <a:tc>
                  <a:txBody>
                    <a:bodyPr/>
                    <a:lstStyle/>
                    <a:p>
                      <a:pPr marL="0" marR="0">
                        <a:lnSpc>
                          <a:spcPct val="107000"/>
                        </a:lnSpc>
                        <a:spcBef>
                          <a:spcPts val="0"/>
                        </a:spcBef>
                        <a:spcAft>
                          <a:spcPts val="0"/>
                        </a:spcAft>
                      </a:pPr>
                      <a:r>
                        <a:rPr lang="en-US" sz="2800" b="0" dirty="0">
                          <a:effectLst/>
                          <a:latin typeface="Pragmatica" panose="020B7200000000000000"/>
                          <a:ea typeface="Calibri" panose="020F0502020204030204" pitchFamily="34" charset="0"/>
                          <a:cs typeface="Times New Roman" panose="02020603050405020304" pitchFamily="18" charset="0"/>
                        </a:rPr>
                        <a:t>5</a:t>
                      </a:r>
                      <a:endParaRPr lang="en-US" sz="32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r h="495872">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9</a:t>
                      </a:r>
                    </a:p>
                  </a:txBody>
                  <a:tcPr marL="68580" marR="68580" marT="0" marB="0"/>
                </a:tc>
                <a:extLst>
                  <a:ext uri="{0D108BD9-81ED-4DB2-BD59-A6C34878D82A}">
                    <a16:rowId xmlns:a16="http://schemas.microsoft.com/office/drawing/2014/main" val="522529181"/>
                  </a:ext>
                </a:extLst>
              </a:tr>
              <a:tr h="495872">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3150609269"/>
                  </a:ext>
                </a:extLst>
              </a:tr>
              <a:tr h="495872">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3</a:t>
                      </a:r>
                    </a:p>
                  </a:txBody>
                  <a:tcPr marL="68580" marR="68580" marT="0" marB="0"/>
                </a:tc>
                <a:extLst>
                  <a:ext uri="{0D108BD9-81ED-4DB2-BD59-A6C34878D82A}">
                    <a16:rowId xmlns:a16="http://schemas.microsoft.com/office/drawing/2014/main" val="441883480"/>
                  </a:ext>
                </a:extLst>
              </a:tr>
            </a:tbl>
          </a:graphicData>
        </a:graphic>
      </p:graphicFrame>
      <p:graphicFrame>
        <p:nvGraphicFramePr>
          <p:cNvPr id="5" name="Table 4">
            <a:extLst>
              <a:ext uri="{FF2B5EF4-FFF2-40B4-BE49-F238E27FC236}">
                <a16:creationId xmlns:a16="http://schemas.microsoft.com/office/drawing/2014/main" id="{3E30F6DC-60F6-4B12-B305-221239DB0675}"/>
              </a:ext>
            </a:extLst>
          </p:cNvPr>
          <p:cNvGraphicFramePr>
            <a:graphicFrameLocks noGrp="1"/>
          </p:cNvGraphicFramePr>
          <p:nvPr>
            <p:extLst>
              <p:ext uri="{D42A27DB-BD31-4B8C-83A1-F6EECF244321}">
                <p14:modId xmlns:p14="http://schemas.microsoft.com/office/powerpoint/2010/main" val="2121241233"/>
              </p:ext>
            </p:extLst>
          </p:nvPr>
        </p:nvGraphicFramePr>
        <p:xfrm>
          <a:off x="6429270" y="2147351"/>
          <a:ext cx="914400" cy="3966976"/>
        </p:xfrm>
        <a:graphic>
          <a:graphicData uri="http://schemas.openxmlformats.org/drawingml/2006/table">
            <a:tbl>
              <a:tblPr firstRow="1" firstCol="1" bandRow="1">
                <a:tableStyleId>{F2DE63D5-997A-4646-A377-4702673A728D}</a:tableStyleId>
              </a:tblPr>
              <a:tblGrid>
                <a:gridCol w="914400">
                  <a:extLst>
                    <a:ext uri="{9D8B030D-6E8A-4147-A177-3AD203B41FA5}">
                      <a16:colId xmlns:a16="http://schemas.microsoft.com/office/drawing/2014/main" val="1478276448"/>
                    </a:ext>
                  </a:extLst>
                </a:gridCol>
              </a:tblGrid>
              <a:tr h="495872">
                <a:tc>
                  <a:txBody>
                    <a:bodyPr/>
                    <a:lstStyle/>
                    <a:p>
                      <a:pPr marL="0" marR="0">
                        <a:lnSpc>
                          <a:spcPct val="107000"/>
                        </a:lnSpc>
                        <a:spcBef>
                          <a:spcPts val="0"/>
                        </a:spcBef>
                        <a:spcAft>
                          <a:spcPts val="0"/>
                        </a:spcAft>
                      </a:pPr>
                      <a:r>
                        <a:rPr lang="en-US" sz="3200" dirty="0">
                          <a:effectLst/>
                        </a:rPr>
                        <a:t>col</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495872">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8</a:t>
                      </a:r>
                    </a:p>
                  </a:txBody>
                  <a:tcPr marL="68580" marR="68580" marT="0" marB="0"/>
                </a:tc>
                <a:extLst>
                  <a:ext uri="{0D108BD9-81ED-4DB2-BD59-A6C34878D82A}">
                    <a16:rowId xmlns:a16="http://schemas.microsoft.com/office/drawing/2014/main" val="228707264"/>
                  </a:ext>
                </a:extLst>
              </a:tr>
              <a:tr h="495872">
                <a:tc>
                  <a:txBody>
                    <a:bodyPr/>
                    <a:lstStyle/>
                    <a:p>
                      <a:pPr marL="0" marR="0">
                        <a:lnSpc>
                          <a:spcPct val="107000"/>
                        </a:lnSpc>
                        <a:spcBef>
                          <a:spcPts val="0"/>
                        </a:spcBef>
                        <a:spcAft>
                          <a:spcPts val="0"/>
                        </a:spcAft>
                      </a:pPr>
                      <a:r>
                        <a:rPr lang="en-US" sz="2800" b="0" dirty="0">
                          <a:effectLst/>
                          <a:latin typeface="Pragmatica" panose="020B7200000000000000"/>
                          <a:ea typeface="Calibri" panose="020F0502020204030204" pitchFamily="34" charset="0"/>
                          <a:cs typeface="Times New Roman" panose="02020603050405020304" pitchFamily="18" charset="0"/>
                        </a:rPr>
                        <a:t>2</a:t>
                      </a:r>
                      <a:endParaRPr lang="en-US" sz="32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495872">
                <a:tc>
                  <a:txBody>
                    <a:bodyPr/>
                    <a:lstStyle/>
                    <a:p>
                      <a:pPr marL="0" marR="0">
                        <a:lnSpc>
                          <a:spcPct val="107000"/>
                        </a:lnSpc>
                        <a:spcBef>
                          <a:spcPts val="0"/>
                        </a:spcBef>
                        <a:spcAft>
                          <a:spcPts val="0"/>
                        </a:spcAft>
                      </a:pPr>
                      <a:r>
                        <a:rPr lang="en-US" sz="2800" b="0" dirty="0">
                          <a:effectLst/>
                          <a:latin typeface="Pragmatica" panose="020B7200000000000000"/>
                          <a:ea typeface="Calibri" panose="020F0502020204030204" pitchFamily="34" charset="0"/>
                          <a:cs typeface="Times New Roman" panose="02020603050405020304" pitchFamily="18" charset="0"/>
                        </a:rPr>
                        <a:t>4</a:t>
                      </a:r>
                      <a:endParaRPr lang="en-US" sz="32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495872">
                <a:tc>
                  <a:txBody>
                    <a:bodyPr/>
                    <a:lstStyle/>
                    <a:p>
                      <a:pPr marL="0" marR="0">
                        <a:lnSpc>
                          <a:spcPct val="107000"/>
                        </a:lnSpc>
                        <a:spcBef>
                          <a:spcPts val="0"/>
                        </a:spcBef>
                        <a:spcAft>
                          <a:spcPts val="0"/>
                        </a:spcAft>
                      </a:pPr>
                      <a:r>
                        <a:rPr lang="en-US" sz="2800" b="0" dirty="0">
                          <a:effectLst/>
                          <a:latin typeface="Pragmatica" panose="020B7200000000000000"/>
                          <a:ea typeface="Calibri" panose="020F0502020204030204" pitchFamily="34" charset="0"/>
                          <a:cs typeface="Times New Roman" panose="02020603050405020304" pitchFamily="18" charset="0"/>
                        </a:rPr>
                        <a:t>5</a:t>
                      </a:r>
                      <a:endParaRPr lang="en-US" sz="32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r h="495872">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9</a:t>
                      </a:r>
                    </a:p>
                  </a:txBody>
                  <a:tcPr marL="68580" marR="68580" marT="0" marB="0"/>
                </a:tc>
                <a:extLst>
                  <a:ext uri="{0D108BD9-81ED-4DB2-BD59-A6C34878D82A}">
                    <a16:rowId xmlns:a16="http://schemas.microsoft.com/office/drawing/2014/main" val="522529181"/>
                  </a:ext>
                </a:extLst>
              </a:tr>
              <a:tr h="495872">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val="3150609269"/>
                  </a:ext>
                </a:extLst>
              </a:tr>
              <a:tr h="495872">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3</a:t>
                      </a:r>
                    </a:p>
                  </a:txBody>
                  <a:tcPr marL="68580" marR="68580" marT="0" marB="0"/>
                </a:tc>
                <a:extLst>
                  <a:ext uri="{0D108BD9-81ED-4DB2-BD59-A6C34878D82A}">
                    <a16:rowId xmlns:a16="http://schemas.microsoft.com/office/drawing/2014/main" val="441883480"/>
                  </a:ext>
                </a:extLst>
              </a:tr>
            </a:tbl>
          </a:graphicData>
        </a:graphic>
      </p:graphicFrame>
      <p:sp>
        <p:nvSpPr>
          <p:cNvPr id="3" name="TextBox 2">
            <a:extLst>
              <a:ext uri="{FF2B5EF4-FFF2-40B4-BE49-F238E27FC236}">
                <a16:creationId xmlns:a16="http://schemas.microsoft.com/office/drawing/2014/main" id="{8A8A403C-BD65-46E1-9524-7AC7FD8B898E}"/>
              </a:ext>
            </a:extLst>
          </p:cNvPr>
          <p:cNvSpPr txBox="1"/>
          <p:nvPr/>
        </p:nvSpPr>
        <p:spPr>
          <a:xfrm>
            <a:off x="3519948" y="1632155"/>
            <a:ext cx="1533833" cy="369332"/>
          </a:xfrm>
          <a:prstGeom prst="rect">
            <a:avLst/>
          </a:prstGeom>
          <a:noFill/>
        </p:spPr>
        <p:txBody>
          <a:bodyPr wrap="square" rtlCol="0">
            <a:spAutoFit/>
          </a:bodyPr>
          <a:lstStyle/>
          <a:p>
            <a:r>
              <a:rPr lang="en-US" dirty="0">
                <a:latin typeface="Consolas" panose="020B0609020204030204" pitchFamily="49" charset="0"/>
              </a:rPr>
              <a:t>df['col']</a:t>
            </a:r>
          </a:p>
        </p:txBody>
      </p:sp>
      <p:sp>
        <p:nvSpPr>
          <p:cNvPr id="7" name="TextBox 6">
            <a:extLst>
              <a:ext uri="{FF2B5EF4-FFF2-40B4-BE49-F238E27FC236}">
                <a16:creationId xmlns:a16="http://schemas.microsoft.com/office/drawing/2014/main" id="{4AC76575-FA6D-4C1A-8D71-8FF72A4DB93B}"/>
              </a:ext>
            </a:extLst>
          </p:cNvPr>
          <p:cNvSpPr txBox="1"/>
          <p:nvPr/>
        </p:nvSpPr>
        <p:spPr>
          <a:xfrm>
            <a:off x="6096000" y="1618029"/>
            <a:ext cx="2099188" cy="369332"/>
          </a:xfrm>
          <a:prstGeom prst="rect">
            <a:avLst/>
          </a:prstGeom>
          <a:noFill/>
        </p:spPr>
        <p:txBody>
          <a:bodyPr wrap="square" rtlCol="0">
            <a:spAutoFit/>
          </a:bodyPr>
          <a:lstStyle/>
          <a:p>
            <a:r>
              <a:rPr lang="en-US" dirty="0">
                <a:latin typeface="Consolas" panose="020B0609020204030204" pitchFamily="49" charset="0"/>
              </a:rPr>
              <a:t>df[['col']]</a:t>
            </a:r>
          </a:p>
        </p:txBody>
      </p:sp>
    </p:spTree>
    <p:extLst>
      <p:ext uri="{BB962C8B-B14F-4D97-AF65-F5344CB8AC3E}">
        <p14:creationId xmlns:p14="http://schemas.microsoft.com/office/powerpoint/2010/main" val="3872238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677656"/>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itchFamily="2" charset="0"/>
              </a:rPr>
              <a:t>Working with columns</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Selecting and dropping</a:t>
            </a:r>
          </a:p>
          <a:p>
            <a:pPr marL="457200" indent="-457200">
              <a:buFont typeface="Arial" panose="020B0604020202020204" pitchFamily="34" charset="0"/>
              <a:buChar char="•"/>
            </a:pPr>
            <a:r>
              <a:rPr lang="en-US" sz="2800" b="1" dirty="0">
                <a:solidFill>
                  <a:srgbClr val="CF3338"/>
                </a:solidFill>
                <a:latin typeface="Pragmatica" panose="020B0403040502020204"/>
              </a:rPr>
              <a:t>Calculating and renaming</a:t>
            </a:r>
          </a:p>
        </p:txBody>
      </p:sp>
    </p:spTree>
    <p:extLst>
      <p:ext uri="{BB962C8B-B14F-4D97-AF65-F5344CB8AC3E}">
        <p14:creationId xmlns:p14="http://schemas.microsoft.com/office/powerpoint/2010/main" val="3509977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Working with columns</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905494156"/>
              </p:ext>
            </p:extLst>
          </p:nvPr>
        </p:nvGraphicFramePr>
        <p:xfrm>
          <a:off x="752682" y="1890789"/>
          <a:ext cx="10686636" cy="4108210"/>
        </p:xfrm>
        <a:graphic>
          <a:graphicData uri="http://schemas.openxmlformats.org/drawingml/2006/table">
            <a:tbl>
              <a:tblPr firstRow="1" firstCol="1" bandRow="1">
                <a:tableStyleId>{F2DE63D5-997A-4646-A377-4702673A728D}</a:tableStyleId>
              </a:tblPr>
              <a:tblGrid>
                <a:gridCol w="3946189">
                  <a:extLst>
                    <a:ext uri="{9D8B030D-6E8A-4147-A177-3AD203B41FA5}">
                      <a16:colId xmlns:a16="http://schemas.microsoft.com/office/drawing/2014/main" val="1478276448"/>
                    </a:ext>
                  </a:extLst>
                </a:gridCol>
                <a:gridCol w="6740447">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600" dirty="0">
                          <a:effectLst/>
                        </a:rPr>
                        <a:t>Task</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600" dirty="0">
                          <a:effectLst/>
                        </a:rPr>
                        <a:t>Operation</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2600" b="0" dirty="0">
                          <a:effectLst/>
                          <a:latin typeface="Pragmatica" panose="020B7200000000000000"/>
                          <a:ea typeface="Calibri" panose="020F0502020204030204" pitchFamily="34" charset="0"/>
                          <a:cs typeface="Times New Roman" panose="02020603050405020304" pitchFamily="18" charset="0"/>
                        </a:rPr>
                        <a:t>Selecting a column</a:t>
                      </a:r>
                    </a:p>
                  </a:txBody>
                  <a:tcPr marL="68580" marR="68580" marT="0" marB="0"/>
                </a:tc>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df[['a', 'b', 'c']]</a:t>
                      </a: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600" b="0" dirty="0">
                          <a:effectLst/>
                          <a:latin typeface="Pragmatica" panose="020B7200000000000000"/>
                          <a:ea typeface="Calibri" panose="020F0502020204030204" pitchFamily="34" charset="0"/>
                          <a:cs typeface="Times New Roman" panose="02020603050405020304" pitchFamily="18" charset="0"/>
                        </a:rPr>
                        <a:t>Dropping a column</a:t>
                      </a:r>
                    </a:p>
                  </a:txBody>
                  <a:tcPr marL="68580" marR="68580" marT="0" marB="0"/>
                </a:tc>
                <a:tc>
                  <a:txBody>
                    <a:bodyPr/>
                    <a:lstStyle/>
                    <a:p>
                      <a:pPr marL="0" marR="0">
                        <a:lnSpc>
                          <a:spcPct val="107000"/>
                        </a:lnSpc>
                        <a:spcBef>
                          <a:spcPts val="0"/>
                        </a:spcBef>
                        <a:spcAft>
                          <a:spcPts val="0"/>
                        </a:spcAft>
                      </a:pPr>
                      <a:r>
                        <a:rPr lang="en-US" sz="2600" b="0" dirty="0" err="1">
                          <a:effectLst/>
                          <a:latin typeface="Consolas" panose="020B0609020204030204" pitchFamily="49" charset="0"/>
                          <a:ea typeface="Calibri" panose="020F0502020204030204" pitchFamily="34" charset="0"/>
                          <a:cs typeface="Times New Roman" panose="02020603050405020304" pitchFamily="18" charset="0"/>
                        </a:rPr>
                        <a:t>df.drop</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('a', axis='columns’)</a:t>
                      </a: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600" b="0" dirty="0">
                          <a:effectLst/>
                          <a:latin typeface="Pragmatica" panose="020B7200000000000000"/>
                          <a:ea typeface="Calibri" panose="020F0502020204030204" pitchFamily="34" charset="0"/>
                          <a:cs typeface="Times New Roman" panose="02020603050405020304" pitchFamily="18" charset="0"/>
                        </a:rPr>
                        <a:t>Calculating a column</a:t>
                      </a:r>
                    </a:p>
                  </a:txBody>
                  <a:tcPr marL="68580" marR="68580" marT="0" marB="0"/>
                </a:tc>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df['</a:t>
                      </a:r>
                      <a:r>
                        <a:rPr lang="en-US" sz="2600" b="0" dirty="0" err="1">
                          <a:effectLst/>
                          <a:latin typeface="Consolas" panose="020B0609020204030204" pitchFamily="49" charset="0"/>
                          <a:ea typeface="Calibri" panose="020F0502020204030204" pitchFamily="34" charset="0"/>
                          <a:cs typeface="Times New Roman" panose="02020603050405020304" pitchFamily="18" charset="0"/>
                        </a:rPr>
                        <a:t>new_column</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 = df['x'] + df['y']</a:t>
                      </a: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600" b="0" dirty="0">
                          <a:effectLst/>
                          <a:latin typeface="Pragmatica" panose="020B7200000000000000"/>
                          <a:ea typeface="Calibri" panose="020F0502020204030204" pitchFamily="34" charset="0"/>
                          <a:cs typeface="Times New Roman" panose="02020603050405020304" pitchFamily="18" charset="0"/>
                        </a:rPr>
                        <a:t>Renaming a column</a:t>
                      </a:r>
                    </a:p>
                  </a:txBody>
                  <a:tcPr marL="68580" marR="68580" marT="0" marB="0"/>
                </a:tc>
                <a:tc>
                  <a:txBody>
                    <a:bodyPr/>
                    <a:lstStyle/>
                    <a:p>
                      <a:pPr marL="0" marR="0">
                        <a:lnSpc>
                          <a:spcPct val="107000"/>
                        </a:lnSpc>
                        <a:spcBef>
                          <a:spcPts val="0"/>
                        </a:spcBef>
                        <a:spcAft>
                          <a:spcPts val="0"/>
                        </a:spcAft>
                      </a:pPr>
                      <a:r>
                        <a:rPr lang="en-US" sz="2800" dirty="0" err="1">
                          <a:latin typeface="Consolas" panose="020B0609020204030204" pitchFamily="49" charset="0"/>
                        </a:rPr>
                        <a:t>df.rename</a:t>
                      </a:r>
                      <a:r>
                        <a:rPr lang="en-US" sz="2800" dirty="0">
                          <a:latin typeface="Consolas" panose="020B0609020204030204" pitchFamily="49" charset="0"/>
                        </a:rPr>
                        <a:t>(columns = {'new_name</a:t>
                      </a:r>
                      <a:r>
                        <a:rPr lang="en-US" sz="2800" b="0" dirty="0">
                          <a:effectLst/>
                          <a:latin typeface="Consolas" panose="020B0609020204030204" pitchFamily="49" charset="0"/>
                          <a:ea typeface="Calibri" panose="020F0502020204030204" pitchFamily="34" charset="0"/>
                          <a:cs typeface="Times New Roman" panose="02020603050405020304" pitchFamily="18" charset="0"/>
                        </a:rPr>
                        <a:t>'</a:t>
                      </a:r>
                      <a:r>
                        <a:rPr lang="en-US" sz="2800" dirty="0">
                          <a:latin typeface="Consolas" panose="020B0609020204030204" pitchFamily="49" charset="0"/>
                        </a:rPr>
                        <a:t>:</a:t>
                      </a:r>
                      <a:r>
                        <a:rPr lang="en-US" sz="2800" b="0" dirty="0">
                          <a:effectLst/>
                          <a:latin typeface="Consolas" panose="020B0609020204030204" pitchFamily="49" charset="0"/>
                          <a:ea typeface="Calibri" panose="020F0502020204030204" pitchFamily="34" charset="0"/>
                          <a:cs typeface="Times New Roman" panose="02020603050405020304" pitchFamily="18" charset="0"/>
                        </a:rPr>
                        <a:t>'</a:t>
                      </a:r>
                      <a:r>
                        <a:rPr lang="en-US" sz="2800" dirty="0" err="1">
                          <a:latin typeface="Consolas" panose="020B0609020204030204" pitchFamily="49" charset="0"/>
                        </a:rPr>
                        <a:t>old_name</a:t>
                      </a:r>
                      <a:r>
                        <a:rPr lang="en-US" sz="2800" dirty="0">
                          <a:latin typeface="Consolas" panose="020B0609020204030204" pitchFamily="49" charset="0"/>
                        </a:rPr>
                        <a:t>'})</a:t>
                      </a:r>
                      <a:endParaRPr lang="en-US" sz="2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1683801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677656"/>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ch-12-demos.ipynb</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Working with rows</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Sorting</a:t>
            </a:r>
          </a:p>
          <a:p>
            <a:pPr marL="457200" indent="-457200">
              <a:buFont typeface="Arial" panose="020B0604020202020204" pitchFamily="34" charset="0"/>
              <a:buChar char="•"/>
            </a:pPr>
            <a:r>
              <a:rPr lang="en-US" sz="2800" b="1" dirty="0">
                <a:solidFill>
                  <a:srgbClr val="CF3338"/>
                </a:solidFill>
                <a:latin typeface="Pragmatica" pitchFamily="2" charset="0"/>
              </a:rPr>
              <a:t>Filtering</a:t>
            </a:r>
          </a:p>
        </p:txBody>
      </p:sp>
    </p:spTree>
    <p:extLst>
      <p:ext uri="{BB962C8B-B14F-4D97-AF65-F5344CB8AC3E}">
        <p14:creationId xmlns:p14="http://schemas.microsoft.com/office/powerpoint/2010/main" val="3375174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Working with rows</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8370721"/>
              </p:ext>
            </p:extLst>
          </p:nvPr>
        </p:nvGraphicFramePr>
        <p:xfrm>
          <a:off x="752682" y="1890789"/>
          <a:ext cx="10686636" cy="2686588"/>
        </p:xfrm>
        <a:graphic>
          <a:graphicData uri="http://schemas.openxmlformats.org/drawingml/2006/table">
            <a:tbl>
              <a:tblPr firstRow="1" firstCol="1" bandRow="1">
                <a:tableStyleId>{F2DE63D5-997A-4646-A377-4702673A728D}</a:tableStyleId>
              </a:tblPr>
              <a:tblGrid>
                <a:gridCol w="3946189">
                  <a:extLst>
                    <a:ext uri="{9D8B030D-6E8A-4147-A177-3AD203B41FA5}">
                      <a16:colId xmlns:a16="http://schemas.microsoft.com/office/drawing/2014/main" val="1478276448"/>
                    </a:ext>
                  </a:extLst>
                </a:gridCol>
                <a:gridCol w="6740447">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600" dirty="0">
                          <a:effectLst/>
                        </a:rPr>
                        <a:t>Task</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600" dirty="0">
                          <a:effectLst/>
                        </a:rPr>
                        <a:t>Operation</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2600" b="0" dirty="0">
                          <a:effectLst/>
                          <a:latin typeface="Pragmatica" panose="020B7200000000000000"/>
                          <a:ea typeface="Calibri" panose="020F0502020204030204" pitchFamily="34" charset="0"/>
                          <a:cs typeface="Times New Roman" panose="02020603050405020304" pitchFamily="18" charset="0"/>
                        </a:rPr>
                        <a:t>Sorting rows</a:t>
                      </a:r>
                    </a:p>
                  </a:txBody>
                  <a:tcPr marL="68580" marR="68580" marT="0" marB="0"/>
                </a:tc>
                <a:tc>
                  <a:txBody>
                    <a:bodyPr/>
                    <a:lstStyle/>
                    <a:p>
                      <a:pPr marL="0" marR="0">
                        <a:lnSpc>
                          <a:spcPct val="107000"/>
                        </a:lnSpc>
                        <a:spcBef>
                          <a:spcPts val="0"/>
                        </a:spcBef>
                        <a:spcAft>
                          <a:spcPts val="0"/>
                        </a:spcAft>
                      </a:pPr>
                      <a:r>
                        <a:rPr lang="en-US" sz="2600" b="0" dirty="0" err="1">
                          <a:effectLst/>
                          <a:latin typeface="Consolas" panose="020B0609020204030204" pitchFamily="49" charset="0"/>
                          <a:ea typeface="Calibri" panose="020F0502020204030204" pitchFamily="34" charset="0"/>
                          <a:cs typeface="Times New Roman" panose="02020603050405020304" pitchFamily="18" charset="0"/>
                        </a:rPr>
                        <a:t>df.sort_values</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(by=['col'], ascending=[False])</a:t>
                      </a: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600" b="0" dirty="0">
                          <a:effectLst/>
                          <a:latin typeface="Pragmatica" panose="020B7200000000000000"/>
                          <a:ea typeface="Calibri" panose="020F0502020204030204" pitchFamily="34" charset="0"/>
                          <a:cs typeface="Times New Roman" panose="02020603050405020304" pitchFamily="18" charset="0"/>
                        </a:rPr>
                        <a:t>Filtering rows</a:t>
                      </a:r>
                    </a:p>
                  </a:txBody>
                  <a:tcPr marL="68580" marR="68580" marT="0" marB="0"/>
                </a:tc>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df[df['col'] == 'x']</a:t>
                      </a:r>
                    </a:p>
                  </a:txBody>
                  <a:tcPr marL="68580" marR="68580" marT="0" marB="0"/>
                </a:tc>
                <a:extLst>
                  <a:ext uri="{0D108BD9-81ED-4DB2-BD59-A6C34878D82A}">
                    <a16:rowId xmlns:a16="http://schemas.microsoft.com/office/drawing/2014/main" val="3733806054"/>
                  </a:ext>
                </a:extLst>
              </a:tr>
            </a:tbl>
          </a:graphicData>
        </a:graphic>
      </p:graphicFrame>
    </p:spTree>
    <p:extLst>
      <p:ext uri="{BB962C8B-B14F-4D97-AF65-F5344CB8AC3E}">
        <p14:creationId xmlns:p14="http://schemas.microsoft.com/office/powerpoint/2010/main" val="2065573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Aggregating</a:t>
            </a:r>
          </a:p>
        </p:txBody>
      </p:sp>
      <p:sp>
        <p:nvSpPr>
          <p:cNvPr id="8" name="TextBox 7">
            <a:extLst>
              <a:ext uri="{FF2B5EF4-FFF2-40B4-BE49-F238E27FC236}">
                <a16:creationId xmlns:a16="http://schemas.microsoft.com/office/drawing/2014/main" id="{60B5024C-6407-4C71-A69C-0022A84E27C7}"/>
              </a:ext>
            </a:extLst>
          </p:cNvPr>
          <p:cNvSpPr txBox="1"/>
          <p:nvPr/>
        </p:nvSpPr>
        <p:spPr>
          <a:xfrm>
            <a:off x="347240" y="1386155"/>
            <a:ext cx="6105832" cy="374013"/>
          </a:xfrm>
          <a:prstGeom prst="rect">
            <a:avLst/>
          </a:prstGeom>
          <a:noFill/>
        </p:spPr>
        <p:txBody>
          <a:bodyPr wrap="square">
            <a:spAutoFit/>
          </a:bodyPr>
          <a:lstStyle/>
          <a:p>
            <a:pPr marL="0" marR="0">
              <a:lnSpc>
                <a:spcPct val="107000"/>
              </a:lnSpc>
              <a:spcBef>
                <a:spcPts val="0"/>
              </a:spcBef>
              <a:spcAft>
                <a:spcPts val="0"/>
              </a:spcAft>
            </a:pPr>
            <a:r>
              <a:rPr lang="en-US" sz="1800" b="0" dirty="0">
                <a:effectLst/>
                <a:latin typeface="Consolas" panose="020B0609020204030204" pitchFamily="49" charset="0"/>
                <a:ea typeface="Calibri" panose="020F0502020204030204" pitchFamily="34" charset="0"/>
                <a:cs typeface="Times New Roman" panose="02020603050405020304" pitchFamily="18" charset="0"/>
              </a:rPr>
              <a:t>df_grouped = </a:t>
            </a:r>
            <a:r>
              <a:rPr lang="en-US" sz="1800" b="0" dirty="0" err="1">
                <a:effectLst/>
                <a:latin typeface="Consolas" panose="020B0609020204030204" pitchFamily="49" charset="0"/>
                <a:ea typeface="Calibri" panose="020F0502020204030204" pitchFamily="34" charset="0"/>
                <a:cs typeface="Times New Roman" panose="02020603050405020304" pitchFamily="18" charset="0"/>
              </a:rPr>
              <a:t>df.groupby</a:t>
            </a:r>
            <a:r>
              <a:rPr lang="en-US" sz="1800" b="0" dirty="0">
                <a:effectLst/>
                <a:latin typeface="Consolas" panose="020B0609020204030204" pitchFamily="49" charset="0"/>
                <a:ea typeface="Calibri" panose="020F0502020204030204" pitchFamily="34" charset="0"/>
                <a:cs typeface="Times New Roman" panose="02020603050405020304" pitchFamily="18" charset="0"/>
              </a:rPr>
              <a:t>('col')</a:t>
            </a:r>
          </a:p>
        </p:txBody>
      </p:sp>
      <p:pic>
        <p:nvPicPr>
          <p:cNvPr id="7" name="Picture 6">
            <a:extLst>
              <a:ext uri="{FF2B5EF4-FFF2-40B4-BE49-F238E27FC236}">
                <a16:creationId xmlns:a16="http://schemas.microsoft.com/office/drawing/2014/main" id="{FAF9BB26-B7E7-4326-9D1E-36FEB20A5D02}"/>
              </a:ext>
            </a:extLst>
          </p:cNvPr>
          <p:cNvPicPr>
            <a:picLocks noChangeAspect="1"/>
          </p:cNvPicPr>
          <p:nvPr/>
        </p:nvPicPr>
        <p:blipFill>
          <a:blip r:embed="rId4"/>
          <a:stretch>
            <a:fillRect/>
          </a:stretch>
        </p:blipFill>
        <p:spPr>
          <a:xfrm>
            <a:off x="458314" y="1920052"/>
            <a:ext cx="4305348" cy="3762994"/>
          </a:xfrm>
          <a:prstGeom prst="rect">
            <a:avLst/>
          </a:prstGeom>
        </p:spPr>
      </p:pic>
      <p:sp>
        <p:nvSpPr>
          <p:cNvPr id="12" name="TextBox 11">
            <a:extLst>
              <a:ext uri="{FF2B5EF4-FFF2-40B4-BE49-F238E27FC236}">
                <a16:creationId xmlns:a16="http://schemas.microsoft.com/office/drawing/2014/main" id="{4C4FE0EF-55BD-49DB-AA34-546E59FE7577}"/>
              </a:ext>
            </a:extLst>
          </p:cNvPr>
          <p:cNvSpPr txBox="1"/>
          <p:nvPr/>
        </p:nvSpPr>
        <p:spPr>
          <a:xfrm>
            <a:off x="6453072" y="1386155"/>
            <a:ext cx="5391688" cy="374013"/>
          </a:xfrm>
          <a:prstGeom prst="rect">
            <a:avLst/>
          </a:prstGeom>
          <a:noFill/>
        </p:spPr>
        <p:txBody>
          <a:bodyPr wrap="square">
            <a:spAutoFit/>
          </a:bodyPr>
          <a:lstStyle/>
          <a:p>
            <a:pPr marL="0" marR="0">
              <a:lnSpc>
                <a:spcPct val="107000"/>
              </a:lnSpc>
              <a:spcBef>
                <a:spcPts val="0"/>
              </a:spcBef>
              <a:spcAft>
                <a:spcPts val="0"/>
              </a:spcAft>
            </a:pPr>
            <a:r>
              <a:rPr lang="en-US" sz="1800" b="0" dirty="0">
                <a:effectLst/>
                <a:latin typeface="Consolas" panose="020B0609020204030204" pitchFamily="49" charset="0"/>
                <a:ea typeface="Calibri" panose="020F0502020204030204" pitchFamily="34" charset="0"/>
                <a:cs typeface="Times New Roman" panose="02020603050405020304" pitchFamily="18" charset="0"/>
              </a:rPr>
              <a:t>df_grouped[['</a:t>
            </a:r>
            <a:r>
              <a:rPr lang="en-US" sz="1800" b="0" dirty="0" err="1">
                <a:effectLst/>
                <a:latin typeface="Consolas" panose="020B0609020204030204" pitchFamily="49" charset="0"/>
                <a:ea typeface="Calibri" panose="020F0502020204030204" pitchFamily="34" charset="0"/>
                <a:cs typeface="Times New Roman" panose="02020603050405020304" pitchFamily="18" charset="0"/>
              </a:rPr>
              <a:t>other_col</a:t>
            </a:r>
            <a:r>
              <a:rPr lang="en-US" sz="1800" b="0" dirty="0">
                <a:effectLst/>
                <a:latin typeface="Consolas" panose="020B0609020204030204" pitchFamily="49" charset="0"/>
                <a:ea typeface="Calibri" panose="020F0502020204030204" pitchFamily="34" charset="0"/>
                <a:cs typeface="Times New Roman" panose="02020603050405020304" pitchFamily="18" charset="0"/>
              </a:rPr>
              <a:t>']].sum()</a:t>
            </a:r>
          </a:p>
        </p:txBody>
      </p:sp>
      <p:pic>
        <p:nvPicPr>
          <p:cNvPr id="13" name="Picture 12">
            <a:extLst>
              <a:ext uri="{FF2B5EF4-FFF2-40B4-BE49-F238E27FC236}">
                <a16:creationId xmlns:a16="http://schemas.microsoft.com/office/drawing/2014/main" id="{50204ED6-E843-42AF-8E9A-32088F9D44A0}"/>
              </a:ext>
            </a:extLst>
          </p:cNvPr>
          <p:cNvPicPr>
            <a:picLocks noChangeAspect="1"/>
          </p:cNvPicPr>
          <p:nvPr/>
        </p:nvPicPr>
        <p:blipFill>
          <a:blip r:embed="rId5"/>
          <a:stretch>
            <a:fillRect/>
          </a:stretch>
        </p:blipFill>
        <p:spPr>
          <a:xfrm>
            <a:off x="5920141" y="1920052"/>
            <a:ext cx="5972529" cy="3665774"/>
          </a:xfrm>
          <a:prstGeom prst="rect">
            <a:avLst/>
          </a:prstGeom>
        </p:spPr>
      </p:pic>
    </p:spTree>
    <p:extLst>
      <p:ext uri="{BB962C8B-B14F-4D97-AF65-F5344CB8AC3E}">
        <p14:creationId xmlns:p14="http://schemas.microsoft.com/office/powerpoint/2010/main" val="355240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ch-12-demos.ipynb</a:t>
            </a:r>
            <a:br>
              <a:rPr lang="en-US" sz="2800" b="1" dirty="0">
                <a:solidFill>
                  <a:srgbClr val="CF3338"/>
                </a:solidFill>
                <a:latin typeface="Pragmatica" pitchFamily="2" charset="0"/>
              </a:rPr>
            </a:br>
            <a:endParaRPr lang="en-US" sz="2800" b="1" dirty="0">
              <a:solidFill>
                <a:srgbClr val="CF3338"/>
              </a:solidFill>
              <a:latin typeface="Pragmatica" panose="020B0403040502020204"/>
            </a:endParaRPr>
          </a:p>
          <a:p>
            <a:endParaRPr lang="en-US" sz="2800" b="1" dirty="0">
              <a:solidFill>
                <a:srgbClr val="CF3338"/>
              </a:solidFill>
              <a:latin typeface="Pragmatica" panose="020B0403040502020204"/>
            </a:endParaRPr>
          </a:p>
          <a:p>
            <a:pPr marL="457200" indent="-457200">
              <a:buFont typeface="Arial" panose="020B0604020202020204" pitchFamily="34" charset="0"/>
              <a:buChar char="•"/>
            </a:pPr>
            <a:r>
              <a:rPr lang="en-US" sz="2800" b="1" dirty="0">
                <a:solidFill>
                  <a:srgbClr val="CF3338"/>
                </a:solidFill>
                <a:latin typeface="Pragmatica" panose="020B0403040502020204"/>
              </a:rPr>
              <a:t>Grouping by</a:t>
            </a:r>
          </a:p>
          <a:p>
            <a:pPr marL="457200" indent="-457200">
              <a:buFont typeface="Arial" panose="020B0604020202020204" pitchFamily="34" charset="0"/>
              <a:buChar char="•"/>
            </a:pPr>
            <a:r>
              <a:rPr lang="en-US" sz="2800" b="1" dirty="0">
                <a:solidFill>
                  <a:srgbClr val="CF3338"/>
                </a:solidFill>
                <a:latin typeface="Pragmatica" panose="020B0403040502020204"/>
              </a:rPr>
              <a:t>Summarizing</a:t>
            </a:r>
          </a:p>
        </p:txBody>
      </p:sp>
    </p:spTree>
    <p:extLst>
      <p:ext uri="{BB962C8B-B14F-4D97-AF65-F5344CB8AC3E}">
        <p14:creationId xmlns:p14="http://schemas.microsoft.com/office/powerpoint/2010/main" val="1740246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Merging</a:t>
            </a:r>
          </a:p>
        </p:txBody>
      </p:sp>
      <p:sp>
        <p:nvSpPr>
          <p:cNvPr id="8" name="TextBox 7">
            <a:extLst>
              <a:ext uri="{FF2B5EF4-FFF2-40B4-BE49-F238E27FC236}">
                <a16:creationId xmlns:a16="http://schemas.microsoft.com/office/drawing/2014/main" id="{60B5024C-6407-4C71-A69C-0022A84E27C7}"/>
              </a:ext>
            </a:extLst>
          </p:cNvPr>
          <p:cNvSpPr txBox="1"/>
          <p:nvPr/>
        </p:nvSpPr>
        <p:spPr>
          <a:xfrm>
            <a:off x="347240" y="1386155"/>
            <a:ext cx="6105832" cy="2374561"/>
          </a:xfrm>
          <a:prstGeom prst="rect">
            <a:avLst/>
          </a:prstGeom>
          <a:noFill/>
        </p:spPr>
        <p:txBody>
          <a:bodyPr wrap="square">
            <a:spAutoFit/>
          </a:bodyPr>
          <a:lstStyle/>
          <a:p>
            <a:pPr marL="0" marR="0">
              <a:lnSpc>
                <a:spcPct val="107000"/>
              </a:lnSpc>
              <a:spcBef>
                <a:spcPts val="0"/>
              </a:spcBef>
              <a:spcAft>
                <a:spcPts val="0"/>
              </a:spcAft>
            </a:pPr>
            <a:r>
              <a:rPr lang="en-US" sz="2800" b="0" dirty="0" err="1">
                <a:effectLst/>
                <a:latin typeface="Consolas" panose="020B0609020204030204" pitchFamily="49" charset="0"/>
                <a:ea typeface="Calibri" panose="020F0502020204030204" pitchFamily="34" charset="0"/>
                <a:cs typeface="Times New Roman" panose="02020603050405020304" pitchFamily="18" charset="0"/>
              </a:rPr>
              <a:t>df_a.</a:t>
            </a:r>
            <a:r>
              <a:rPr lang="en-US" sz="2800" dirty="0" err="1">
                <a:latin typeface="Consolas" panose="020B0609020204030204" pitchFamily="49" charset="0"/>
                <a:ea typeface="Calibri" panose="020F0502020204030204" pitchFamily="34" charset="0"/>
                <a:cs typeface="Times New Roman" panose="02020603050405020304" pitchFamily="18" charset="0"/>
              </a:rPr>
              <a:t>merge</a:t>
            </a:r>
            <a:r>
              <a:rPr lang="en-US" sz="2800" b="0" dirty="0">
                <a:effectLst/>
                <a:latin typeface="Consolas" panose="020B0609020204030204" pitchFamily="49" charset="0"/>
                <a:ea typeface="Calibri" panose="020F0502020204030204" pitchFamily="34" charset="0"/>
                <a:cs typeface="Times New Roman" panose="02020603050405020304" pitchFamily="18" charset="0"/>
              </a:rPr>
              <a:t>(</a:t>
            </a:r>
            <a:r>
              <a:rPr lang="en-US" sz="2800" b="0" dirty="0" err="1">
                <a:effectLst/>
                <a:latin typeface="Consolas" panose="020B0609020204030204" pitchFamily="49" charset="0"/>
                <a:ea typeface="Calibri" panose="020F0502020204030204" pitchFamily="34" charset="0"/>
                <a:cs typeface="Times New Roman" panose="02020603050405020304" pitchFamily="18" charset="0"/>
              </a:rPr>
              <a:t>df_b</a:t>
            </a:r>
            <a:r>
              <a:rPr lang="en-US" sz="2800" b="0" dirty="0">
                <a:effectLst/>
                <a:latin typeface="Consolas" panose="020B06090202040302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2800" i="1" dirty="0">
                <a:latin typeface="Pragmatica" pitchFamily="2" charset="0"/>
                <a:ea typeface="Calibri" panose="020F0502020204030204" pitchFamily="34" charset="0"/>
                <a:cs typeface="Times New Roman" panose="02020603050405020304" pitchFamily="18" charset="0"/>
              </a:rPr>
              <a:t>Default merge type = inner</a:t>
            </a:r>
          </a:p>
          <a:p>
            <a:pPr marL="0" marR="0">
              <a:lnSpc>
                <a:spcPct val="107000"/>
              </a:lnSpc>
              <a:spcBef>
                <a:spcPts val="0"/>
              </a:spcBef>
              <a:spcAft>
                <a:spcPts val="0"/>
              </a:spcAft>
            </a:pPr>
            <a:endParaRPr lang="en-US" sz="2800" b="0" i="1" dirty="0">
              <a:effectLst/>
              <a:latin typeface="Pragmatica" pitchFamily="2" charset="0"/>
              <a:ea typeface="Calibri" panose="020F0502020204030204" pitchFamily="34" charset="0"/>
              <a:cs typeface="Times New Roman" panose="02020603050405020304" pitchFamily="18" charset="0"/>
            </a:endParaRPr>
          </a:p>
          <a:p>
            <a:pPr>
              <a:lnSpc>
                <a:spcPct val="107000"/>
              </a:lnSpc>
            </a:pPr>
            <a:r>
              <a:rPr lang="en-US" sz="2800" b="0" dirty="0" err="1">
                <a:effectLst/>
                <a:latin typeface="Consolas" panose="020B0609020204030204" pitchFamily="49" charset="0"/>
                <a:ea typeface="Calibri" panose="020F0502020204030204" pitchFamily="34" charset="0"/>
                <a:cs typeface="Times New Roman" panose="02020603050405020304" pitchFamily="18" charset="0"/>
              </a:rPr>
              <a:t>df_a.</a:t>
            </a:r>
            <a:r>
              <a:rPr lang="en-US" sz="2800" dirty="0" err="1">
                <a:latin typeface="Consolas" panose="020B0609020204030204" pitchFamily="49" charset="0"/>
                <a:ea typeface="Calibri" panose="020F0502020204030204" pitchFamily="34" charset="0"/>
                <a:cs typeface="Times New Roman" panose="02020603050405020304" pitchFamily="18" charset="0"/>
              </a:rPr>
              <a:t>merge</a:t>
            </a:r>
            <a:r>
              <a:rPr lang="en-US" sz="2800" b="0" dirty="0">
                <a:effectLst/>
                <a:latin typeface="Consolas" panose="020B0609020204030204" pitchFamily="49" charset="0"/>
                <a:ea typeface="Calibri" panose="020F0502020204030204" pitchFamily="34" charset="0"/>
                <a:cs typeface="Times New Roman" panose="02020603050405020304" pitchFamily="18" charset="0"/>
              </a:rPr>
              <a:t>(</a:t>
            </a:r>
            <a:r>
              <a:rPr lang="en-US" sz="2800" b="0" dirty="0" err="1">
                <a:effectLst/>
                <a:latin typeface="Consolas" panose="020B0609020204030204" pitchFamily="49" charset="0"/>
                <a:ea typeface="Calibri" panose="020F0502020204030204" pitchFamily="34" charset="0"/>
                <a:cs typeface="Times New Roman" panose="02020603050405020304" pitchFamily="18" charset="0"/>
              </a:rPr>
              <a:t>df_b</a:t>
            </a:r>
            <a:r>
              <a:rPr lang="en-US" sz="2800" b="0" dirty="0">
                <a:effectLst/>
                <a:latin typeface="Consolas" panose="020B0609020204030204" pitchFamily="49" charset="0"/>
                <a:ea typeface="Calibri" panose="020F0502020204030204" pitchFamily="34" charset="0"/>
                <a:cs typeface="Times New Roman" panose="02020603050405020304" pitchFamily="18" charset="0"/>
              </a:rPr>
              <a:t>, </a:t>
            </a:r>
            <a:r>
              <a:rPr lang="en-US" sz="2800" dirty="0">
                <a:latin typeface="Consolas" panose="020B0609020204030204" pitchFamily="49" charset="0"/>
                <a:ea typeface="Calibri" panose="020F0502020204030204" pitchFamily="34" charset="0"/>
                <a:cs typeface="Times New Roman" panose="02020603050405020304" pitchFamily="18" charset="0"/>
              </a:rPr>
              <a:t>how=</a:t>
            </a:r>
            <a:r>
              <a:rPr lang="en-US" sz="2800" b="0" dirty="0">
                <a:effectLst/>
                <a:latin typeface="Consolas" panose="020B0609020204030204" pitchFamily="49" charset="0"/>
                <a:ea typeface="Calibri" panose="020F0502020204030204" pitchFamily="34" charset="0"/>
                <a:cs typeface="Times New Roman" panose="02020603050405020304" pitchFamily="18" charset="0"/>
              </a:rPr>
              <a:t>'</a:t>
            </a:r>
            <a:r>
              <a:rPr lang="en-US" sz="2800" dirty="0">
                <a:latin typeface="Consolas" panose="020B0609020204030204" pitchFamily="49" charset="0"/>
                <a:ea typeface="Calibri" panose="020F0502020204030204" pitchFamily="34" charset="0"/>
                <a:cs typeface="Times New Roman" panose="02020603050405020304" pitchFamily="18" charset="0"/>
              </a:rPr>
              <a:t>left</a:t>
            </a:r>
            <a:r>
              <a:rPr lang="en-US" sz="2800" b="0" dirty="0">
                <a:effectLst/>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2800" b="0" i="1" dirty="0">
                <a:effectLst/>
                <a:latin typeface="Pragmatica" pitchFamily="2" charset="0"/>
                <a:ea typeface="Calibri" panose="020F0502020204030204" pitchFamily="34" charset="0"/>
                <a:cs typeface="Times New Roman" panose="02020603050405020304" pitchFamily="18" charset="0"/>
              </a:rPr>
              <a:t>Left outer join</a:t>
            </a:r>
          </a:p>
        </p:txBody>
      </p:sp>
      <p:pic>
        <p:nvPicPr>
          <p:cNvPr id="4" name="Picture 3" descr="Chart, bar chart&#10;&#10;Description automatically generated">
            <a:extLst>
              <a:ext uri="{FF2B5EF4-FFF2-40B4-BE49-F238E27FC236}">
                <a16:creationId xmlns:a16="http://schemas.microsoft.com/office/drawing/2014/main" id="{D8AFB9FC-AB29-4665-B568-F50F3FE102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9579" y="1129051"/>
            <a:ext cx="5463432" cy="5463432"/>
          </a:xfrm>
          <a:prstGeom prst="rect">
            <a:avLst/>
          </a:prstGeom>
        </p:spPr>
      </p:pic>
    </p:spTree>
    <p:extLst>
      <p:ext uri="{BB962C8B-B14F-4D97-AF65-F5344CB8AC3E}">
        <p14:creationId xmlns:p14="http://schemas.microsoft.com/office/powerpoint/2010/main" val="2383177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Datasets:</a:t>
            </a:r>
          </a:p>
          <a:p>
            <a:pPr marL="914400" lvl="1" indent="-457200">
              <a:buFont typeface="Arial" panose="020B0604020202020204" pitchFamily="34" charset="0"/>
              <a:buChar char="•"/>
            </a:pPr>
            <a:r>
              <a:rPr lang="en-US" sz="2800" b="1" dirty="0">
                <a:solidFill>
                  <a:srgbClr val="CF3338"/>
                </a:solidFill>
                <a:latin typeface="Consolas" panose="020B0609020204030204" pitchFamily="49" charset="0"/>
              </a:rPr>
              <a:t>data/people.csv</a:t>
            </a:r>
          </a:p>
          <a:p>
            <a:pPr marL="914400" lvl="1" indent="-457200">
              <a:buFont typeface="Arial" panose="020B0604020202020204" pitchFamily="34" charset="0"/>
              <a:buChar char="•"/>
            </a:pPr>
            <a:r>
              <a:rPr lang="en-US" sz="2800" b="1" dirty="0">
                <a:solidFill>
                  <a:srgbClr val="CF3338"/>
                </a:solidFill>
                <a:latin typeface="Consolas" panose="020B0609020204030204" pitchFamily="49" charset="0"/>
              </a:rPr>
              <a:t>data/hof.csv</a:t>
            </a:r>
          </a:p>
          <a:p>
            <a:pPr marL="457200" indent="-457200">
              <a:buFont typeface="Arial" panose="020B0604020202020204" pitchFamily="34" charset="0"/>
              <a:buChar char="•"/>
            </a:pPr>
            <a:r>
              <a:rPr lang="en-US" sz="2800" b="1" dirty="0">
                <a:solidFill>
                  <a:srgbClr val="CF3338"/>
                </a:solidFill>
                <a:latin typeface="Pragmatica" pitchFamily="2" charset="0"/>
              </a:rPr>
              <a:t>How does </a:t>
            </a:r>
            <a:r>
              <a:rPr lang="en-US" sz="2800" b="1" dirty="0">
                <a:solidFill>
                  <a:srgbClr val="CF3338"/>
                </a:solidFill>
                <a:latin typeface="Consolas" panose="020B0609020204030204" pitchFamily="49" charset="0"/>
              </a:rPr>
              <a:t>pandas</a:t>
            </a:r>
            <a:r>
              <a:rPr lang="en-US" sz="2800" b="1" dirty="0">
                <a:solidFill>
                  <a:srgbClr val="CF3338"/>
                </a:solidFill>
                <a:latin typeface="Pragmatica" pitchFamily="2" charset="0"/>
              </a:rPr>
              <a:t> handle merges?</a:t>
            </a:r>
          </a:p>
        </p:txBody>
      </p:sp>
    </p:spTree>
    <p:extLst>
      <p:ext uri="{BB962C8B-B14F-4D97-AF65-F5344CB8AC3E}">
        <p14:creationId xmlns:p14="http://schemas.microsoft.com/office/powerpoint/2010/main" val="3086521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ch-12-drills.ipynb</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Dataset: </a:t>
            </a:r>
            <a:r>
              <a:rPr lang="en-US" sz="2800" b="1" dirty="0">
                <a:solidFill>
                  <a:srgbClr val="CF3338"/>
                </a:solidFill>
                <a:latin typeface="Consolas" panose="020B0609020204030204" pitchFamily="49" charset="0"/>
              </a:rPr>
              <a:t>mpg</a:t>
            </a:r>
            <a:r>
              <a:rPr lang="en-US" sz="2800" b="1" dirty="0">
                <a:solidFill>
                  <a:srgbClr val="CF3338"/>
                </a:solidFill>
                <a:latin typeface="Pragmatica" pitchFamily="2" charset="0"/>
              </a:rPr>
              <a:t> (from </a:t>
            </a:r>
            <a:r>
              <a:rPr lang="en-US" sz="2800" b="1" dirty="0">
                <a:solidFill>
                  <a:srgbClr val="CF3338"/>
                </a:solidFill>
                <a:latin typeface="Consolas" panose="020B0609020204030204" pitchFamily="49" charset="0"/>
              </a:rPr>
              <a:t>seaborn</a:t>
            </a:r>
            <a:r>
              <a:rPr lang="en-US" sz="2800" b="1" dirty="0">
                <a:solidFill>
                  <a:srgbClr val="CF3338"/>
                </a:solidFill>
                <a:latin typeface="Pragmatica" pitchFamily="2" charset="0"/>
              </a:rPr>
              <a:t>)</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Drop the </a:t>
            </a:r>
            <a:r>
              <a:rPr lang="en-US" sz="2800" b="1" dirty="0">
                <a:solidFill>
                  <a:srgbClr val="CF3338"/>
                </a:solidFill>
                <a:latin typeface="Consolas" panose="020B0609020204030204" pitchFamily="49" charset="0"/>
              </a:rPr>
              <a:t>name</a:t>
            </a:r>
            <a:r>
              <a:rPr lang="en-US" sz="2800" b="1" dirty="0">
                <a:solidFill>
                  <a:srgbClr val="CF3338"/>
                </a:solidFill>
                <a:latin typeface="Pragmatica" panose="020B0403040502020204"/>
              </a:rPr>
              <a:t> column</a:t>
            </a:r>
          </a:p>
          <a:p>
            <a:pPr marL="457200" indent="-457200">
              <a:buFont typeface="Arial" panose="020B0604020202020204" pitchFamily="34" charset="0"/>
              <a:buChar char="•"/>
            </a:pPr>
            <a:r>
              <a:rPr lang="en-US" sz="2800" b="1" dirty="0">
                <a:solidFill>
                  <a:srgbClr val="CF3338"/>
                </a:solidFill>
                <a:latin typeface="Pragmatica" panose="020B0403040502020204"/>
              </a:rPr>
              <a:t>Create a </a:t>
            </a:r>
            <a:r>
              <a:rPr lang="en-US" sz="2800" b="1" dirty="0" err="1">
                <a:solidFill>
                  <a:srgbClr val="CF3338"/>
                </a:solidFill>
                <a:latin typeface="Consolas" panose="020B0609020204030204" pitchFamily="49" charset="0"/>
              </a:rPr>
              <a:t>weight_kg</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column (weight * .454)</a:t>
            </a:r>
          </a:p>
          <a:p>
            <a:pPr marL="457200" indent="-457200">
              <a:buFont typeface="Arial" panose="020B0604020202020204" pitchFamily="34" charset="0"/>
              <a:buChar char="•"/>
            </a:pPr>
            <a:r>
              <a:rPr lang="en-US" sz="2800" b="1" dirty="0">
                <a:solidFill>
                  <a:srgbClr val="CF3338"/>
                </a:solidFill>
                <a:latin typeface="Pragmatica" pitchFamily="2" charset="0"/>
              </a:rPr>
              <a:t>Sort by </a:t>
            </a:r>
            <a:r>
              <a:rPr lang="en-US" sz="2800" b="1" dirty="0">
                <a:solidFill>
                  <a:srgbClr val="CF3338"/>
                </a:solidFill>
                <a:latin typeface="Consolas" panose="020B0609020204030204" pitchFamily="49" charset="0"/>
              </a:rPr>
              <a:t>mpg, </a:t>
            </a:r>
            <a:r>
              <a:rPr lang="en-US" sz="2800" b="1" dirty="0">
                <a:solidFill>
                  <a:srgbClr val="CF3338"/>
                </a:solidFill>
                <a:latin typeface="Pragmatica" pitchFamily="2" charset="0"/>
              </a:rPr>
              <a:t>descending</a:t>
            </a:r>
          </a:p>
          <a:p>
            <a:pPr marL="457200" indent="-457200">
              <a:buFont typeface="Arial" panose="020B0604020202020204" pitchFamily="34" charset="0"/>
              <a:buChar char="•"/>
            </a:pPr>
            <a:r>
              <a:rPr lang="en-US" sz="2800" b="1" dirty="0">
                <a:solidFill>
                  <a:srgbClr val="CF3338"/>
                </a:solidFill>
                <a:latin typeface="Pragmatica" pitchFamily="2" charset="0"/>
              </a:rPr>
              <a:t>Keep only the records with </a:t>
            </a:r>
            <a:r>
              <a:rPr lang="en-US" sz="2800" b="1" dirty="0">
                <a:solidFill>
                  <a:srgbClr val="CF3338"/>
                </a:solidFill>
                <a:latin typeface="Consolas" panose="020B0609020204030204" pitchFamily="49" charset="0"/>
              </a:rPr>
              <a:t>cylinder </a:t>
            </a:r>
            <a:r>
              <a:rPr lang="en-US" sz="2800" b="1" dirty="0">
                <a:solidFill>
                  <a:srgbClr val="CF3338"/>
                </a:solidFill>
                <a:latin typeface="Pragmatica" pitchFamily="2" charset="0"/>
              </a:rPr>
              <a:t>of more than 4</a:t>
            </a:r>
          </a:p>
          <a:p>
            <a:pPr marL="457200" indent="-457200">
              <a:buFont typeface="Arial" panose="020B0604020202020204" pitchFamily="34" charset="0"/>
              <a:buChar char="•"/>
            </a:pPr>
            <a:r>
              <a:rPr lang="en-US" sz="2800" b="1" dirty="0">
                <a:solidFill>
                  <a:srgbClr val="CF3338"/>
                </a:solidFill>
                <a:latin typeface="Pragmatica" pitchFamily="2" charset="0"/>
              </a:rPr>
              <a:t>Get the average </a:t>
            </a:r>
            <a:r>
              <a:rPr lang="en-US" sz="2800" b="1" dirty="0">
                <a:solidFill>
                  <a:srgbClr val="CF3338"/>
                </a:solidFill>
                <a:latin typeface="Consolas" panose="020B0609020204030204" pitchFamily="49" charset="0"/>
              </a:rPr>
              <a:t>mpg</a:t>
            </a:r>
            <a:r>
              <a:rPr lang="en-US" sz="2800" b="1" dirty="0">
                <a:solidFill>
                  <a:srgbClr val="CF3338"/>
                </a:solidFill>
                <a:latin typeface="Pragmatica" pitchFamily="2" charset="0"/>
              </a:rPr>
              <a:t> for each </a:t>
            </a:r>
            <a:r>
              <a:rPr lang="en-US" sz="2800" b="1" dirty="0">
                <a:solidFill>
                  <a:srgbClr val="CF3338"/>
                </a:solidFill>
                <a:latin typeface="Consolas" panose="020B0609020204030204" pitchFamily="49" charset="0"/>
              </a:rPr>
              <a:t>origin</a:t>
            </a:r>
          </a:p>
          <a:p>
            <a:pPr marL="457200" indent="-457200">
              <a:buFont typeface="Arial" panose="020B0604020202020204" pitchFamily="34" charset="0"/>
              <a:buChar char="•"/>
            </a:pPr>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Solutions:</a:t>
            </a:r>
            <a:r>
              <a:rPr lang="en-US" sz="2800" b="1" dirty="0">
                <a:solidFill>
                  <a:srgbClr val="CF3338"/>
                </a:solidFill>
                <a:latin typeface="Consolas" panose="020B0609020204030204" pitchFamily="49" charset="0"/>
              </a:rPr>
              <a:t> ch-12-solutions.ipynb</a:t>
            </a:r>
          </a:p>
        </p:txBody>
      </p:sp>
    </p:spTree>
    <p:extLst>
      <p:ext uri="{BB962C8B-B14F-4D97-AF65-F5344CB8AC3E}">
        <p14:creationId xmlns:p14="http://schemas.microsoft.com/office/powerpoint/2010/main" val="418196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What interests you about learning R?</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What tasks would you like to use it for?</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What questions about Python do you have from the book? In general?</a:t>
            </a:r>
            <a:endParaRPr lang="en-US" sz="2800" dirty="0">
              <a:solidFill>
                <a:srgbClr val="707070"/>
              </a:solidFill>
              <a:latin typeface="Pragmatica" panose="020B0403040502020204"/>
            </a:endParaRPr>
          </a:p>
        </p:txBody>
      </p:sp>
    </p:spTree>
    <p:extLst>
      <p:ext uri="{BB962C8B-B14F-4D97-AF65-F5344CB8AC3E}">
        <p14:creationId xmlns:p14="http://schemas.microsoft.com/office/powerpoint/2010/main" val="923488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data manipulation?</a:t>
            </a:r>
          </a:p>
        </p:txBody>
      </p:sp>
    </p:spTree>
    <p:extLst>
      <p:ext uri="{BB962C8B-B14F-4D97-AF65-F5344CB8AC3E}">
        <p14:creationId xmlns:p14="http://schemas.microsoft.com/office/powerpoint/2010/main" val="2492270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Data visualization</a:t>
            </a:r>
          </a:p>
        </p:txBody>
      </p:sp>
    </p:spTree>
    <p:extLst>
      <p:ext uri="{BB962C8B-B14F-4D97-AF65-F5344CB8AC3E}">
        <p14:creationId xmlns:p14="http://schemas.microsoft.com/office/powerpoint/2010/main" val="1825356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What seaborn wants</a:t>
            </a:r>
          </a:p>
        </p:txBody>
      </p:sp>
      <p:graphicFrame>
        <p:nvGraphicFramePr>
          <p:cNvPr id="6" name="Table 5">
            <a:extLst>
              <a:ext uri="{FF2B5EF4-FFF2-40B4-BE49-F238E27FC236}">
                <a16:creationId xmlns:a16="http://schemas.microsoft.com/office/drawing/2014/main" id="{8705852F-0812-44B9-8865-13F6658ED2AE}"/>
              </a:ext>
            </a:extLst>
          </p:cNvPr>
          <p:cNvGraphicFramePr>
            <a:graphicFrameLocks noGrp="1"/>
          </p:cNvGraphicFramePr>
          <p:nvPr>
            <p:extLst>
              <p:ext uri="{D42A27DB-BD31-4B8C-83A1-F6EECF244321}">
                <p14:modId xmlns:p14="http://schemas.microsoft.com/office/powerpoint/2010/main" val="777158900"/>
              </p:ext>
            </p:extLst>
          </p:nvPr>
        </p:nvGraphicFramePr>
        <p:xfrm>
          <a:off x="752682" y="1890789"/>
          <a:ext cx="10686636" cy="3638183"/>
        </p:xfrm>
        <a:graphic>
          <a:graphicData uri="http://schemas.openxmlformats.org/drawingml/2006/table">
            <a:tbl>
              <a:tblPr firstRow="1" firstCol="1" bandRow="1">
                <a:tableStyleId>{F2DE63D5-997A-4646-A377-4702673A728D}</a:tableStyleId>
              </a:tblPr>
              <a:tblGrid>
                <a:gridCol w="3946189">
                  <a:extLst>
                    <a:ext uri="{9D8B030D-6E8A-4147-A177-3AD203B41FA5}">
                      <a16:colId xmlns:a16="http://schemas.microsoft.com/office/drawing/2014/main" val="1478276448"/>
                    </a:ext>
                  </a:extLst>
                </a:gridCol>
                <a:gridCol w="6740447">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600" dirty="0">
                          <a:effectLst/>
                        </a:rPr>
                        <a:t>Argument</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600" dirty="0">
                          <a:effectLst/>
                        </a:rPr>
                        <a:t>What it does</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data</a:t>
                      </a:r>
                    </a:p>
                  </a:txBody>
                  <a:tcPr marL="68580" marR="68580" marT="0" marB="0"/>
                </a:tc>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What dataset to use</a:t>
                      </a: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x</a:t>
                      </a:r>
                    </a:p>
                  </a:txBody>
                  <a:tcPr marL="68580" marR="68580" marT="0" marB="0"/>
                </a:tc>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What variable goes on x axis?</a:t>
                      </a: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y</a:t>
                      </a:r>
                    </a:p>
                  </a:txBody>
                  <a:tcPr marL="68580" marR="68580" marT="0" marB="0"/>
                </a:tc>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What variable goes on y axis?</a:t>
                      </a: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color</a:t>
                      </a:r>
                      <a:r>
                        <a:rPr lang="en-US" sz="2600" b="0" dirty="0">
                          <a:effectLst/>
                          <a:latin typeface="Pragmatica" pitchFamily="2" charset="0"/>
                          <a:ea typeface="Calibri" panose="020F0502020204030204" pitchFamily="34" charset="0"/>
                          <a:cs typeface="Times New Roman" panose="02020603050405020304" pitchFamily="18" charset="0"/>
                        </a:rPr>
                        <a:t>, </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bins</a:t>
                      </a:r>
                      <a:r>
                        <a:rPr lang="en-US" sz="2600" b="0" dirty="0">
                          <a:effectLst/>
                          <a:latin typeface="Pragmatica" pitchFamily="2" charset="0"/>
                          <a:ea typeface="Calibri" panose="020F0502020204030204" pitchFamily="34" charset="0"/>
                          <a:cs typeface="Times New Roman" panose="02020603050405020304" pitchFamily="18" charset="0"/>
                        </a:rPr>
                        <a:t>, etc.</a:t>
                      </a:r>
                    </a:p>
                  </a:txBody>
                  <a:tcPr marL="68580" marR="68580" marT="0" marB="0"/>
                </a:tc>
                <a:tc>
                  <a:txBody>
                    <a:bodyPr/>
                    <a:lstStyle/>
                    <a:p>
                      <a:pPr marL="0" marR="0">
                        <a:lnSpc>
                          <a:spcPct val="107000"/>
                        </a:lnSpc>
                        <a:spcBef>
                          <a:spcPts val="0"/>
                        </a:spcBef>
                        <a:spcAft>
                          <a:spcPts val="0"/>
                        </a:spcAft>
                      </a:pPr>
                      <a:r>
                        <a:rPr lang="en-US" sz="2800" dirty="0">
                          <a:latin typeface="Pragmatica" pitchFamily="2" charset="0"/>
                        </a:rPr>
                        <a:t>Other ways to customize the plot</a:t>
                      </a:r>
                      <a:endParaRPr lang="en-US" sz="2600" b="0" dirty="0">
                        <a:effectLst/>
                        <a:latin typeface="Pragma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250979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677656"/>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Univariate visualizations</a:t>
            </a:r>
          </a:p>
          <a:p>
            <a:pPr marL="457200" indent="-457200">
              <a:buFont typeface="Arial" panose="020B0604020202020204" pitchFamily="34" charset="0"/>
              <a:buChar char="•"/>
            </a:pPr>
            <a:r>
              <a:rPr lang="en-US" sz="2800" b="1" dirty="0">
                <a:solidFill>
                  <a:srgbClr val="CF3338"/>
                </a:solidFill>
                <a:latin typeface="Pragmatica" panose="020B0403040502020204"/>
              </a:rPr>
              <a:t>Bivariate visualizations</a:t>
            </a:r>
          </a:p>
          <a:p>
            <a:pPr marL="457200" indent="-457200">
              <a:buFont typeface="Arial" panose="020B0604020202020204" pitchFamily="34" charset="0"/>
              <a:buChar char="•"/>
            </a:pPr>
            <a:r>
              <a:rPr lang="en-US" sz="2800" b="1" dirty="0" err="1">
                <a:solidFill>
                  <a:srgbClr val="CF3338"/>
                </a:solidFill>
                <a:latin typeface="Pragmatica" panose="020B0403040502020204"/>
              </a:rPr>
              <a:t>Pairplots</a:t>
            </a:r>
            <a:endParaRPr lang="en-US" sz="2800" b="1" dirty="0">
              <a:solidFill>
                <a:srgbClr val="CF3338"/>
              </a:solidFill>
              <a:latin typeface="Pragmatica" panose="020B0403040502020204"/>
            </a:endParaRPr>
          </a:p>
          <a:p>
            <a:pPr marL="457200" indent="-457200">
              <a:buFont typeface="Arial" panose="020B0604020202020204" pitchFamily="34" charset="0"/>
              <a:buChar char="•"/>
            </a:pPr>
            <a:r>
              <a:rPr lang="en-US" sz="2800" b="1" dirty="0">
                <a:solidFill>
                  <a:srgbClr val="CF3338"/>
                </a:solidFill>
                <a:latin typeface="Pragmatica" panose="020B0403040502020204"/>
              </a:rPr>
              <a:t>Adding labels and titles</a:t>
            </a:r>
          </a:p>
        </p:txBody>
      </p:sp>
    </p:spTree>
    <p:extLst>
      <p:ext uri="{BB962C8B-B14F-4D97-AF65-F5344CB8AC3E}">
        <p14:creationId xmlns:p14="http://schemas.microsoft.com/office/powerpoint/2010/main" val="981397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err="1">
                <a:latin typeface="Aliens &amp; cows" panose="00000500000000000000" pitchFamily="2" charset="0"/>
              </a:rPr>
              <a:t>Dataviz</a:t>
            </a:r>
            <a:r>
              <a:rPr lang="en-US" sz="6000" dirty="0">
                <a:latin typeface="Aliens &amp; cows" panose="00000500000000000000" pitchFamily="2" charset="0"/>
              </a:rPr>
              <a:t> summary</a:t>
            </a:r>
          </a:p>
        </p:txBody>
      </p:sp>
      <p:graphicFrame>
        <p:nvGraphicFramePr>
          <p:cNvPr id="6" name="Table 5">
            <a:extLst>
              <a:ext uri="{FF2B5EF4-FFF2-40B4-BE49-F238E27FC236}">
                <a16:creationId xmlns:a16="http://schemas.microsoft.com/office/drawing/2014/main" id="{8705852F-0812-44B9-8865-13F6658ED2AE}"/>
              </a:ext>
            </a:extLst>
          </p:cNvPr>
          <p:cNvGraphicFramePr>
            <a:graphicFrameLocks noGrp="1"/>
          </p:cNvGraphicFramePr>
          <p:nvPr>
            <p:extLst>
              <p:ext uri="{D42A27DB-BD31-4B8C-83A1-F6EECF244321}">
                <p14:modId xmlns:p14="http://schemas.microsoft.com/office/powerpoint/2010/main" val="2523278874"/>
              </p:ext>
            </p:extLst>
          </p:nvPr>
        </p:nvGraphicFramePr>
        <p:xfrm>
          <a:off x="347240" y="1948501"/>
          <a:ext cx="4952347" cy="3822823"/>
        </p:xfrm>
        <a:graphic>
          <a:graphicData uri="http://schemas.openxmlformats.org/drawingml/2006/table">
            <a:tbl>
              <a:tblPr firstRow="1" firstCol="1" bandRow="1">
                <a:tableStyleId>{F2DE63D5-997A-4646-A377-4702673A728D}</a:tableStyleId>
              </a:tblPr>
              <a:tblGrid>
                <a:gridCol w="2340768">
                  <a:extLst>
                    <a:ext uri="{9D8B030D-6E8A-4147-A177-3AD203B41FA5}">
                      <a16:colId xmlns:a16="http://schemas.microsoft.com/office/drawing/2014/main" val="1478276448"/>
                    </a:ext>
                  </a:extLst>
                </a:gridCol>
                <a:gridCol w="2611579">
                  <a:extLst>
                    <a:ext uri="{9D8B030D-6E8A-4147-A177-3AD203B41FA5}">
                      <a16:colId xmlns:a16="http://schemas.microsoft.com/office/drawing/2014/main" val="4256962740"/>
                    </a:ext>
                  </a:extLst>
                </a:gridCol>
              </a:tblGrid>
              <a:tr h="428965">
                <a:tc>
                  <a:txBody>
                    <a:bodyPr/>
                    <a:lstStyle/>
                    <a:p>
                      <a:pPr marL="0" marR="0">
                        <a:lnSpc>
                          <a:spcPct val="107000"/>
                        </a:lnSpc>
                        <a:spcBef>
                          <a:spcPts val="0"/>
                        </a:spcBef>
                        <a:spcAft>
                          <a:spcPts val="0"/>
                        </a:spcAft>
                      </a:pPr>
                      <a:r>
                        <a:rPr lang="en-US" sz="2400" dirty="0">
                          <a:effectLst/>
                        </a:rPr>
                        <a:t>Type of plot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400" dirty="0">
                          <a:effectLst/>
                        </a:rPr>
                        <a:t>Function</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657631">
                <a:tc>
                  <a:txBody>
                    <a:bodyPr/>
                    <a:lstStyle/>
                    <a:p>
                      <a:pPr marL="0" marR="0">
                        <a:lnSpc>
                          <a:spcPct val="107000"/>
                        </a:lnSpc>
                        <a:spcBef>
                          <a:spcPts val="0"/>
                        </a:spcBef>
                        <a:spcAft>
                          <a:spcPts val="0"/>
                        </a:spcAft>
                      </a:pPr>
                      <a:r>
                        <a:rPr lang="en-US" sz="2400" b="0" dirty="0" err="1">
                          <a:effectLst/>
                          <a:latin typeface="Pragmatica" pitchFamily="2" charset="0"/>
                          <a:ea typeface="Calibri" panose="020F0502020204030204" pitchFamily="34" charset="0"/>
                          <a:cs typeface="Times New Roman" panose="02020603050405020304" pitchFamily="18" charset="0"/>
                        </a:rPr>
                        <a:t>Countplot</a:t>
                      </a:r>
                      <a:r>
                        <a:rPr lang="en-US" sz="2400" b="0" dirty="0">
                          <a:effectLst/>
                          <a:latin typeface="Pragmatica" pitchFamily="2" charset="0"/>
                          <a:ea typeface="Calibri" panose="020F0502020204030204" pitchFamily="34" charset="0"/>
                          <a:cs typeface="Times New Roman" panose="02020603050405020304" pitchFamily="18" charset="0"/>
                        </a:rPr>
                        <a:t>/bar chart</a:t>
                      </a:r>
                    </a:p>
                  </a:txBody>
                  <a:tcPr marL="68580" marR="68580" marT="0" marB="0"/>
                </a:tc>
                <a:tc>
                  <a:txBody>
                    <a:bodyPr/>
                    <a:lstStyle/>
                    <a:p>
                      <a:pPr marL="0" marR="0">
                        <a:lnSpc>
                          <a:spcPct val="107000"/>
                        </a:lnSpc>
                        <a:spcBef>
                          <a:spcPts val="0"/>
                        </a:spcBef>
                        <a:spcAft>
                          <a:spcPts val="0"/>
                        </a:spcAft>
                      </a:pPr>
                      <a:r>
                        <a:rPr lang="en-US" sz="2400" b="0" dirty="0" err="1">
                          <a:effectLst/>
                          <a:latin typeface="Consolas" panose="020B0609020204030204" pitchFamily="49" charset="0"/>
                          <a:ea typeface="Calibri" panose="020F0502020204030204" pitchFamily="34" charset="0"/>
                          <a:cs typeface="Times New Roman" panose="02020603050405020304" pitchFamily="18" charset="0"/>
                        </a:rPr>
                        <a:t>sns.countplot</a:t>
                      </a:r>
                      <a:r>
                        <a:rPr lang="en-US" sz="24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28707264"/>
                  </a:ext>
                </a:extLst>
              </a:tr>
              <a:tr h="657631">
                <a:tc>
                  <a:txBody>
                    <a:bodyPr/>
                    <a:lstStyle/>
                    <a:p>
                      <a:pPr marL="0" marR="0">
                        <a:lnSpc>
                          <a:spcPct val="107000"/>
                        </a:lnSpc>
                        <a:spcBef>
                          <a:spcPts val="0"/>
                        </a:spcBef>
                        <a:spcAft>
                          <a:spcPts val="0"/>
                        </a:spcAft>
                      </a:pPr>
                      <a:r>
                        <a:rPr lang="en-US" sz="2400" b="0" dirty="0">
                          <a:effectLst/>
                          <a:latin typeface="Pragmatica" pitchFamily="2" charset="0"/>
                          <a:ea typeface="Calibri" panose="020F0502020204030204" pitchFamily="34" charset="0"/>
                          <a:cs typeface="Times New Roman" panose="02020603050405020304" pitchFamily="18" charset="0"/>
                        </a:rPr>
                        <a:t>Histogram</a:t>
                      </a:r>
                    </a:p>
                  </a:txBody>
                  <a:tcPr marL="68580" marR="68580" marT="0" marB="0"/>
                </a:tc>
                <a:tc>
                  <a:txBody>
                    <a:bodyPr/>
                    <a:lstStyle/>
                    <a:p>
                      <a:pPr marL="0" marR="0">
                        <a:lnSpc>
                          <a:spcPct val="107000"/>
                        </a:lnSpc>
                        <a:spcBef>
                          <a:spcPts val="0"/>
                        </a:spcBef>
                        <a:spcAft>
                          <a:spcPts val="0"/>
                        </a:spcAft>
                      </a:pPr>
                      <a:r>
                        <a:rPr lang="en-US" sz="2400" b="0" dirty="0" err="1">
                          <a:effectLst/>
                          <a:latin typeface="Consolas" panose="020B0609020204030204" pitchFamily="49" charset="0"/>
                          <a:ea typeface="Calibri" panose="020F0502020204030204" pitchFamily="34" charset="0"/>
                          <a:cs typeface="Times New Roman" panose="02020603050405020304" pitchFamily="18" charset="0"/>
                        </a:rPr>
                        <a:t>sns.displot</a:t>
                      </a:r>
                      <a:r>
                        <a:rPr lang="en-US" sz="2400" b="0" dirty="0">
                          <a:effectLst/>
                          <a:latin typeface="Consolas" panose="020B0609020204030204" pitchFamily="49" charset="0"/>
                          <a:ea typeface="Calibri" panose="020F0502020204030204" pitchFamily="34" charset="0"/>
                          <a:cs typeface="Times New Roman" panose="02020603050405020304" pitchFamily="18" charset="0"/>
                        </a:rPr>
                        <a:t>()</a:t>
                      </a:r>
                      <a:endParaRPr lang="en-US" sz="2400" b="0" dirty="0">
                        <a:effectLst/>
                        <a:latin typeface="Pragma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657631">
                <a:tc>
                  <a:txBody>
                    <a:bodyPr/>
                    <a:lstStyle/>
                    <a:p>
                      <a:pPr marL="0" marR="0">
                        <a:lnSpc>
                          <a:spcPct val="107000"/>
                        </a:lnSpc>
                        <a:spcBef>
                          <a:spcPts val="0"/>
                        </a:spcBef>
                        <a:spcAft>
                          <a:spcPts val="0"/>
                        </a:spcAft>
                      </a:pPr>
                      <a:r>
                        <a:rPr lang="en-US" sz="2400" b="0" dirty="0">
                          <a:effectLst/>
                          <a:latin typeface="Pragmatica" pitchFamily="2" charset="0"/>
                          <a:ea typeface="Calibri" panose="020F0502020204030204" pitchFamily="34" charset="0"/>
                          <a:cs typeface="Times New Roman" panose="02020603050405020304" pitchFamily="18" charset="0"/>
                        </a:rPr>
                        <a:t>Boxplot</a:t>
                      </a:r>
                    </a:p>
                  </a:txBody>
                  <a:tcPr marL="68580" marR="68580" marT="0" marB="0"/>
                </a:tc>
                <a:tc>
                  <a:txBody>
                    <a:bodyPr/>
                    <a:lstStyle/>
                    <a:p>
                      <a:pPr marL="0" marR="0">
                        <a:lnSpc>
                          <a:spcPct val="107000"/>
                        </a:lnSpc>
                        <a:spcBef>
                          <a:spcPts val="0"/>
                        </a:spcBef>
                        <a:spcAft>
                          <a:spcPts val="0"/>
                        </a:spcAft>
                      </a:pPr>
                      <a:r>
                        <a:rPr lang="en-US" sz="2400" b="0" dirty="0" err="1">
                          <a:effectLst/>
                          <a:latin typeface="Consolas" panose="020B0609020204030204" pitchFamily="49" charset="0"/>
                          <a:ea typeface="Calibri" panose="020F0502020204030204" pitchFamily="34" charset="0"/>
                          <a:cs typeface="Times New Roman" panose="02020603050405020304" pitchFamily="18" charset="0"/>
                        </a:rPr>
                        <a:t>sns.boxplot</a:t>
                      </a:r>
                      <a:r>
                        <a:rPr lang="en-US" sz="24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937659388"/>
                  </a:ext>
                </a:extLst>
              </a:tr>
              <a:tr h="657631">
                <a:tc>
                  <a:txBody>
                    <a:bodyPr/>
                    <a:lstStyle/>
                    <a:p>
                      <a:pPr marL="0" marR="0">
                        <a:lnSpc>
                          <a:spcPct val="107000"/>
                        </a:lnSpc>
                        <a:spcBef>
                          <a:spcPts val="0"/>
                        </a:spcBef>
                        <a:spcAft>
                          <a:spcPts val="0"/>
                        </a:spcAft>
                      </a:pPr>
                      <a:r>
                        <a:rPr lang="en-US" sz="2400" b="0" dirty="0">
                          <a:latin typeface="Pragmatica" pitchFamily="2" charset="0"/>
                        </a:rPr>
                        <a:t>Scatterplot</a:t>
                      </a:r>
                      <a:endParaRPr lang="en-US" sz="2400" b="0" dirty="0">
                        <a:effectLst/>
                        <a:latin typeface="Pragma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dirty="0" err="1">
                          <a:effectLst/>
                          <a:latin typeface="Consolas" panose="020B0609020204030204" pitchFamily="49" charset="0"/>
                          <a:ea typeface="Calibri" panose="020F0502020204030204" pitchFamily="34" charset="0"/>
                          <a:cs typeface="Times New Roman" panose="02020603050405020304" pitchFamily="18" charset="0"/>
                        </a:rPr>
                        <a:t>sns.boxplot</a:t>
                      </a:r>
                      <a:r>
                        <a:rPr lang="en-US" sz="24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1645882974"/>
                  </a:ext>
                </a:extLst>
              </a:tr>
              <a:tr h="657631">
                <a:tc>
                  <a:txBody>
                    <a:bodyPr/>
                    <a:lstStyle/>
                    <a:p>
                      <a:pPr marL="0" marR="0">
                        <a:lnSpc>
                          <a:spcPct val="107000"/>
                        </a:lnSpc>
                        <a:spcBef>
                          <a:spcPts val="0"/>
                        </a:spcBef>
                        <a:spcAft>
                          <a:spcPts val="0"/>
                        </a:spcAft>
                      </a:pPr>
                      <a:r>
                        <a:rPr lang="en-US" sz="2400" b="0" dirty="0" err="1">
                          <a:effectLst/>
                          <a:latin typeface="Pragmatica" pitchFamily="2" charset="0"/>
                          <a:ea typeface="Calibri" panose="020F0502020204030204" pitchFamily="34" charset="0"/>
                          <a:cs typeface="Times New Roman" panose="02020603050405020304" pitchFamily="18" charset="0"/>
                        </a:rPr>
                        <a:t>Pairplot</a:t>
                      </a:r>
                      <a:endParaRPr lang="en-US" sz="2400" b="0" dirty="0">
                        <a:effectLst/>
                        <a:latin typeface="Pragma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400" b="0" dirty="0" err="1">
                          <a:effectLst/>
                          <a:latin typeface="Consolas" panose="020B0609020204030204" pitchFamily="49" charset="0"/>
                          <a:ea typeface="Calibri" panose="020F0502020204030204" pitchFamily="34" charset="0"/>
                          <a:cs typeface="Times New Roman" panose="02020603050405020304" pitchFamily="18" charset="0"/>
                        </a:rPr>
                        <a:t>sns.pairplot</a:t>
                      </a:r>
                      <a:r>
                        <a:rPr lang="en-US" sz="24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782965601"/>
                  </a:ext>
                </a:extLst>
              </a:tr>
            </a:tbl>
          </a:graphicData>
        </a:graphic>
      </p:graphicFrame>
      <p:graphicFrame>
        <p:nvGraphicFramePr>
          <p:cNvPr id="5" name="Table 4">
            <a:extLst>
              <a:ext uri="{FF2B5EF4-FFF2-40B4-BE49-F238E27FC236}">
                <a16:creationId xmlns:a16="http://schemas.microsoft.com/office/drawing/2014/main" id="{AEB6431A-6522-4A02-B8CA-EB3DB6ECFD5B}"/>
              </a:ext>
            </a:extLst>
          </p:cNvPr>
          <p:cNvGraphicFramePr>
            <a:graphicFrameLocks noGrp="1"/>
          </p:cNvGraphicFramePr>
          <p:nvPr>
            <p:extLst>
              <p:ext uri="{D42A27DB-BD31-4B8C-83A1-F6EECF244321}">
                <p14:modId xmlns:p14="http://schemas.microsoft.com/office/powerpoint/2010/main" val="3495662665"/>
              </p:ext>
            </p:extLst>
          </p:nvPr>
        </p:nvGraphicFramePr>
        <p:xfrm>
          <a:off x="5874624" y="2552832"/>
          <a:ext cx="6122386" cy="2375737"/>
        </p:xfrm>
        <a:graphic>
          <a:graphicData uri="http://schemas.openxmlformats.org/drawingml/2006/table">
            <a:tbl>
              <a:tblPr firstRow="1" firstCol="1" bandRow="1">
                <a:tableStyleId>{F2DE63D5-997A-4646-A377-4702673A728D}</a:tableStyleId>
              </a:tblPr>
              <a:tblGrid>
                <a:gridCol w="2893797">
                  <a:extLst>
                    <a:ext uri="{9D8B030D-6E8A-4147-A177-3AD203B41FA5}">
                      <a16:colId xmlns:a16="http://schemas.microsoft.com/office/drawing/2014/main" val="1478276448"/>
                    </a:ext>
                  </a:extLst>
                </a:gridCol>
                <a:gridCol w="3228589">
                  <a:extLst>
                    <a:ext uri="{9D8B030D-6E8A-4147-A177-3AD203B41FA5}">
                      <a16:colId xmlns:a16="http://schemas.microsoft.com/office/drawing/2014/main" val="4256962740"/>
                    </a:ext>
                  </a:extLst>
                </a:gridCol>
              </a:tblGrid>
              <a:tr h="366769">
                <a:tc>
                  <a:txBody>
                    <a:bodyPr/>
                    <a:lstStyle/>
                    <a:p>
                      <a:pPr marL="0" marR="0">
                        <a:lnSpc>
                          <a:spcPct val="107000"/>
                        </a:lnSpc>
                        <a:spcBef>
                          <a:spcPts val="0"/>
                        </a:spcBef>
                        <a:spcAft>
                          <a:spcPts val="0"/>
                        </a:spcAft>
                      </a:pPr>
                      <a:r>
                        <a:rPr lang="en-US" sz="2600" dirty="0">
                          <a:effectLst/>
                        </a:rPr>
                        <a:t>Type of label</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600" dirty="0">
                          <a:effectLst/>
                        </a:rPr>
                        <a:t>Function</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657631">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X axis</a:t>
                      </a:r>
                    </a:p>
                  </a:txBody>
                  <a:tcPr marL="68580" marR="68580" marT="0" marB="0"/>
                </a:tc>
                <a:tc>
                  <a:txBody>
                    <a:bodyPr/>
                    <a:lstStyle/>
                    <a:p>
                      <a:pPr marL="0" marR="0">
                        <a:lnSpc>
                          <a:spcPct val="107000"/>
                        </a:lnSpc>
                        <a:spcBef>
                          <a:spcPts val="0"/>
                        </a:spcBef>
                        <a:spcAft>
                          <a:spcPts val="0"/>
                        </a:spcAft>
                      </a:pPr>
                      <a:r>
                        <a:rPr lang="en-US" sz="2600" b="0" dirty="0" err="1">
                          <a:effectLst/>
                          <a:latin typeface="Consolas" panose="020B0609020204030204" pitchFamily="49" charset="0"/>
                          <a:ea typeface="Calibri" panose="020F0502020204030204" pitchFamily="34" charset="0"/>
                          <a:cs typeface="Times New Roman" panose="02020603050405020304" pitchFamily="18" charset="0"/>
                        </a:rPr>
                        <a:t>plt.xlabel</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28707264"/>
                  </a:ext>
                </a:extLst>
              </a:tr>
              <a:tr h="657631">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Y axis</a:t>
                      </a:r>
                    </a:p>
                  </a:txBody>
                  <a:tcPr marL="68580" marR="68580" marT="0" marB="0"/>
                </a:tc>
                <a:tc>
                  <a:txBody>
                    <a:bodyPr/>
                    <a:lstStyle/>
                    <a:p>
                      <a:pPr marL="0" marR="0">
                        <a:lnSpc>
                          <a:spcPct val="107000"/>
                        </a:lnSpc>
                        <a:spcBef>
                          <a:spcPts val="0"/>
                        </a:spcBef>
                        <a:spcAft>
                          <a:spcPts val="0"/>
                        </a:spcAft>
                      </a:pPr>
                      <a:r>
                        <a:rPr lang="en-US" sz="2600" b="0" dirty="0" err="1">
                          <a:effectLst/>
                          <a:latin typeface="Consolas" panose="020B0609020204030204" pitchFamily="49" charset="0"/>
                          <a:ea typeface="Calibri" panose="020F0502020204030204" pitchFamily="34" charset="0"/>
                          <a:cs typeface="Times New Roman" panose="02020603050405020304" pitchFamily="18" charset="0"/>
                        </a:rPr>
                        <a:t>plt.ylabel</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a:t>
                      </a:r>
                      <a:endParaRPr lang="en-US" sz="2600" b="0" dirty="0">
                        <a:effectLst/>
                        <a:latin typeface="Pragma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657631">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Title</a:t>
                      </a:r>
                    </a:p>
                  </a:txBody>
                  <a:tcPr marL="68580" marR="68580" marT="0" marB="0"/>
                </a:tc>
                <a:tc>
                  <a:txBody>
                    <a:bodyPr/>
                    <a:lstStyle/>
                    <a:p>
                      <a:pPr marL="0" marR="0">
                        <a:lnSpc>
                          <a:spcPct val="107000"/>
                        </a:lnSpc>
                        <a:spcBef>
                          <a:spcPts val="0"/>
                        </a:spcBef>
                        <a:spcAft>
                          <a:spcPts val="0"/>
                        </a:spcAft>
                      </a:pPr>
                      <a:r>
                        <a:rPr lang="en-US" sz="2600" b="0" dirty="0" err="1">
                          <a:effectLst/>
                          <a:latin typeface="Consolas" panose="020B0609020204030204" pitchFamily="49" charset="0"/>
                          <a:ea typeface="Calibri" panose="020F0502020204030204" pitchFamily="34" charset="0"/>
                          <a:cs typeface="Times New Roman" panose="02020603050405020304" pitchFamily="18" charset="0"/>
                        </a:rPr>
                        <a:t>plt.title</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937659388"/>
                  </a:ext>
                </a:extLst>
              </a:tr>
            </a:tbl>
          </a:graphicData>
        </a:graphic>
      </p:graphicFrame>
    </p:spTree>
    <p:extLst>
      <p:ext uri="{BB962C8B-B14F-4D97-AF65-F5344CB8AC3E}">
        <p14:creationId xmlns:p14="http://schemas.microsoft.com/office/powerpoint/2010/main" val="969567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400" b="1" dirty="0">
                <a:solidFill>
                  <a:srgbClr val="CF3338"/>
                </a:solidFill>
                <a:latin typeface="Pragmatica" pitchFamily="2" charset="0"/>
              </a:rPr>
              <a:t>Pick a </a:t>
            </a:r>
            <a:r>
              <a:rPr lang="en-US" sz="2400" b="1" dirty="0">
                <a:solidFill>
                  <a:srgbClr val="CF3338"/>
                </a:solidFill>
                <a:latin typeface="Consolas" panose="020B0609020204030204" pitchFamily="49" charset="0"/>
              </a:rPr>
              <a:t>seaborn </a:t>
            </a:r>
            <a:r>
              <a:rPr lang="en-US" sz="2400" b="1" dirty="0">
                <a:solidFill>
                  <a:srgbClr val="CF3338"/>
                </a:solidFill>
                <a:latin typeface="Pragmatica" pitchFamily="2" charset="0"/>
              </a:rPr>
              <a:t>dataset or two... and make some visualizations!</a:t>
            </a:r>
          </a:p>
          <a:p>
            <a:endParaRPr lang="en-US" sz="2400" b="1" dirty="0">
              <a:solidFill>
                <a:srgbClr val="CF3338"/>
              </a:solidFill>
              <a:latin typeface="Pragmatica" pitchFamily="2" charset="0"/>
            </a:endParaRPr>
          </a:p>
          <a:p>
            <a:pPr marL="342900" indent="-342900">
              <a:buFont typeface="Arial" panose="020B0604020202020204" pitchFamily="34" charset="0"/>
              <a:buChar char="•"/>
            </a:pPr>
            <a:r>
              <a:rPr lang="en-US" sz="2400" b="1" dirty="0">
                <a:solidFill>
                  <a:srgbClr val="CF3338"/>
                </a:solidFill>
                <a:latin typeface="Pragmatica" pitchFamily="2" charset="0"/>
              </a:rPr>
              <a:t>Include at least two univariate and two bivariate plots. </a:t>
            </a:r>
          </a:p>
          <a:p>
            <a:pPr marL="342900" indent="-342900">
              <a:buFont typeface="Arial" panose="020B0604020202020204" pitchFamily="34" charset="0"/>
              <a:buChar char="•"/>
            </a:pPr>
            <a:r>
              <a:rPr lang="en-US" sz="2400" b="1" dirty="0">
                <a:solidFill>
                  <a:srgbClr val="CF3338"/>
                </a:solidFill>
                <a:latin typeface="Pragmatica" pitchFamily="2" charset="0"/>
              </a:rPr>
              <a:t>Label your axes and titles on at least one of them. </a:t>
            </a:r>
          </a:p>
          <a:p>
            <a:endParaRPr lang="en-US" sz="2400" b="1" dirty="0">
              <a:solidFill>
                <a:srgbClr val="CF3338"/>
              </a:solidFill>
              <a:latin typeface="Pragmatica" pitchFamily="2" charset="0"/>
            </a:endParaRPr>
          </a:p>
          <a:p>
            <a:r>
              <a:rPr lang="en-US" sz="2400" b="1" dirty="0">
                <a:solidFill>
                  <a:srgbClr val="CF3338"/>
                </a:solidFill>
                <a:latin typeface="Pragmatica" pitchFamily="2" charset="0"/>
              </a:rPr>
              <a:t>Get a list of available datasets:</a:t>
            </a:r>
          </a:p>
          <a:p>
            <a:endParaRPr lang="en-US" sz="2400" b="1" dirty="0">
              <a:solidFill>
                <a:srgbClr val="CF3338"/>
              </a:solidFill>
              <a:latin typeface="Consolas" panose="020B0609020204030204" pitchFamily="49" charset="0"/>
            </a:endParaRPr>
          </a:p>
          <a:p>
            <a:r>
              <a:rPr lang="en-US" sz="2400" b="1" dirty="0">
                <a:solidFill>
                  <a:srgbClr val="CF3338"/>
                </a:solidFill>
                <a:latin typeface="Consolas" panose="020B0609020204030204" pitchFamily="49" charset="0"/>
              </a:rPr>
              <a:t>import seaborn as </a:t>
            </a:r>
            <a:r>
              <a:rPr lang="en-US" sz="2400" b="1" dirty="0" err="1">
                <a:solidFill>
                  <a:srgbClr val="CF3338"/>
                </a:solidFill>
                <a:latin typeface="Consolas" panose="020B0609020204030204" pitchFamily="49" charset="0"/>
              </a:rPr>
              <a:t>sns</a:t>
            </a:r>
            <a:endParaRPr lang="en-US" sz="2400" b="1" dirty="0">
              <a:solidFill>
                <a:srgbClr val="CF3338"/>
              </a:solidFill>
              <a:latin typeface="Consolas" panose="020B0609020204030204" pitchFamily="49" charset="0"/>
            </a:endParaRPr>
          </a:p>
          <a:p>
            <a:r>
              <a:rPr lang="en-US" sz="2400" b="1" dirty="0" err="1">
                <a:solidFill>
                  <a:srgbClr val="CF3338"/>
                </a:solidFill>
                <a:latin typeface="Consolas" panose="020B0609020204030204" pitchFamily="49" charset="0"/>
              </a:rPr>
              <a:t>sns.get_dataset_names</a:t>
            </a:r>
            <a:r>
              <a:rPr lang="en-US" sz="2400" b="1" dirty="0">
                <a:solidFill>
                  <a:srgbClr val="CF3338"/>
                </a:solidFill>
                <a:latin typeface="Consolas" panose="020B0609020204030204" pitchFamily="49" charset="0"/>
              </a:rPr>
              <a:t>()</a:t>
            </a:r>
          </a:p>
          <a:p>
            <a:endParaRPr lang="en-US" sz="2400" b="1" dirty="0">
              <a:solidFill>
                <a:srgbClr val="CF3338"/>
              </a:solidFill>
              <a:latin typeface="Consolas" panose="020B0609020204030204" pitchFamily="49" charset="0"/>
            </a:endParaRPr>
          </a:p>
          <a:p>
            <a:r>
              <a:rPr lang="en-US" sz="2400" b="1" dirty="0">
                <a:solidFill>
                  <a:srgbClr val="CF3338"/>
                </a:solidFill>
                <a:latin typeface="Pragmatica" pitchFamily="2" charset="0"/>
              </a:rPr>
              <a:t>Solutions: We’ll do them now </a:t>
            </a:r>
            <a:r>
              <a:rPr lang="en-US" sz="2400" b="1" dirty="0">
                <a:solidFill>
                  <a:srgbClr val="CF3338"/>
                </a:solidFill>
                <a:latin typeface="Pragmatica" pitchFamily="2" charset="0"/>
                <a:sym typeface="Wingdings" panose="05000000000000000000" pitchFamily="2" charset="2"/>
              </a:rPr>
              <a:t> </a:t>
            </a:r>
            <a:endParaRPr lang="en-US" sz="24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314362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Chapter 8?</a:t>
            </a:r>
          </a:p>
        </p:txBody>
      </p:sp>
    </p:spTree>
    <p:extLst>
      <p:ext uri="{BB962C8B-B14F-4D97-AF65-F5344CB8AC3E}">
        <p14:creationId xmlns:p14="http://schemas.microsoft.com/office/powerpoint/2010/main" val="2601494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9. Capstone: Python for Data Analytics</a:t>
            </a:r>
          </a:p>
        </p:txBody>
      </p:sp>
    </p:spTree>
    <p:extLst>
      <p:ext uri="{BB962C8B-B14F-4D97-AF65-F5344CB8AC3E}">
        <p14:creationId xmlns:p14="http://schemas.microsoft.com/office/powerpoint/2010/main" val="770149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Exploratory data analysis</a:t>
            </a:r>
          </a:p>
        </p:txBody>
      </p:sp>
    </p:spTree>
    <p:extLst>
      <p:ext uri="{BB962C8B-B14F-4D97-AF65-F5344CB8AC3E}">
        <p14:creationId xmlns:p14="http://schemas.microsoft.com/office/powerpoint/2010/main" val="42722942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923330"/>
          </a:xfrm>
          <a:prstGeom prst="rect">
            <a:avLst/>
          </a:prstGeom>
          <a:noFill/>
        </p:spPr>
        <p:txBody>
          <a:bodyPr wrap="square" rtlCol="0">
            <a:spAutoFit/>
          </a:bodyPr>
          <a:lstStyle/>
          <a:p>
            <a:r>
              <a:rPr lang="en-US" sz="5400" dirty="0">
                <a:latin typeface="Aliens &amp; cows" panose="00000500000000000000" pitchFamily="2" charset="0"/>
              </a:rPr>
              <a:t>Checking up the data that we have…</a:t>
            </a:r>
          </a:p>
        </p:txBody>
      </p:sp>
      <p:sp>
        <p:nvSpPr>
          <p:cNvPr id="6" name="TextBox 5">
            <a:extLst>
              <a:ext uri="{FF2B5EF4-FFF2-40B4-BE49-F238E27FC236}">
                <a16:creationId xmlns:a16="http://schemas.microsoft.com/office/drawing/2014/main" id="{5126C9A7-B71D-418B-A005-867231F2EDA1}"/>
              </a:ext>
            </a:extLst>
          </p:cNvPr>
          <p:cNvSpPr txBox="1"/>
          <p:nvPr/>
        </p:nvSpPr>
        <p:spPr>
          <a:xfrm>
            <a:off x="678180" y="2262110"/>
            <a:ext cx="6111240" cy="2246769"/>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Pragmatica" pitchFamily="2" charset="0"/>
              </a:rPr>
              <a:t>Classify them</a:t>
            </a:r>
          </a:p>
          <a:p>
            <a:pPr marL="285750" indent="-285750">
              <a:buFont typeface="Arial" panose="020B0604020202020204" pitchFamily="34" charset="0"/>
              <a:buChar char="•"/>
            </a:pPr>
            <a:r>
              <a:rPr lang="en-US" sz="2800" dirty="0">
                <a:latin typeface="Pragmatica" pitchFamily="2" charset="0"/>
              </a:rPr>
              <a:t>Summarize them</a:t>
            </a:r>
          </a:p>
          <a:p>
            <a:pPr marL="285750" indent="-285750">
              <a:buFont typeface="Arial" panose="020B0604020202020204" pitchFamily="34" charset="0"/>
              <a:buChar char="•"/>
            </a:pPr>
            <a:r>
              <a:rPr lang="en-US" sz="2800" dirty="0">
                <a:latin typeface="Pragmatica" pitchFamily="2" charset="0"/>
              </a:rPr>
              <a:t>Visualize them (</a:t>
            </a:r>
            <a:r>
              <a:rPr lang="en-US" sz="2800" i="1" dirty="0">
                <a:latin typeface="Pragmatica" pitchFamily="2" charset="0"/>
              </a:rPr>
              <a:t>we’ve done this</a:t>
            </a:r>
            <a:r>
              <a:rPr lang="en-US" sz="2800" dirty="0">
                <a:latin typeface="Pragmatica" pitchFamily="2" charset="0"/>
              </a:rPr>
              <a:t>)</a:t>
            </a:r>
          </a:p>
          <a:p>
            <a:pPr marL="285750" indent="-285750">
              <a:buFont typeface="Arial" panose="020B0604020202020204" pitchFamily="34" charset="0"/>
              <a:buChar char="•"/>
            </a:pPr>
            <a:r>
              <a:rPr lang="en-US" sz="2800" dirty="0">
                <a:latin typeface="Pragmatica" pitchFamily="2" charset="0"/>
              </a:rPr>
              <a:t>Check assumptions before using them</a:t>
            </a:r>
          </a:p>
        </p:txBody>
      </p:sp>
      <p:pic>
        <p:nvPicPr>
          <p:cNvPr id="5" name="Graphic 4" descr="Stethoscope with solid fill">
            <a:extLst>
              <a:ext uri="{FF2B5EF4-FFF2-40B4-BE49-F238E27FC236}">
                <a16:creationId xmlns:a16="http://schemas.microsoft.com/office/drawing/2014/main" id="{20866A2A-AA69-4959-92F5-CABA2D0A9D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5637" y="1865987"/>
            <a:ext cx="4090043" cy="4090043"/>
          </a:xfrm>
          <a:prstGeom prst="rect">
            <a:avLst/>
          </a:prstGeom>
        </p:spPr>
      </p:pic>
    </p:spTree>
    <p:extLst>
      <p:ext uri="{BB962C8B-B14F-4D97-AF65-F5344CB8AC3E}">
        <p14:creationId xmlns:p14="http://schemas.microsoft.com/office/powerpoint/2010/main" val="10198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Warm-up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1384995"/>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What happens when you run this in the console?</a:t>
            </a:r>
          </a:p>
          <a:p>
            <a:pPr>
              <a:buClr>
                <a:srgbClr val="CF3338"/>
              </a:buClr>
            </a:pPr>
            <a:endParaRPr lang="en-US" sz="2800" dirty="0">
              <a:solidFill>
                <a:srgbClr val="707070"/>
              </a:solidFill>
              <a:latin typeface="Pragmatica" panose="020B0403040502020204"/>
            </a:endParaRPr>
          </a:p>
          <a:p>
            <a:pPr lvl="1">
              <a:buClr>
                <a:srgbClr val="CF3338"/>
              </a:buClr>
            </a:pPr>
            <a:r>
              <a:rPr lang="en-US" sz="2800" b="0" i="0" dirty="0">
                <a:solidFill>
                  <a:schemeClr val="tx1">
                    <a:lumMod val="95000"/>
                    <a:lumOff val="5000"/>
                  </a:schemeClr>
                </a:solidFill>
                <a:effectLst/>
                <a:latin typeface="Consolas" panose="020B0609020204030204" pitchFamily="49" charset="0"/>
              </a:rPr>
              <a:t>????""</a:t>
            </a:r>
            <a:endParaRPr lang="en-US" sz="2800" dirty="0">
              <a:solidFill>
                <a:schemeClr val="tx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2569546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Why is visualization a non-negotiable part of exploratory data analysis?</a:t>
            </a:r>
          </a:p>
        </p:txBody>
      </p:sp>
    </p:spTree>
    <p:extLst>
      <p:ext uri="{BB962C8B-B14F-4D97-AF65-F5344CB8AC3E}">
        <p14:creationId xmlns:p14="http://schemas.microsoft.com/office/powerpoint/2010/main" val="3057175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Variable, variable on the column…</a:t>
            </a:r>
          </a:p>
        </p:txBody>
      </p:sp>
      <p:graphicFrame>
        <p:nvGraphicFramePr>
          <p:cNvPr id="5" name="Diagram 4">
            <a:extLst>
              <a:ext uri="{FF2B5EF4-FFF2-40B4-BE49-F238E27FC236}">
                <a16:creationId xmlns:a16="http://schemas.microsoft.com/office/drawing/2014/main" id="{CB265C0A-6C0A-46BB-BE8C-37E0CA338927}"/>
              </a:ext>
            </a:extLst>
          </p:cNvPr>
          <p:cNvGraphicFramePr/>
          <p:nvPr>
            <p:extLst>
              <p:ext uri="{D42A27DB-BD31-4B8C-83A1-F6EECF244321}">
                <p14:modId xmlns:p14="http://schemas.microsoft.com/office/powerpoint/2010/main" val="1619667743"/>
              </p:ext>
            </p:extLst>
          </p:nvPr>
        </p:nvGraphicFramePr>
        <p:xfrm>
          <a:off x="170029" y="1398795"/>
          <a:ext cx="12021970" cy="4060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F7621D6F-7241-4949-8F0F-D49507945D0B}"/>
              </a:ext>
            </a:extLst>
          </p:cNvPr>
          <p:cNvSpPr txBox="1"/>
          <p:nvPr/>
        </p:nvSpPr>
        <p:spPr>
          <a:xfrm>
            <a:off x="347240" y="5459205"/>
            <a:ext cx="6099280" cy="1200329"/>
          </a:xfrm>
          <a:prstGeom prst="rect">
            <a:avLst/>
          </a:prstGeom>
          <a:noFill/>
        </p:spPr>
        <p:txBody>
          <a:bodyPr wrap="square" rtlCol="0">
            <a:spAutoFit/>
          </a:bodyPr>
          <a:lstStyle/>
          <a:p>
            <a:r>
              <a:rPr lang="en-US" dirty="0">
                <a:latin typeface="Pragmatica" pitchFamily="2" charset="0"/>
              </a:rPr>
              <a:t>Purchased? Yes/no</a:t>
            </a:r>
          </a:p>
          <a:p>
            <a:r>
              <a:rPr lang="en-US" dirty="0">
                <a:latin typeface="Pragmatica" pitchFamily="2" charset="0"/>
              </a:rPr>
              <a:t>State/Country</a:t>
            </a:r>
          </a:p>
          <a:p>
            <a:r>
              <a:rPr lang="en-US" dirty="0">
                <a:latin typeface="Pragmatica" pitchFamily="2" charset="0"/>
              </a:rPr>
              <a:t>Size</a:t>
            </a:r>
          </a:p>
          <a:p>
            <a:r>
              <a:rPr lang="en-US" i="1" dirty="0">
                <a:latin typeface="Pragmatica" pitchFamily="2" charset="0"/>
              </a:rPr>
              <a:t>Count frequencies</a:t>
            </a:r>
          </a:p>
        </p:txBody>
      </p:sp>
      <p:sp>
        <p:nvSpPr>
          <p:cNvPr id="7" name="TextBox 6">
            <a:extLst>
              <a:ext uri="{FF2B5EF4-FFF2-40B4-BE49-F238E27FC236}">
                <a16:creationId xmlns:a16="http://schemas.microsoft.com/office/drawing/2014/main" id="{C0E54146-F543-4203-9938-775823FCB57A}"/>
              </a:ext>
            </a:extLst>
          </p:cNvPr>
          <p:cNvSpPr txBox="1"/>
          <p:nvPr/>
        </p:nvSpPr>
        <p:spPr>
          <a:xfrm>
            <a:off x="8240271" y="5370653"/>
            <a:ext cx="3781700" cy="1200329"/>
          </a:xfrm>
          <a:prstGeom prst="rect">
            <a:avLst/>
          </a:prstGeom>
          <a:noFill/>
        </p:spPr>
        <p:txBody>
          <a:bodyPr wrap="square" rtlCol="0">
            <a:spAutoFit/>
          </a:bodyPr>
          <a:lstStyle/>
          <a:p>
            <a:r>
              <a:rPr lang="en-US" dirty="0">
                <a:latin typeface="Pragmatica" pitchFamily="2" charset="0"/>
              </a:rPr>
              <a:t>Number of children</a:t>
            </a:r>
          </a:p>
          <a:p>
            <a:r>
              <a:rPr lang="en-US" dirty="0">
                <a:latin typeface="Pragmatica" pitchFamily="2" charset="0"/>
              </a:rPr>
              <a:t>Area</a:t>
            </a:r>
          </a:p>
          <a:p>
            <a:r>
              <a:rPr lang="en-US" dirty="0">
                <a:latin typeface="Pragmatica" pitchFamily="2" charset="0"/>
              </a:rPr>
              <a:t>Sales</a:t>
            </a:r>
          </a:p>
          <a:p>
            <a:r>
              <a:rPr lang="en-US" i="1" dirty="0">
                <a:latin typeface="Pragmatica" pitchFamily="2" charset="0"/>
              </a:rPr>
              <a:t>Descriptive statistics</a:t>
            </a:r>
          </a:p>
        </p:txBody>
      </p:sp>
    </p:spTree>
    <p:extLst>
      <p:ext uri="{BB962C8B-B14F-4D97-AF65-F5344CB8AC3E}">
        <p14:creationId xmlns:p14="http://schemas.microsoft.com/office/powerpoint/2010/main" val="260999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Frequencies</a:t>
            </a:r>
          </a:p>
          <a:p>
            <a:pPr marL="457200" indent="-457200">
              <a:buFont typeface="Arial" panose="020B0604020202020204" pitchFamily="34" charset="0"/>
              <a:buChar char="•"/>
            </a:pPr>
            <a:r>
              <a:rPr lang="en-US" sz="2800" b="1" dirty="0">
                <a:solidFill>
                  <a:srgbClr val="CF3338"/>
                </a:solidFill>
                <a:latin typeface="Pragmatica" panose="020B0403040502020204"/>
              </a:rPr>
              <a:t>Descriptive statistics</a:t>
            </a:r>
          </a:p>
          <a:p>
            <a:pPr marL="457200" indent="-457200">
              <a:buFont typeface="Arial" panose="020B0604020202020204" pitchFamily="34" charset="0"/>
              <a:buChar char="•"/>
            </a:pPr>
            <a:r>
              <a:rPr lang="en-US" sz="2800" b="1" dirty="0" err="1">
                <a:solidFill>
                  <a:srgbClr val="CF3338"/>
                </a:solidFill>
                <a:latin typeface="Pragmatica" panose="020B0403040502020204"/>
              </a:rPr>
              <a:t>Pairplots</a:t>
            </a:r>
            <a:r>
              <a:rPr lang="en-US" sz="2800" b="1" dirty="0">
                <a:solidFill>
                  <a:srgbClr val="CF3338"/>
                </a:solidFill>
                <a:latin typeface="Pragmatica" panose="020B0403040502020204"/>
              </a:rPr>
              <a:t> (more </a:t>
            </a:r>
            <a:r>
              <a:rPr lang="en-US" sz="2800" b="1" dirty="0" err="1">
                <a:solidFill>
                  <a:srgbClr val="CF3338"/>
                </a:solidFill>
                <a:latin typeface="Pragmatica" panose="020B0403040502020204"/>
              </a:rPr>
              <a:t>dataviz</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299406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Confirmatory data analysis</a:t>
            </a:r>
          </a:p>
        </p:txBody>
      </p:sp>
    </p:spTree>
    <p:extLst>
      <p:ext uri="{BB962C8B-B14F-4D97-AF65-F5344CB8AC3E}">
        <p14:creationId xmlns:p14="http://schemas.microsoft.com/office/powerpoint/2010/main" val="1477592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Independent samples t-test</a:t>
            </a:r>
          </a:p>
        </p:txBody>
      </p:sp>
      <p:pic>
        <p:nvPicPr>
          <p:cNvPr id="1026" name="Picture 2">
            <a:extLst>
              <a:ext uri="{FF2B5EF4-FFF2-40B4-BE49-F238E27FC236}">
                <a16:creationId xmlns:a16="http://schemas.microsoft.com/office/drawing/2014/main" id="{8B519341-3E28-4A28-BE4D-BE2AE5529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4" y="1609724"/>
            <a:ext cx="6459865" cy="4384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636C7C-0B38-4405-9213-C176F089883D}"/>
              </a:ext>
            </a:extLst>
          </p:cNvPr>
          <p:cNvSpPr txBox="1"/>
          <p:nvPr/>
        </p:nvSpPr>
        <p:spPr>
          <a:xfrm>
            <a:off x="7363250" y="2459504"/>
            <a:ext cx="3845524" cy="2308324"/>
          </a:xfrm>
          <a:prstGeom prst="rect">
            <a:avLst/>
          </a:prstGeom>
          <a:noFill/>
        </p:spPr>
        <p:txBody>
          <a:bodyPr wrap="square" rtlCol="0">
            <a:spAutoFit/>
          </a:bodyPr>
          <a:lstStyle/>
          <a:p>
            <a:r>
              <a:rPr lang="en-US" sz="2400" dirty="0">
                <a:latin typeface="Pragmatica" panose="020B7200000000000000" pitchFamily="34" charset="0"/>
              </a:rPr>
              <a:t>Can we expect to find this average difference across the population?</a:t>
            </a:r>
          </a:p>
          <a:p>
            <a:endParaRPr lang="en-US" sz="2400" dirty="0">
              <a:latin typeface="Pragmatica" panose="020B7200000000000000" pitchFamily="34" charset="0"/>
            </a:endParaRPr>
          </a:p>
          <a:p>
            <a:r>
              <a:rPr lang="en-US" sz="2400" i="1" dirty="0">
                <a:latin typeface="Pragmatica" panose="020B7200000000000000" pitchFamily="34" charset="0"/>
              </a:rPr>
              <a:t>(Not just what we see here in the samples)</a:t>
            </a:r>
          </a:p>
        </p:txBody>
      </p:sp>
    </p:spTree>
    <p:extLst>
      <p:ext uri="{BB962C8B-B14F-4D97-AF65-F5344CB8AC3E}">
        <p14:creationId xmlns:p14="http://schemas.microsoft.com/office/powerpoint/2010/main" val="3602626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40120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 difference in tip sizes that we see in these samples likely to be found in the population?</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Consolas" panose="020B0609020204030204" pitchFamily="49" charset="0"/>
              </a:rPr>
              <a:t>from </a:t>
            </a:r>
            <a:r>
              <a:rPr lang="en-US" sz="2800" b="1" dirty="0" err="1">
                <a:solidFill>
                  <a:srgbClr val="CF3338"/>
                </a:solidFill>
                <a:latin typeface="Consolas" panose="020B0609020204030204" pitchFamily="49" charset="0"/>
              </a:rPr>
              <a:t>scipy</a:t>
            </a:r>
            <a:r>
              <a:rPr lang="en-US" sz="2800" b="1" dirty="0">
                <a:solidFill>
                  <a:srgbClr val="CF3338"/>
                </a:solidFill>
                <a:latin typeface="Consolas" panose="020B0609020204030204" pitchFamily="49" charset="0"/>
              </a:rPr>
              <a:t> import stats</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P &lt; .05… not likely a fluke </a:t>
            </a:r>
          </a:p>
        </p:txBody>
      </p:sp>
    </p:spTree>
    <p:extLst>
      <p:ext uri="{BB962C8B-B14F-4D97-AF65-F5344CB8AC3E}">
        <p14:creationId xmlns:p14="http://schemas.microsoft.com/office/powerpoint/2010/main" val="3010694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Imagine a world…</a:t>
            </a:r>
          </a:p>
        </p:txBody>
      </p:sp>
      <p:pic>
        <p:nvPicPr>
          <p:cNvPr id="5" name="Picture 2" descr="New Home, For Sale, Mortgage, Property, Luxury, House">
            <a:extLst>
              <a:ext uri="{FF2B5EF4-FFF2-40B4-BE49-F238E27FC236}">
                <a16:creationId xmlns:a16="http://schemas.microsoft.com/office/drawing/2014/main" id="{4AB1118D-631C-4D03-8E77-B589E869E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28" y="1765896"/>
            <a:ext cx="4884554" cy="32004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891353E0-B43B-4636-A3FC-2BC325904CD4}"/>
              </a:ext>
            </a:extLst>
          </p:cNvPr>
          <p:cNvGrpSpPr/>
          <p:nvPr/>
        </p:nvGrpSpPr>
        <p:grpSpPr>
          <a:xfrm>
            <a:off x="6687285" y="1765896"/>
            <a:ext cx="4855726" cy="3200400"/>
            <a:chOff x="4572000" y="2147888"/>
            <a:chExt cx="9144000" cy="5991225"/>
          </a:xfrm>
        </p:grpSpPr>
        <p:pic>
          <p:nvPicPr>
            <p:cNvPr id="7" name="Picture 4" descr="New Home, For Sale, Mortgage, Property, Luxury, House">
              <a:extLst>
                <a:ext uri="{FF2B5EF4-FFF2-40B4-BE49-F238E27FC236}">
                  <a16:creationId xmlns:a16="http://schemas.microsoft.com/office/drawing/2014/main" id="{B9A0B7EE-079A-4D98-85CA-77BA2FCC3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47888"/>
              <a:ext cx="9144000" cy="5991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ir Conditioner, Ac, System, Home, Equipment, Hot, Cool">
              <a:extLst>
                <a:ext uri="{FF2B5EF4-FFF2-40B4-BE49-F238E27FC236}">
                  <a16:creationId xmlns:a16="http://schemas.microsoft.com/office/drawing/2014/main" id="{224D6FD9-A16B-487D-B6CF-6B2CF5DD8F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2999" y="5527640"/>
              <a:ext cx="2081593" cy="211388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17D8E17A-0C5A-44D4-A69E-7888DEA8D120}"/>
              </a:ext>
            </a:extLst>
          </p:cNvPr>
          <p:cNvSpPr txBox="1"/>
          <p:nvPr/>
        </p:nvSpPr>
        <p:spPr>
          <a:xfrm>
            <a:off x="-270162" y="1129051"/>
            <a:ext cx="6324600" cy="584775"/>
          </a:xfrm>
          <a:prstGeom prst="rect">
            <a:avLst/>
          </a:prstGeom>
          <a:noFill/>
        </p:spPr>
        <p:txBody>
          <a:bodyPr wrap="square" rtlCol="0">
            <a:spAutoFit/>
          </a:bodyPr>
          <a:lstStyle/>
          <a:p>
            <a:pPr algn="ctr"/>
            <a:r>
              <a:rPr lang="en-US" sz="3200" dirty="0">
                <a:latin typeface="Pragmatica" panose="020B0403040502020204"/>
              </a:rPr>
              <a:t>SOLD: $200,000</a:t>
            </a:r>
          </a:p>
        </p:txBody>
      </p:sp>
      <p:sp>
        <p:nvSpPr>
          <p:cNvPr id="12" name="TextBox 11">
            <a:extLst>
              <a:ext uri="{FF2B5EF4-FFF2-40B4-BE49-F238E27FC236}">
                <a16:creationId xmlns:a16="http://schemas.microsoft.com/office/drawing/2014/main" id="{F4B94D8D-7569-4624-BF59-9F30FFEB5AC2}"/>
              </a:ext>
            </a:extLst>
          </p:cNvPr>
          <p:cNvSpPr txBox="1"/>
          <p:nvPr/>
        </p:nvSpPr>
        <p:spPr>
          <a:xfrm>
            <a:off x="5763491" y="1129050"/>
            <a:ext cx="6324600" cy="584775"/>
          </a:xfrm>
          <a:prstGeom prst="rect">
            <a:avLst/>
          </a:prstGeom>
          <a:noFill/>
        </p:spPr>
        <p:txBody>
          <a:bodyPr wrap="square" rtlCol="0">
            <a:spAutoFit/>
          </a:bodyPr>
          <a:lstStyle/>
          <a:p>
            <a:pPr algn="ctr"/>
            <a:r>
              <a:rPr lang="en-US" sz="3200" dirty="0">
                <a:latin typeface="Pragmatica" panose="020B0403040502020204"/>
              </a:rPr>
              <a:t>SOLD: $200,000</a:t>
            </a:r>
          </a:p>
        </p:txBody>
      </p:sp>
      <p:sp>
        <p:nvSpPr>
          <p:cNvPr id="13" name="TextBox 12">
            <a:extLst>
              <a:ext uri="{FF2B5EF4-FFF2-40B4-BE49-F238E27FC236}">
                <a16:creationId xmlns:a16="http://schemas.microsoft.com/office/drawing/2014/main" id="{F2DE889A-9868-4D46-838F-33C6E45C575A}"/>
              </a:ext>
            </a:extLst>
          </p:cNvPr>
          <p:cNvSpPr txBox="1"/>
          <p:nvPr/>
        </p:nvSpPr>
        <p:spPr>
          <a:xfrm>
            <a:off x="1413163" y="5185066"/>
            <a:ext cx="9344891" cy="1569660"/>
          </a:xfrm>
          <a:prstGeom prst="rect">
            <a:avLst/>
          </a:prstGeom>
          <a:noFill/>
        </p:spPr>
        <p:txBody>
          <a:bodyPr wrap="square">
            <a:spAutoFit/>
          </a:bodyPr>
          <a:lstStyle/>
          <a:p>
            <a:pPr algn="ctr"/>
            <a:r>
              <a:rPr lang="el-GR" sz="3200" dirty="0">
                <a:latin typeface="Gidole" panose="02000503000000000000" pitchFamily="50" charset="0"/>
              </a:rPr>
              <a:t>α</a:t>
            </a:r>
            <a:r>
              <a:rPr lang="en-US" sz="3200" dirty="0">
                <a:latin typeface="Pragmatica" panose="020B0403040502020204"/>
              </a:rPr>
              <a:t> = .05</a:t>
            </a:r>
            <a:endParaRPr lang="en-US" dirty="0">
              <a:latin typeface="Pragmatica" panose="020B0403040502020204"/>
            </a:endParaRPr>
          </a:p>
          <a:p>
            <a:pPr algn="ctr"/>
            <a:endParaRPr lang="en-US" sz="1600" dirty="0">
              <a:latin typeface="Pragmatica" panose="020B0403040502020204"/>
            </a:endParaRPr>
          </a:p>
          <a:p>
            <a:pPr algn="ctr"/>
            <a:r>
              <a:rPr lang="en-US" sz="2400" dirty="0">
                <a:latin typeface="Pragmatica" panose="020B0403040502020204"/>
              </a:rPr>
              <a:t>If the null were true (i.e. no real difference in means), we would find a significant difference in 5% of our samples </a:t>
            </a:r>
            <a:r>
              <a:rPr lang="en-US" sz="2400" i="1" dirty="0">
                <a:latin typeface="Pragmatica" panose="020B0403040502020204"/>
              </a:rPr>
              <a:t>due to random error.</a:t>
            </a:r>
            <a:endParaRPr lang="en-US" sz="2400" dirty="0">
              <a:latin typeface="Pragmatica" panose="020B0403040502020204"/>
            </a:endParaRPr>
          </a:p>
        </p:txBody>
      </p:sp>
    </p:spTree>
    <p:extLst>
      <p:ext uri="{BB962C8B-B14F-4D97-AF65-F5344CB8AC3E}">
        <p14:creationId xmlns:p14="http://schemas.microsoft.com/office/powerpoint/2010/main" val="2068916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40120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ch-13-drills.ipynb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Dataset: </a:t>
            </a:r>
            <a:r>
              <a:rPr lang="en-US" sz="2800" b="1" dirty="0">
                <a:solidFill>
                  <a:srgbClr val="CF3338"/>
                </a:solidFill>
                <a:latin typeface="Consolas" panose="020B0609020204030204" pitchFamily="49" charset="0"/>
              </a:rPr>
              <a:t>mpg</a:t>
            </a:r>
            <a:r>
              <a:rPr lang="en-US" sz="2800" b="1" dirty="0">
                <a:solidFill>
                  <a:srgbClr val="CF3338"/>
                </a:solidFill>
                <a:latin typeface="Pragmatica" panose="020B0403040502020204"/>
              </a:rPr>
              <a:t> from </a:t>
            </a:r>
            <a:r>
              <a:rPr lang="en-US" sz="2800" b="1" dirty="0">
                <a:solidFill>
                  <a:srgbClr val="CF3338"/>
                </a:solidFill>
                <a:latin typeface="Consolas" panose="020B0609020204030204" pitchFamily="49" charset="0"/>
              </a:rPr>
              <a:t>seaborn</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7200000000000000" pitchFamily="34" charset="0"/>
              </a:rPr>
              <a:t>Is there a difference between the average mileage of American and European cars? </a:t>
            </a:r>
          </a:p>
          <a:p>
            <a:endParaRPr lang="en-US" sz="2800" b="1" dirty="0">
              <a:solidFill>
                <a:srgbClr val="CF3338"/>
              </a:solidFill>
              <a:latin typeface="Pragmatica" panose="020B7200000000000000" pitchFamily="34" charset="0"/>
            </a:endParaRPr>
          </a:p>
          <a:p>
            <a:r>
              <a:rPr lang="en-US" sz="2800" b="1" dirty="0">
                <a:solidFill>
                  <a:srgbClr val="CF3338"/>
                </a:solidFill>
                <a:latin typeface="Pragmatica" panose="020B7200000000000000" pitchFamily="34" charset="0"/>
              </a:rPr>
              <a:t>Hint: get unique values in </a:t>
            </a:r>
            <a:r>
              <a:rPr lang="en-US" sz="2800" b="1" dirty="0">
                <a:solidFill>
                  <a:srgbClr val="CF3338"/>
                </a:solidFill>
                <a:latin typeface="Consolas" panose="020B0609020204030204" pitchFamily="49" charset="0"/>
              </a:rPr>
              <a:t>origin</a:t>
            </a:r>
            <a:r>
              <a:rPr lang="en-US" sz="2800" b="1" dirty="0">
                <a:solidFill>
                  <a:srgbClr val="CF3338"/>
                </a:solidFill>
                <a:latin typeface="Pragmatica" panose="020B7200000000000000" pitchFamily="34" charset="0"/>
              </a:rPr>
              <a:t>: </a:t>
            </a:r>
            <a:r>
              <a:rPr lang="en-US" sz="2800" b="1" dirty="0">
                <a:solidFill>
                  <a:srgbClr val="CF3338"/>
                </a:solidFill>
                <a:latin typeface="Consolas" panose="020B0609020204030204" pitchFamily="49" charset="0"/>
              </a:rPr>
              <a:t>mpg['origin'].unique()</a:t>
            </a:r>
          </a:p>
        </p:txBody>
      </p:sp>
    </p:spTree>
    <p:extLst>
      <p:ext uri="{BB962C8B-B14F-4D97-AF65-F5344CB8AC3E}">
        <p14:creationId xmlns:p14="http://schemas.microsoft.com/office/powerpoint/2010/main" val="3180773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Does a line run through it? </a:t>
            </a:r>
          </a:p>
        </p:txBody>
      </p:sp>
      <p:sp>
        <p:nvSpPr>
          <p:cNvPr id="4" name="TextBox 3">
            <a:extLst>
              <a:ext uri="{FF2B5EF4-FFF2-40B4-BE49-F238E27FC236}">
                <a16:creationId xmlns:a16="http://schemas.microsoft.com/office/drawing/2014/main" id="{5A4F6C64-3E8D-4255-95B8-CF64265213DA}"/>
              </a:ext>
            </a:extLst>
          </p:cNvPr>
          <p:cNvSpPr txBox="1"/>
          <p:nvPr/>
        </p:nvSpPr>
        <p:spPr>
          <a:xfrm>
            <a:off x="4508500" y="1479233"/>
            <a:ext cx="7157027" cy="523220"/>
          </a:xfrm>
          <a:prstGeom prst="rect">
            <a:avLst/>
          </a:prstGeom>
          <a:noFill/>
        </p:spPr>
        <p:txBody>
          <a:bodyPr wrap="square" rtlCol="0">
            <a:spAutoFit/>
          </a:bodyPr>
          <a:lstStyle/>
          <a:p>
            <a:pPr>
              <a:buClr>
                <a:srgbClr val="CF3338"/>
              </a:buClr>
            </a:pPr>
            <a:r>
              <a:rPr lang="en-US" sz="2800" i="1" dirty="0">
                <a:solidFill>
                  <a:srgbClr val="707070"/>
                </a:solidFill>
                <a:latin typeface="Pragmatica" pitchFamily="2" charset="0"/>
              </a:rPr>
              <a:t>Linear </a:t>
            </a:r>
            <a:r>
              <a:rPr lang="en-US" sz="2800" dirty="0">
                <a:solidFill>
                  <a:srgbClr val="707070"/>
                </a:solidFill>
                <a:latin typeface="Pragmatica" pitchFamily="2" charset="0"/>
              </a:rPr>
              <a:t>correlation</a:t>
            </a:r>
            <a:endParaRPr lang="en-US" sz="2800" i="1" dirty="0">
              <a:solidFill>
                <a:srgbClr val="707070"/>
              </a:solidFill>
              <a:latin typeface="Pragmatica" pitchFamily="2" charset="0"/>
            </a:endParaRPr>
          </a:p>
        </p:txBody>
      </p:sp>
      <p:pic>
        <p:nvPicPr>
          <p:cNvPr id="1026" name="Picture 2" descr="Linear versus non-linear scatterplot relationships">
            <a:extLst>
              <a:ext uri="{FF2B5EF4-FFF2-40B4-BE49-F238E27FC236}">
                <a16:creationId xmlns:a16="http://schemas.microsoft.com/office/drawing/2014/main" id="{CF1CBDC8-BF31-4D48-B38D-E424ACAB4A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399" y="2352636"/>
            <a:ext cx="7581901" cy="18070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FFB367E5-5EE6-49B5-AC77-CB4E80249EE2}"/>
              </a:ext>
            </a:extLst>
          </p:cNvPr>
          <p:cNvGraphicFramePr>
            <a:graphicFrameLocks noGrp="1"/>
          </p:cNvGraphicFramePr>
          <p:nvPr>
            <p:extLst>
              <p:ext uri="{D42A27DB-BD31-4B8C-83A1-F6EECF244321}">
                <p14:modId xmlns:p14="http://schemas.microsoft.com/office/powerpoint/2010/main" val="4170894803"/>
              </p:ext>
            </p:extLst>
          </p:nvPr>
        </p:nvGraphicFramePr>
        <p:xfrm>
          <a:off x="347240" y="1690776"/>
          <a:ext cx="3787176" cy="4937760"/>
        </p:xfrm>
        <a:graphic>
          <a:graphicData uri="http://schemas.openxmlformats.org/drawingml/2006/table">
            <a:tbl>
              <a:tblPr/>
              <a:tblGrid>
                <a:gridCol w="1893588">
                  <a:extLst>
                    <a:ext uri="{9D8B030D-6E8A-4147-A177-3AD203B41FA5}">
                      <a16:colId xmlns:a16="http://schemas.microsoft.com/office/drawing/2014/main" val="2830320346"/>
                    </a:ext>
                  </a:extLst>
                </a:gridCol>
                <a:gridCol w="1893588">
                  <a:extLst>
                    <a:ext uri="{9D8B030D-6E8A-4147-A177-3AD203B41FA5}">
                      <a16:colId xmlns:a16="http://schemas.microsoft.com/office/drawing/2014/main" val="1946188974"/>
                    </a:ext>
                  </a:extLst>
                </a:gridCol>
              </a:tblGrid>
              <a:tr h="0">
                <a:tc>
                  <a:txBody>
                    <a:bodyPr/>
                    <a:lstStyle/>
                    <a:p>
                      <a:pPr algn="l" fontAlgn="ctr"/>
                      <a:r>
                        <a:rPr lang="en-US" b="1" i="0">
                          <a:effectLst/>
                          <a:latin typeface="Pragmatica" panose="020B7200000000000000" pitchFamily="34" charset="0"/>
                        </a:rPr>
                        <a:t>Correlation coefficient</a:t>
                      </a:r>
                    </a:p>
                  </a:txBody>
                  <a:tcPr anchor="ctr">
                    <a:lnL>
                      <a:noFill/>
                    </a:lnL>
                    <a:lnR>
                      <a:noFill/>
                    </a:lnR>
                    <a:lnT>
                      <a:noFill/>
                    </a:lnT>
                    <a:lnB>
                      <a:noFill/>
                    </a:lnB>
                    <a:solidFill>
                      <a:srgbClr val="CF3338"/>
                    </a:solidFill>
                  </a:tcPr>
                </a:tc>
                <a:tc>
                  <a:txBody>
                    <a:bodyPr/>
                    <a:lstStyle/>
                    <a:p>
                      <a:pPr algn="l" fontAlgn="ctr"/>
                      <a:r>
                        <a:rPr lang="en-US" b="1" i="0" dirty="0">
                          <a:effectLst/>
                          <a:latin typeface="Pragmatica" panose="020B7200000000000000" pitchFamily="34" charset="0"/>
                        </a:rPr>
                        <a:t>Interpretation</a:t>
                      </a:r>
                    </a:p>
                  </a:txBody>
                  <a:tcPr anchor="ctr">
                    <a:lnL>
                      <a:noFill/>
                    </a:lnL>
                    <a:lnR>
                      <a:noFill/>
                    </a:lnR>
                    <a:lnT>
                      <a:noFill/>
                    </a:lnT>
                    <a:lnB>
                      <a:noFill/>
                    </a:lnB>
                    <a:solidFill>
                      <a:srgbClr val="CF3338"/>
                    </a:solidFill>
                  </a:tcPr>
                </a:tc>
                <a:extLst>
                  <a:ext uri="{0D108BD9-81ED-4DB2-BD59-A6C34878D82A}">
                    <a16:rowId xmlns:a16="http://schemas.microsoft.com/office/drawing/2014/main" val="447439265"/>
                  </a:ext>
                </a:extLst>
              </a:tr>
              <a:tr h="0">
                <a:tc>
                  <a:txBody>
                    <a:bodyPr/>
                    <a:lstStyle/>
                    <a:p>
                      <a:pPr algn="l" fontAlgn="base"/>
                      <a:r>
                        <a:rPr lang="en-US" b="0">
                          <a:effectLst/>
                          <a:latin typeface="Pragmatica" panose="020B7200000000000000" pitchFamily="34" charset="0"/>
                        </a:rPr>
                        <a:t>–1.0</a:t>
                      </a:r>
                    </a:p>
                  </a:txBody>
                  <a:tcPr>
                    <a:lnL>
                      <a:noFill/>
                    </a:lnL>
                    <a:lnR>
                      <a:noFill/>
                    </a:lnR>
                    <a:lnT>
                      <a:noFill/>
                    </a:lnT>
                    <a:lnB>
                      <a:noFill/>
                    </a:lnB>
                    <a:solidFill>
                      <a:srgbClr val="FFFFFF"/>
                    </a:solidFill>
                  </a:tcPr>
                </a:tc>
                <a:tc>
                  <a:txBody>
                    <a:bodyPr/>
                    <a:lstStyle/>
                    <a:p>
                      <a:pPr algn="l" fontAlgn="base"/>
                      <a:r>
                        <a:rPr lang="en-US" b="0">
                          <a:effectLst/>
                          <a:latin typeface="Pragmatica" panose="020B7200000000000000" pitchFamily="34" charset="0"/>
                        </a:rPr>
                        <a:t>Perfect negative linear relationship</a:t>
                      </a:r>
                    </a:p>
                  </a:txBody>
                  <a:tcPr>
                    <a:lnL>
                      <a:noFill/>
                    </a:lnL>
                    <a:lnR>
                      <a:noFill/>
                    </a:lnR>
                    <a:lnT>
                      <a:noFill/>
                    </a:lnT>
                    <a:lnB>
                      <a:noFill/>
                    </a:lnB>
                    <a:solidFill>
                      <a:srgbClr val="FFFFFF"/>
                    </a:solidFill>
                  </a:tcPr>
                </a:tc>
                <a:extLst>
                  <a:ext uri="{0D108BD9-81ED-4DB2-BD59-A6C34878D82A}">
                    <a16:rowId xmlns:a16="http://schemas.microsoft.com/office/drawing/2014/main" val="1585489055"/>
                  </a:ext>
                </a:extLst>
              </a:tr>
              <a:tr h="0">
                <a:tc>
                  <a:txBody>
                    <a:bodyPr/>
                    <a:lstStyle/>
                    <a:p>
                      <a:pPr algn="l" fontAlgn="base"/>
                      <a:r>
                        <a:rPr lang="en-US" b="0" dirty="0">
                          <a:effectLst/>
                          <a:latin typeface="Pragmatica" panose="020B7200000000000000" pitchFamily="34" charset="0"/>
                        </a:rPr>
                        <a:t>–0.5</a:t>
                      </a:r>
                    </a:p>
                  </a:txBody>
                  <a:tcPr>
                    <a:lnL>
                      <a:noFill/>
                    </a:lnL>
                    <a:lnR>
                      <a:noFill/>
                    </a:lnR>
                    <a:lnT>
                      <a:noFill/>
                    </a:lnT>
                    <a:lnB>
                      <a:noFill/>
                    </a:lnB>
                    <a:solidFill>
                      <a:srgbClr val="FFFFFF"/>
                    </a:solidFill>
                  </a:tcPr>
                </a:tc>
                <a:tc>
                  <a:txBody>
                    <a:bodyPr/>
                    <a:lstStyle/>
                    <a:p>
                      <a:pPr algn="l" fontAlgn="base"/>
                      <a:r>
                        <a:rPr lang="en-US" b="0" dirty="0">
                          <a:effectLst/>
                          <a:latin typeface="Pragmatica" panose="020B7200000000000000" pitchFamily="34" charset="0"/>
                        </a:rPr>
                        <a:t>Moderate negative relationship</a:t>
                      </a:r>
                    </a:p>
                  </a:txBody>
                  <a:tcPr>
                    <a:lnL>
                      <a:noFill/>
                    </a:lnL>
                    <a:lnR>
                      <a:noFill/>
                    </a:lnR>
                    <a:lnT>
                      <a:noFill/>
                    </a:lnT>
                    <a:lnB>
                      <a:noFill/>
                    </a:lnB>
                    <a:solidFill>
                      <a:srgbClr val="FFFFFF"/>
                    </a:solidFill>
                  </a:tcPr>
                </a:tc>
                <a:extLst>
                  <a:ext uri="{0D108BD9-81ED-4DB2-BD59-A6C34878D82A}">
                    <a16:rowId xmlns:a16="http://schemas.microsoft.com/office/drawing/2014/main" val="2383254526"/>
                  </a:ext>
                </a:extLst>
              </a:tr>
              <a:tr h="0">
                <a:tc>
                  <a:txBody>
                    <a:bodyPr/>
                    <a:lstStyle/>
                    <a:p>
                      <a:pPr algn="l" fontAlgn="base"/>
                      <a:r>
                        <a:rPr lang="en-US" b="0">
                          <a:effectLst/>
                          <a:latin typeface="Pragmatica" panose="020B7200000000000000" pitchFamily="34" charset="0"/>
                        </a:rPr>
                        <a:t>0</a:t>
                      </a:r>
                    </a:p>
                  </a:txBody>
                  <a:tcPr>
                    <a:lnL>
                      <a:noFill/>
                    </a:lnL>
                    <a:lnR>
                      <a:noFill/>
                    </a:lnR>
                    <a:lnT>
                      <a:noFill/>
                    </a:lnT>
                    <a:lnB>
                      <a:noFill/>
                    </a:lnB>
                    <a:solidFill>
                      <a:srgbClr val="FFFFFF"/>
                    </a:solidFill>
                  </a:tcPr>
                </a:tc>
                <a:tc>
                  <a:txBody>
                    <a:bodyPr/>
                    <a:lstStyle/>
                    <a:p>
                      <a:pPr algn="l" fontAlgn="base"/>
                      <a:r>
                        <a:rPr lang="en-US" b="0" dirty="0">
                          <a:effectLst/>
                          <a:latin typeface="Pragmatica" panose="020B7200000000000000" pitchFamily="34" charset="0"/>
                        </a:rPr>
                        <a:t>No linear relationship</a:t>
                      </a:r>
                    </a:p>
                  </a:txBody>
                  <a:tcPr>
                    <a:lnL>
                      <a:noFill/>
                    </a:lnL>
                    <a:lnR>
                      <a:noFill/>
                    </a:lnR>
                    <a:lnT>
                      <a:noFill/>
                    </a:lnT>
                    <a:lnB>
                      <a:noFill/>
                    </a:lnB>
                    <a:solidFill>
                      <a:srgbClr val="FFFFFF"/>
                    </a:solidFill>
                  </a:tcPr>
                </a:tc>
                <a:extLst>
                  <a:ext uri="{0D108BD9-81ED-4DB2-BD59-A6C34878D82A}">
                    <a16:rowId xmlns:a16="http://schemas.microsoft.com/office/drawing/2014/main" val="2340943012"/>
                  </a:ext>
                </a:extLst>
              </a:tr>
              <a:tr h="0">
                <a:tc>
                  <a:txBody>
                    <a:bodyPr/>
                    <a:lstStyle/>
                    <a:p>
                      <a:pPr algn="l" fontAlgn="base"/>
                      <a:r>
                        <a:rPr lang="en-US" b="0">
                          <a:effectLst/>
                          <a:latin typeface="Pragmatica" panose="020B7200000000000000" pitchFamily="34" charset="0"/>
                        </a:rPr>
                        <a:t>+0.5</a:t>
                      </a:r>
                    </a:p>
                  </a:txBody>
                  <a:tcPr>
                    <a:lnL>
                      <a:noFill/>
                    </a:lnL>
                    <a:lnR>
                      <a:noFill/>
                    </a:lnR>
                    <a:lnT>
                      <a:noFill/>
                    </a:lnT>
                    <a:lnB>
                      <a:noFill/>
                    </a:lnB>
                    <a:solidFill>
                      <a:srgbClr val="FFFFFF"/>
                    </a:solidFill>
                  </a:tcPr>
                </a:tc>
                <a:tc>
                  <a:txBody>
                    <a:bodyPr/>
                    <a:lstStyle/>
                    <a:p>
                      <a:pPr algn="l" fontAlgn="base"/>
                      <a:r>
                        <a:rPr lang="en-US" b="0" dirty="0">
                          <a:effectLst/>
                          <a:latin typeface="Pragmatica" panose="020B7200000000000000" pitchFamily="34" charset="0"/>
                        </a:rPr>
                        <a:t>Moderate positive relationship</a:t>
                      </a:r>
                    </a:p>
                  </a:txBody>
                  <a:tcPr>
                    <a:lnL>
                      <a:noFill/>
                    </a:lnL>
                    <a:lnR>
                      <a:noFill/>
                    </a:lnR>
                    <a:lnT>
                      <a:noFill/>
                    </a:lnT>
                    <a:lnB>
                      <a:noFill/>
                    </a:lnB>
                    <a:solidFill>
                      <a:srgbClr val="FFFFFF"/>
                    </a:solidFill>
                  </a:tcPr>
                </a:tc>
                <a:extLst>
                  <a:ext uri="{0D108BD9-81ED-4DB2-BD59-A6C34878D82A}">
                    <a16:rowId xmlns:a16="http://schemas.microsoft.com/office/drawing/2014/main" val="2716023768"/>
                  </a:ext>
                </a:extLst>
              </a:tr>
              <a:tr h="0">
                <a:tc>
                  <a:txBody>
                    <a:bodyPr/>
                    <a:lstStyle/>
                    <a:p>
                      <a:pPr algn="l" fontAlgn="base"/>
                      <a:r>
                        <a:rPr lang="en-US" b="0">
                          <a:effectLst/>
                          <a:latin typeface="Pragmatica" panose="020B7200000000000000" pitchFamily="34" charset="0"/>
                        </a:rPr>
                        <a:t>+1.0</a:t>
                      </a:r>
                    </a:p>
                  </a:txBody>
                  <a:tcPr>
                    <a:lnL>
                      <a:noFill/>
                    </a:lnL>
                    <a:lnR>
                      <a:noFill/>
                    </a:lnR>
                    <a:lnT>
                      <a:noFill/>
                    </a:lnT>
                    <a:lnB>
                      <a:noFill/>
                    </a:lnB>
                    <a:solidFill>
                      <a:srgbClr val="FFFFFF"/>
                    </a:solidFill>
                  </a:tcPr>
                </a:tc>
                <a:tc>
                  <a:txBody>
                    <a:bodyPr/>
                    <a:lstStyle/>
                    <a:p>
                      <a:pPr algn="l" fontAlgn="base"/>
                      <a:r>
                        <a:rPr lang="en-US" b="0" dirty="0">
                          <a:effectLst/>
                          <a:latin typeface="Pragmatica" panose="020B7200000000000000" pitchFamily="34" charset="0"/>
                        </a:rPr>
                        <a:t>Perfect positive linear relationship</a:t>
                      </a:r>
                    </a:p>
                  </a:txBody>
                  <a:tcPr>
                    <a:lnL>
                      <a:noFill/>
                    </a:lnL>
                    <a:lnR>
                      <a:noFill/>
                    </a:lnR>
                    <a:lnT>
                      <a:noFill/>
                    </a:lnT>
                    <a:lnB>
                      <a:noFill/>
                    </a:lnB>
                    <a:solidFill>
                      <a:srgbClr val="FFFFFF"/>
                    </a:solidFill>
                  </a:tcPr>
                </a:tc>
                <a:extLst>
                  <a:ext uri="{0D108BD9-81ED-4DB2-BD59-A6C34878D82A}">
                    <a16:rowId xmlns:a16="http://schemas.microsoft.com/office/drawing/2014/main" val="767003586"/>
                  </a:ext>
                </a:extLst>
              </a:tr>
            </a:tbl>
          </a:graphicData>
        </a:graphic>
      </p:graphicFrame>
    </p:spTree>
    <p:extLst>
      <p:ext uri="{BB962C8B-B14F-4D97-AF65-F5344CB8AC3E}">
        <p14:creationId xmlns:p14="http://schemas.microsoft.com/office/powerpoint/2010/main" val="3315301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What are the correlations between variables? </a:t>
            </a:r>
          </a:p>
          <a:p>
            <a:pPr marL="457200" indent="-457200">
              <a:buFont typeface="Arial" panose="020B0604020202020204" pitchFamily="34" charset="0"/>
              <a:buChar char="•"/>
            </a:pPr>
            <a:r>
              <a:rPr lang="en-US" sz="2800" b="1" dirty="0">
                <a:solidFill>
                  <a:srgbClr val="CF3338"/>
                </a:solidFill>
                <a:latin typeface="Pragmatica" panose="020B0403040502020204"/>
              </a:rPr>
              <a:t>Are they linear to begin with? </a:t>
            </a:r>
          </a:p>
        </p:txBody>
      </p:sp>
    </p:spTree>
    <p:extLst>
      <p:ext uri="{BB962C8B-B14F-4D97-AF65-F5344CB8AC3E}">
        <p14:creationId xmlns:p14="http://schemas.microsoft.com/office/powerpoint/2010/main" val="415655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https://github.com/stringfestdata/aina-lets-learn-r</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3830029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830997"/>
          </a:xfrm>
          <a:prstGeom prst="rect">
            <a:avLst/>
          </a:prstGeom>
          <a:noFill/>
        </p:spPr>
        <p:txBody>
          <a:bodyPr wrap="square" rtlCol="0">
            <a:spAutoFit/>
          </a:bodyPr>
          <a:lstStyle/>
          <a:p>
            <a:r>
              <a:rPr lang="en-US" sz="4800" dirty="0">
                <a:latin typeface="Aliens &amp; cows" panose="00000500000000000000" pitchFamily="2" charset="0"/>
              </a:rPr>
              <a:t>What is that line’s slope and intercept?</a:t>
            </a:r>
          </a:p>
        </p:txBody>
      </p:sp>
      <p:pic>
        <p:nvPicPr>
          <p:cNvPr id="3" name="Picture 2">
            <a:extLst>
              <a:ext uri="{FF2B5EF4-FFF2-40B4-BE49-F238E27FC236}">
                <a16:creationId xmlns:a16="http://schemas.microsoft.com/office/drawing/2014/main" id="{121688CA-08A4-48D5-B7ED-B63372A2335C}"/>
              </a:ext>
            </a:extLst>
          </p:cNvPr>
          <p:cNvPicPr>
            <a:picLocks noChangeAspect="1"/>
          </p:cNvPicPr>
          <p:nvPr/>
        </p:nvPicPr>
        <p:blipFill>
          <a:blip r:embed="rId4"/>
          <a:stretch>
            <a:fillRect/>
          </a:stretch>
        </p:blipFill>
        <p:spPr>
          <a:xfrm>
            <a:off x="274616" y="1156555"/>
            <a:ext cx="4584589" cy="2755631"/>
          </a:xfrm>
          <a:prstGeom prst="rect">
            <a:avLst/>
          </a:prstGeom>
        </p:spPr>
      </p:pic>
      <p:pic>
        <p:nvPicPr>
          <p:cNvPr id="5" name="Picture 4">
            <a:extLst>
              <a:ext uri="{FF2B5EF4-FFF2-40B4-BE49-F238E27FC236}">
                <a16:creationId xmlns:a16="http://schemas.microsoft.com/office/drawing/2014/main" id="{FC2E33FE-DC32-476D-B50D-2732E4B21984}"/>
              </a:ext>
            </a:extLst>
          </p:cNvPr>
          <p:cNvPicPr>
            <a:picLocks noChangeAspect="1"/>
          </p:cNvPicPr>
          <p:nvPr/>
        </p:nvPicPr>
        <p:blipFill>
          <a:blip r:embed="rId5"/>
          <a:stretch>
            <a:fillRect/>
          </a:stretch>
        </p:blipFill>
        <p:spPr>
          <a:xfrm>
            <a:off x="4958109" y="2345932"/>
            <a:ext cx="7117441" cy="3672244"/>
          </a:xfrm>
          <a:prstGeom prst="rect">
            <a:avLst/>
          </a:prstGeom>
        </p:spPr>
      </p:pic>
    </p:spTree>
    <p:extLst>
      <p:ext uri="{BB962C8B-B14F-4D97-AF65-F5344CB8AC3E}">
        <p14:creationId xmlns:p14="http://schemas.microsoft.com/office/powerpoint/2010/main" val="724925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What does when?</a:t>
            </a:r>
          </a:p>
        </p:txBody>
      </p:sp>
      <p:pic>
        <p:nvPicPr>
          <p:cNvPr id="3" name="Picture 2">
            <a:extLst>
              <a:ext uri="{FF2B5EF4-FFF2-40B4-BE49-F238E27FC236}">
                <a16:creationId xmlns:a16="http://schemas.microsoft.com/office/drawing/2014/main" id="{D3FDB2C9-B60D-4CCA-95BD-75BE6DDAE91D}"/>
              </a:ext>
            </a:extLst>
          </p:cNvPr>
          <p:cNvPicPr>
            <a:picLocks noChangeAspect="1"/>
          </p:cNvPicPr>
          <p:nvPr/>
        </p:nvPicPr>
        <p:blipFill>
          <a:blip r:embed="rId4"/>
          <a:stretch>
            <a:fillRect/>
          </a:stretch>
        </p:blipFill>
        <p:spPr>
          <a:xfrm>
            <a:off x="1100047" y="1922674"/>
            <a:ext cx="4584589" cy="2755631"/>
          </a:xfrm>
          <a:prstGeom prst="rect">
            <a:avLst/>
          </a:prstGeom>
        </p:spPr>
      </p:pic>
      <p:pic>
        <p:nvPicPr>
          <p:cNvPr id="5" name="Picture 4">
            <a:extLst>
              <a:ext uri="{FF2B5EF4-FFF2-40B4-BE49-F238E27FC236}">
                <a16:creationId xmlns:a16="http://schemas.microsoft.com/office/drawing/2014/main" id="{A24E0246-5BDE-4219-9638-D5C2B3D4F6CD}"/>
              </a:ext>
            </a:extLst>
          </p:cNvPr>
          <p:cNvPicPr>
            <a:picLocks noChangeAspect="1"/>
          </p:cNvPicPr>
          <p:nvPr/>
        </p:nvPicPr>
        <p:blipFill>
          <a:blip r:embed="rId5"/>
          <a:stretch>
            <a:fillRect/>
          </a:stretch>
        </p:blipFill>
        <p:spPr>
          <a:xfrm>
            <a:off x="6462880" y="1922674"/>
            <a:ext cx="4584589" cy="2755631"/>
          </a:xfrm>
          <a:prstGeom prst="rect">
            <a:avLst/>
          </a:prstGeom>
        </p:spPr>
      </p:pic>
      <p:sp>
        <p:nvSpPr>
          <p:cNvPr id="6" name="TextBox 5">
            <a:extLst>
              <a:ext uri="{FF2B5EF4-FFF2-40B4-BE49-F238E27FC236}">
                <a16:creationId xmlns:a16="http://schemas.microsoft.com/office/drawing/2014/main" id="{7A1A7AA2-2674-4F89-9092-E7628A32593E}"/>
              </a:ext>
            </a:extLst>
          </p:cNvPr>
          <p:cNvSpPr txBox="1"/>
          <p:nvPr/>
        </p:nvSpPr>
        <p:spPr>
          <a:xfrm>
            <a:off x="1220848" y="4898218"/>
            <a:ext cx="643539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ragmatica"/>
              </a:rPr>
              <a:t>Independent vs dependent variables</a:t>
            </a:r>
          </a:p>
          <a:p>
            <a:pPr marL="285750" indent="-285750">
              <a:buFont typeface="Arial" panose="020B0604020202020204" pitchFamily="34" charset="0"/>
              <a:buChar char="•"/>
            </a:pPr>
            <a:r>
              <a:rPr lang="en-US" dirty="0">
                <a:latin typeface="Pragmatica"/>
              </a:rPr>
              <a:t>Correlation vs causation</a:t>
            </a:r>
          </a:p>
        </p:txBody>
      </p:sp>
    </p:spTree>
    <p:extLst>
      <p:ext uri="{BB962C8B-B14F-4D97-AF65-F5344CB8AC3E}">
        <p14:creationId xmlns:p14="http://schemas.microsoft.com/office/powerpoint/2010/main" val="3491221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Linear regression with </a:t>
            </a:r>
            <a:r>
              <a:rPr lang="en-US" sz="2800" b="1" dirty="0" err="1">
                <a:solidFill>
                  <a:srgbClr val="CF3338"/>
                </a:solidFill>
                <a:latin typeface="Consolas" panose="020B0609020204030204" pitchFamily="49" charset="0"/>
              </a:rPr>
              <a:t>scipy.stats</a:t>
            </a:r>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Split data into x’s and y’s</a:t>
            </a:r>
          </a:p>
        </p:txBody>
      </p:sp>
    </p:spTree>
    <p:extLst>
      <p:ext uri="{BB962C8B-B14F-4D97-AF65-F5344CB8AC3E}">
        <p14:creationId xmlns:p14="http://schemas.microsoft.com/office/powerpoint/2010/main" val="131800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83209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ch-13-drills.ipynb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Dataset: </a:t>
            </a:r>
            <a:r>
              <a:rPr lang="en-US" sz="2800" b="1" dirty="0">
                <a:solidFill>
                  <a:srgbClr val="CF3338"/>
                </a:solidFill>
                <a:latin typeface="Consolas" panose="020B0609020204030204" pitchFamily="49" charset="0"/>
              </a:rPr>
              <a:t>tips </a:t>
            </a:r>
            <a:r>
              <a:rPr lang="en-US" sz="2800" b="1" dirty="0">
                <a:solidFill>
                  <a:srgbClr val="CF3338"/>
                </a:solidFill>
                <a:latin typeface="Pragmatica" panose="020B0403040502020204"/>
              </a:rPr>
              <a:t>from </a:t>
            </a:r>
            <a:r>
              <a:rPr lang="en-US" sz="2800" b="1" dirty="0">
                <a:solidFill>
                  <a:srgbClr val="CF3338"/>
                </a:solidFill>
                <a:latin typeface="Consolas" panose="020B0609020204030204" pitchFamily="49" charset="0"/>
              </a:rPr>
              <a:t>seaborn</a:t>
            </a:r>
          </a:p>
          <a:p>
            <a:pPr marL="457200" indent="-457200">
              <a:buFont typeface="Arial" panose="020B0604020202020204" pitchFamily="34" charset="0"/>
              <a:buChar char="•"/>
            </a:pPr>
            <a:r>
              <a:rPr lang="en-US" sz="2800" b="1" dirty="0">
                <a:solidFill>
                  <a:srgbClr val="CF3338"/>
                </a:solidFill>
                <a:latin typeface="Pragmatica" panose="020B0403040502020204"/>
              </a:rPr>
              <a:t>Between </a:t>
            </a:r>
            <a:r>
              <a:rPr lang="en-US" sz="2800" b="1" dirty="0" err="1">
                <a:solidFill>
                  <a:srgbClr val="CF3338"/>
                </a:solidFill>
                <a:latin typeface="Consolas" panose="020B0609020204030204" pitchFamily="49" charset="0"/>
              </a:rPr>
              <a:t>total_bill</a:t>
            </a:r>
            <a:r>
              <a:rPr lang="en-US" sz="2800" b="1" dirty="0">
                <a:solidFill>
                  <a:srgbClr val="CF3338"/>
                </a:solidFill>
                <a:latin typeface="Consolas" panose="020B0609020204030204" pitchFamily="49" charset="0"/>
              </a:rPr>
              <a:t> </a:t>
            </a:r>
            <a:r>
              <a:rPr lang="en-US" sz="2800" b="1" dirty="0">
                <a:solidFill>
                  <a:srgbClr val="CF3338"/>
                </a:solidFill>
                <a:latin typeface="Pragmatica" panose="020B0403040502020204"/>
              </a:rPr>
              <a:t>and </a:t>
            </a:r>
            <a:r>
              <a:rPr lang="en-US" sz="2800" b="1" dirty="0">
                <a:solidFill>
                  <a:srgbClr val="CF3338"/>
                </a:solidFill>
                <a:latin typeface="Consolas" panose="020B0609020204030204" pitchFamily="49" charset="0"/>
              </a:rPr>
              <a:t>tip</a:t>
            </a:r>
            <a:r>
              <a:rPr lang="en-US" sz="2800" b="1" dirty="0">
                <a:solidFill>
                  <a:srgbClr val="CF3338"/>
                </a:solidFill>
                <a:latin typeface="Pragmatica" panose="020B0403040502020204"/>
              </a:rPr>
              <a:t>, which is the independent and dependent variable?  </a:t>
            </a:r>
          </a:p>
          <a:p>
            <a:pPr marL="457200" indent="-457200">
              <a:buFont typeface="Arial" panose="020B0604020202020204" pitchFamily="34" charset="0"/>
              <a:buChar char="•"/>
            </a:pPr>
            <a:r>
              <a:rPr lang="en-US" sz="2800" b="1" dirty="0">
                <a:solidFill>
                  <a:srgbClr val="CF3338"/>
                </a:solidFill>
                <a:latin typeface="Pragmatica" panose="020B0403040502020204"/>
              </a:rPr>
              <a:t>Is the relationship linear?   </a:t>
            </a:r>
          </a:p>
          <a:p>
            <a:pPr marL="457200" indent="-457200">
              <a:buFont typeface="Arial" panose="020B0604020202020204" pitchFamily="34" charset="0"/>
              <a:buChar char="•"/>
            </a:pPr>
            <a:r>
              <a:rPr lang="en-US" sz="2800" b="1" dirty="0">
                <a:solidFill>
                  <a:srgbClr val="CF3338"/>
                </a:solidFill>
                <a:latin typeface="Pragmatica" panose="020B0403040502020204"/>
              </a:rPr>
              <a:t>If so, what is the influence of the independent on the linear variable?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Solutions: </a:t>
            </a:r>
            <a:r>
              <a:rPr lang="en-US" sz="2800" b="1" dirty="0">
                <a:solidFill>
                  <a:srgbClr val="CF3338"/>
                </a:solidFill>
                <a:latin typeface="Consolas" panose="020B0609020204030204" pitchFamily="49" charset="0"/>
              </a:rPr>
              <a:t>ch-13-solutions.ipynb</a:t>
            </a:r>
          </a:p>
        </p:txBody>
      </p:sp>
    </p:spTree>
    <p:extLst>
      <p:ext uri="{BB962C8B-B14F-4D97-AF65-F5344CB8AC3E}">
        <p14:creationId xmlns:p14="http://schemas.microsoft.com/office/powerpoint/2010/main" val="7594336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Train/test split</a:t>
            </a:r>
          </a:p>
        </p:txBody>
      </p:sp>
    </p:spTree>
    <p:extLst>
      <p:ext uri="{BB962C8B-B14F-4D97-AF65-F5344CB8AC3E}">
        <p14:creationId xmlns:p14="http://schemas.microsoft.com/office/powerpoint/2010/main" val="3644233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Advancing into machine learning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970318"/>
          </a:xfrm>
          <a:prstGeom prst="rect">
            <a:avLst/>
          </a:prstGeom>
          <a:noFill/>
        </p:spPr>
        <p:txBody>
          <a:bodyPr wrap="square" rtlCol="0">
            <a:spAutoFit/>
          </a:bodyPr>
          <a:lstStyle/>
          <a:p>
            <a:pPr>
              <a:buClr>
                <a:srgbClr val="CF3338"/>
              </a:buClr>
            </a:pPr>
            <a:r>
              <a:rPr lang="en-US" sz="2800" dirty="0">
                <a:solidFill>
                  <a:srgbClr val="707070"/>
                </a:solidFill>
                <a:latin typeface="Pragmatica" pitchFamily="2" charset="0"/>
              </a:rPr>
              <a:t>“Machine learning (ML) is the study of computer algorithms that can improve automatically through experience and by the use of data…. </a:t>
            </a:r>
          </a:p>
          <a:p>
            <a:pPr>
              <a:buClr>
                <a:srgbClr val="CF3338"/>
              </a:buClr>
            </a:pPr>
            <a:endParaRPr lang="en-US" sz="2800" dirty="0">
              <a:solidFill>
                <a:srgbClr val="707070"/>
              </a:solidFill>
              <a:latin typeface="Pragmatica" pitchFamily="2" charset="0"/>
            </a:endParaRPr>
          </a:p>
          <a:p>
            <a:pPr>
              <a:buClr>
                <a:srgbClr val="CF3338"/>
              </a:buClr>
            </a:pPr>
            <a:r>
              <a:rPr lang="en-US" sz="2800" dirty="0">
                <a:solidFill>
                  <a:srgbClr val="707070"/>
                </a:solidFill>
                <a:latin typeface="Pragmatica" pitchFamily="2" charset="0"/>
              </a:rPr>
              <a:t>Machine learning algorithms build a model based on sample data, known as training data, in order to make predictions or decisions without being explicitly programmed to do so.”</a:t>
            </a:r>
          </a:p>
          <a:p>
            <a:pPr>
              <a:buClr>
                <a:srgbClr val="CF3338"/>
              </a:buClr>
            </a:pPr>
            <a:endParaRPr lang="en-US" sz="2800" dirty="0">
              <a:solidFill>
                <a:srgbClr val="707070"/>
              </a:solidFill>
              <a:latin typeface="Pragmatica" pitchFamily="2" charset="0"/>
            </a:endParaRPr>
          </a:p>
          <a:p>
            <a:pPr>
              <a:buClr>
                <a:srgbClr val="CF3338"/>
              </a:buClr>
            </a:pPr>
            <a:r>
              <a:rPr lang="en-US" sz="2800" dirty="0">
                <a:solidFill>
                  <a:srgbClr val="707070"/>
                </a:solidFill>
                <a:latin typeface="Pragmatica" pitchFamily="2" charset="0"/>
                <a:hlinkClick r:id="rId4"/>
              </a:rPr>
              <a:t>https://en.wikipedia.org/wiki/Machine_learning</a:t>
            </a:r>
            <a:r>
              <a:rPr lang="en-US" sz="2800" dirty="0">
                <a:solidFill>
                  <a:srgbClr val="707070"/>
                </a:solidFill>
                <a:latin typeface="Pragmatica" pitchFamily="2" charset="0"/>
              </a:rPr>
              <a:t>  </a:t>
            </a:r>
          </a:p>
        </p:txBody>
      </p:sp>
    </p:spTree>
    <p:extLst>
      <p:ext uri="{BB962C8B-B14F-4D97-AF65-F5344CB8AC3E}">
        <p14:creationId xmlns:p14="http://schemas.microsoft.com/office/powerpoint/2010/main" val="2758092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Advancing into machine learning</a:t>
            </a:r>
          </a:p>
        </p:txBody>
      </p:sp>
      <p:pic>
        <p:nvPicPr>
          <p:cNvPr id="2" name="Picture 1">
            <a:extLst>
              <a:ext uri="{FF2B5EF4-FFF2-40B4-BE49-F238E27FC236}">
                <a16:creationId xmlns:a16="http://schemas.microsoft.com/office/drawing/2014/main" id="{D2D094D8-96D1-4F25-A589-28CA956BB1BC}"/>
              </a:ext>
            </a:extLst>
          </p:cNvPr>
          <p:cNvPicPr>
            <a:picLocks noChangeAspect="1"/>
          </p:cNvPicPr>
          <p:nvPr/>
        </p:nvPicPr>
        <p:blipFill>
          <a:blip r:embed="rId4"/>
          <a:stretch>
            <a:fillRect/>
          </a:stretch>
        </p:blipFill>
        <p:spPr>
          <a:xfrm>
            <a:off x="282984" y="1293110"/>
            <a:ext cx="11844759" cy="2244661"/>
          </a:xfrm>
          <a:prstGeom prst="rect">
            <a:avLst/>
          </a:prstGeom>
        </p:spPr>
      </p:pic>
      <p:sp>
        <p:nvSpPr>
          <p:cNvPr id="7" name="TextBox 6">
            <a:extLst>
              <a:ext uri="{FF2B5EF4-FFF2-40B4-BE49-F238E27FC236}">
                <a16:creationId xmlns:a16="http://schemas.microsoft.com/office/drawing/2014/main" id="{E56262D1-B081-4F27-A7C3-F8013EBD531A}"/>
              </a:ext>
            </a:extLst>
          </p:cNvPr>
          <p:cNvSpPr txBox="1"/>
          <p:nvPr/>
        </p:nvSpPr>
        <p:spPr>
          <a:xfrm>
            <a:off x="780084" y="3699983"/>
            <a:ext cx="10310702" cy="2554545"/>
          </a:xfrm>
          <a:prstGeom prst="rect">
            <a:avLst/>
          </a:prstGeom>
          <a:noFill/>
        </p:spPr>
        <p:txBody>
          <a:bodyPr wrap="square">
            <a:spAutoFit/>
          </a:bodyPr>
          <a:lstStyle/>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sklearn</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linear_model</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sklearn</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model_selection</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sklearn</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metrics</a:t>
            </a:r>
          </a:p>
          <a:p>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X_train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X_test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y_train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y_test</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model_selection.train_test_split</a:t>
            </a:r>
            <a:r>
              <a:rPr lang="en-US" sz="2000" b="0" dirty="0">
                <a:solidFill>
                  <a:srgbClr val="000000"/>
                </a:solidFill>
                <a:effectLst/>
                <a:latin typeface="Consolas" panose="020B0609020204030204" pitchFamily="49" charset="0"/>
              </a:rPr>
              <a:t>(df[[</a:t>
            </a:r>
            <a:r>
              <a:rPr lang="en-US" sz="2000" b="0" dirty="0">
                <a:solidFill>
                  <a:srgbClr val="A31515"/>
                </a:solidFill>
                <a:effectLst/>
                <a:latin typeface="Consolas" panose="020B0609020204030204" pitchFamily="49" charset="0"/>
              </a:rPr>
              <a:t>'x'</a:t>
            </a:r>
            <a:r>
              <a:rPr lang="en-US" sz="2000" b="0" dirty="0">
                <a:solidFill>
                  <a:srgbClr val="000000"/>
                </a:solidFill>
                <a:effectLst/>
                <a:latin typeface="Consolas" panose="020B0609020204030204" pitchFamily="49" charset="0"/>
              </a:rPr>
              <a:t>]], mpg[[</a:t>
            </a:r>
            <a:r>
              <a:rPr lang="en-US" sz="2000" b="0" dirty="0">
                <a:solidFill>
                  <a:srgbClr val="A31515"/>
                </a:solidFill>
                <a:effectLst/>
                <a:latin typeface="Consolas" panose="020B0609020204030204" pitchFamily="49" charset="0"/>
              </a:rPr>
              <a:t>'y'</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random_state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1234</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4952626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539430"/>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Train the regression model </a:t>
            </a:r>
          </a:p>
          <a:p>
            <a:pPr marL="457200" indent="-457200">
              <a:buFont typeface="Arial" panose="020B0604020202020204" pitchFamily="34" charset="0"/>
              <a:buChar char="•"/>
            </a:pPr>
            <a:r>
              <a:rPr lang="en-US" sz="2800" b="1" dirty="0">
                <a:solidFill>
                  <a:srgbClr val="CF3338"/>
                </a:solidFill>
                <a:latin typeface="Pragmatica" panose="020B0403040502020204"/>
              </a:rPr>
              <a:t>Evaluate results on testing set</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R-square: How much of the variability in Y is explained by X on our testing data?</a:t>
            </a:r>
          </a:p>
        </p:txBody>
      </p:sp>
    </p:spTree>
    <p:extLst>
      <p:ext uri="{BB962C8B-B14F-4D97-AF65-F5344CB8AC3E}">
        <p14:creationId xmlns:p14="http://schemas.microsoft.com/office/powerpoint/2010/main" val="2097170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526297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ch-13-drills.ipynb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Apply a train/test split to the </a:t>
            </a:r>
            <a:r>
              <a:rPr lang="en-US" sz="2800" b="1" dirty="0">
                <a:solidFill>
                  <a:srgbClr val="CF3338"/>
                </a:solidFill>
                <a:latin typeface="Consolas" panose="020B0609020204030204" pitchFamily="49" charset="0"/>
              </a:rPr>
              <a:t>tips</a:t>
            </a:r>
            <a:r>
              <a:rPr lang="en-US" sz="2800" b="1" dirty="0">
                <a:solidFill>
                  <a:srgbClr val="CF3338"/>
                </a:solidFill>
                <a:latin typeface="Pragmatica" panose="020B0403040502020204"/>
              </a:rPr>
              <a:t> model you developed earlier. </a:t>
            </a:r>
          </a:p>
          <a:p>
            <a:pPr marL="457200" indent="-457200">
              <a:buFont typeface="Arial" panose="020B0604020202020204" pitchFamily="34" charset="0"/>
              <a:buChar char="•"/>
            </a:pPr>
            <a:r>
              <a:rPr lang="en-US" sz="2800" b="1" dirty="0">
                <a:solidFill>
                  <a:srgbClr val="CF3338"/>
                </a:solidFill>
                <a:latin typeface="Pragmatica" panose="020B0403040502020204"/>
              </a:rPr>
              <a:t>What is the R-square on the test data?</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Solutions: </a:t>
            </a:r>
            <a:r>
              <a:rPr lang="en-US" sz="2800" b="1" dirty="0">
                <a:solidFill>
                  <a:srgbClr val="CF3338"/>
                </a:solidFill>
                <a:latin typeface="Consolas" panose="020B0609020204030204" pitchFamily="49" charset="0"/>
              </a:rPr>
              <a:t>ch-13-solutions.ipynb</a:t>
            </a:r>
          </a:p>
          <a:p>
            <a:endParaRPr lang="en-US" sz="2800" b="1" dirty="0">
              <a:solidFill>
                <a:srgbClr val="CF3338"/>
              </a:solidFill>
              <a:latin typeface="Pragmatica" panose="020B0403040502020204"/>
            </a:endParaRPr>
          </a:p>
          <a:p>
            <a:endParaRPr lang="en-US" sz="2800" b="1" dirty="0">
              <a:solidFill>
                <a:srgbClr val="CF3338"/>
              </a:solidFill>
              <a:latin typeface="Pragmatica" panose="020B0403040502020204"/>
            </a:endParaRPr>
          </a:p>
          <a:p>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30597529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Chapter 9?</a:t>
            </a:r>
          </a:p>
        </p:txBody>
      </p:sp>
    </p:spTree>
    <p:extLst>
      <p:ext uri="{BB962C8B-B14F-4D97-AF65-F5344CB8AC3E}">
        <p14:creationId xmlns:p14="http://schemas.microsoft.com/office/powerpoint/2010/main" val="71137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29891825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Getting unblocked</a:t>
            </a:r>
          </a:p>
        </p:txBody>
      </p:sp>
    </p:spTree>
    <p:extLst>
      <p:ext uri="{BB962C8B-B14F-4D97-AF65-F5344CB8AC3E}">
        <p14:creationId xmlns:p14="http://schemas.microsoft.com/office/powerpoint/2010/main" val="33362611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Five ways to get help in R</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3170099"/>
          </a:xfrm>
          <a:prstGeom prst="rect">
            <a:avLst/>
          </a:prstGeom>
          <a:noFill/>
        </p:spPr>
        <p:txBody>
          <a:bodyPr wrap="square" rtlCol="0">
            <a:spAutoFit/>
          </a:bodyPr>
          <a:lstStyle/>
          <a:p>
            <a:r>
              <a:rPr lang="en-US" sz="2800" b="1" dirty="0">
                <a:solidFill>
                  <a:srgbClr val="CF3338"/>
                </a:solidFill>
              </a:rPr>
              <a:t>File: </a:t>
            </a:r>
            <a:r>
              <a:rPr lang="en-US" sz="2800" b="1" dirty="0">
                <a:solidFill>
                  <a:srgbClr val="CF3338"/>
                </a:solidFill>
                <a:latin typeface="Consolas" panose="020B0609020204030204" pitchFamily="49" charset="0"/>
              </a:rPr>
              <a:t>conclusion-get-help-in-</a:t>
            </a:r>
            <a:r>
              <a:rPr lang="en-US" sz="2800" b="1" dirty="0" err="1">
                <a:solidFill>
                  <a:srgbClr val="CF3338"/>
                </a:solidFill>
                <a:latin typeface="Consolas" panose="020B0609020204030204" pitchFamily="49" charset="0"/>
              </a:rPr>
              <a:t>r.r</a:t>
            </a:r>
            <a:endParaRPr lang="en-US" sz="2800" b="1" dirty="0">
              <a:solidFill>
                <a:srgbClr val="CF3338"/>
              </a:solidFill>
            </a:endParaRPr>
          </a:p>
          <a:p>
            <a:endParaRPr lang="en-US" sz="2800" b="1" dirty="0">
              <a:solidFill>
                <a:srgbClr val="CF3338"/>
              </a:solidFill>
            </a:endParaRPr>
          </a:p>
          <a:p>
            <a:pPr marL="514350" indent="-514350">
              <a:buFont typeface="Arial" panose="020B0604020202020204" pitchFamily="34" charset="0"/>
              <a:buChar char="•"/>
            </a:pPr>
            <a:r>
              <a:rPr lang="en-US" sz="2800" b="1" dirty="0">
                <a:solidFill>
                  <a:srgbClr val="CF3338"/>
                </a:solidFill>
              </a:rPr>
              <a:t>You can’t know everything </a:t>
            </a:r>
          </a:p>
          <a:p>
            <a:pPr marL="514350" indent="-514350">
              <a:buFont typeface="Arial" panose="020B0604020202020204" pitchFamily="34" charset="0"/>
              <a:buChar char="•"/>
            </a:pPr>
            <a:r>
              <a:rPr lang="en-US" sz="2800" b="1" dirty="0">
                <a:solidFill>
                  <a:srgbClr val="CF3338"/>
                </a:solidFill>
              </a:rPr>
              <a:t>But you can have a plan for getting unblocked!</a:t>
            </a:r>
          </a:p>
          <a:p>
            <a:endParaRPr lang="en-US" sz="3200" b="1" dirty="0">
              <a:solidFill>
                <a:srgbClr val="CF3338"/>
              </a:solidFill>
            </a:endParaRPr>
          </a:p>
        </p:txBody>
      </p:sp>
    </p:spTree>
    <p:extLst>
      <p:ext uri="{BB962C8B-B14F-4D97-AF65-F5344CB8AC3E}">
        <p14:creationId xmlns:p14="http://schemas.microsoft.com/office/powerpoint/2010/main" val="29130210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your swag!</a:t>
            </a:r>
          </a:p>
        </p:txBody>
      </p:sp>
      <p:sp>
        <p:nvSpPr>
          <p:cNvPr id="5" name="TextBox 4">
            <a:extLst>
              <a:ext uri="{FF2B5EF4-FFF2-40B4-BE49-F238E27FC236}">
                <a16:creationId xmlns:a16="http://schemas.microsoft.com/office/drawing/2014/main" id="{D4F39644-B7E9-4FD4-9704-F3C086B6CC73}"/>
              </a:ext>
            </a:extLst>
          </p:cNvPr>
          <p:cNvSpPr txBox="1"/>
          <p:nvPr/>
        </p:nvSpPr>
        <p:spPr>
          <a:xfrm>
            <a:off x="347240" y="1465093"/>
            <a:ext cx="9688858" cy="2677656"/>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itchFamily="2" charset="0"/>
              </a:rPr>
              <a:t>More practice sets: </a:t>
            </a:r>
            <a:r>
              <a:rPr lang="en-US" sz="2800" dirty="0">
                <a:solidFill>
                  <a:srgbClr val="707070"/>
                </a:solidFill>
                <a:latin typeface="Pragmatica" pitchFamily="2" charset="0"/>
                <a:hlinkClick r:id="rId4"/>
              </a:rPr>
              <a:t>stringfestdata.gumroad.com/l/</a:t>
            </a:r>
            <a:r>
              <a:rPr lang="en-US" sz="2800" dirty="0" err="1">
                <a:solidFill>
                  <a:srgbClr val="707070"/>
                </a:solidFill>
                <a:latin typeface="Pragmatica" pitchFamily="2" charset="0"/>
                <a:hlinkClick r:id="rId4"/>
              </a:rPr>
              <a:t>aina</a:t>
            </a:r>
            <a:r>
              <a:rPr lang="en-US" sz="2800" dirty="0">
                <a:solidFill>
                  <a:srgbClr val="707070"/>
                </a:solidFill>
                <a:latin typeface="Pragmatica" pitchFamily="2" charset="0"/>
                <a:hlinkClick r:id="rId4"/>
              </a:rPr>
              <a:t>-practice</a:t>
            </a:r>
            <a:endParaRPr lang="en-US" sz="2800" dirty="0">
              <a:solidFill>
                <a:srgbClr val="707070"/>
              </a:solidFill>
              <a:latin typeface="Pragmatica" pitchFamily="2" charset="0"/>
            </a:endParaRPr>
          </a:p>
          <a:p>
            <a:pPr marL="457200" indent="-457200">
              <a:buClr>
                <a:srgbClr val="CF3338"/>
              </a:buClr>
              <a:buFont typeface="Arial" panose="020B0604020202020204" pitchFamily="34" charset="0"/>
              <a:buChar char="•"/>
            </a:pPr>
            <a:r>
              <a:rPr lang="en-US" sz="2800" dirty="0">
                <a:solidFill>
                  <a:srgbClr val="707070"/>
                </a:solidFill>
                <a:latin typeface="Pragmatica" pitchFamily="2" charset="0"/>
              </a:rPr>
              <a:t>Video walkthroughs of book exercises: </a:t>
            </a:r>
            <a:r>
              <a:rPr lang="en-US" sz="2800" b="0" i="0" u="none" strike="noStrike" dirty="0">
                <a:solidFill>
                  <a:srgbClr val="959595"/>
                </a:solidFill>
                <a:effectLst/>
                <a:latin typeface="Pragmatica" pitchFamily="2" charset="0"/>
                <a:hlinkClick r:id="rId5" tooltip="https://stringfestdata.gumroad.com/l/aina-solution-demos"/>
              </a:rPr>
              <a:t>stringfestdata.gumroad.com/l/</a:t>
            </a:r>
            <a:r>
              <a:rPr lang="en-US" sz="2800" b="0" i="0" u="none" strike="noStrike" dirty="0" err="1">
                <a:solidFill>
                  <a:srgbClr val="959595"/>
                </a:solidFill>
                <a:effectLst/>
                <a:latin typeface="Pragmatica" pitchFamily="2" charset="0"/>
                <a:hlinkClick r:id="rId5" tooltip="https://stringfestdata.gumroad.com/l/aina-solution-demos"/>
              </a:rPr>
              <a:t>aina</a:t>
            </a:r>
            <a:r>
              <a:rPr lang="en-US" sz="2800" b="0" i="0" u="none" strike="noStrike" dirty="0">
                <a:solidFill>
                  <a:srgbClr val="959595"/>
                </a:solidFill>
                <a:effectLst/>
                <a:latin typeface="Pragmatica" pitchFamily="2" charset="0"/>
                <a:hlinkClick r:id="rId5" tooltip="https://stringfestdata.gumroad.com/l/aina-solution-demos"/>
              </a:rPr>
              <a:t>-solution-demos</a:t>
            </a:r>
            <a:endParaRPr lang="en-US" sz="2800" b="0" i="0" u="none" strike="noStrike" dirty="0">
              <a:solidFill>
                <a:srgbClr val="959595"/>
              </a:solidFill>
              <a:effectLst/>
              <a:latin typeface="Pragmatica" pitchFamily="2" charset="0"/>
            </a:endParaRPr>
          </a:p>
          <a:p>
            <a:pPr marL="457200" indent="-457200">
              <a:buClr>
                <a:srgbClr val="CF3338"/>
              </a:buClr>
              <a:buFont typeface="Arial" panose="020B0604020202020204" pitchFamily="34" charset="0"/>
              <a:buChar char="•"/>
            </a:pPr>
            <a:endParaRPr lang="en-US" sz="2800" dirty="0">
              <a:solidFill>
                <a:srgbClr val="959595"/>
              </a:solidFill>
              <a:latin typeface="Pragmatica" pitchFamily="2" charset="0"/>
            </a:endParaRPr>
          </a:p>
          <a:p>
            <a:pPr>
              <a:buClr>
                <a:srgbClr val="CF3338"/>
              </a:buClr>
            </a:pPr>
            <a:r>
              <a:rPr lang="en-US" sz="2800" i="1" dirty="0">
                <a:solidFill>
                  <a:srgbClr val="959595"/>
                </a:solidFill>
                <a:latin typeface="Pragmatica" pitchFamily="2" charset="0"/>
              </a:rPr>
              <a:t>Download for free with promocode CLARKS</a:t>
            </a:r>
            <a:endParaRPr lang="en-US" sz="2800" i="1" dirty="0">
              <a:solidFill>
                <a:srgbClr val="707070"/>
              </a:solidFill>
              <a:latin typeface="Pragmatica" pitchFamily="2" charset="0"/>
            </a:endParaRPr>
          </a:p>
        </p:txBody>
      </p:sp>
    </p:spTree>
    <p:extLst>
      <p:ext uri="{BB962C8B-B14F-4D97-AF65-F5344CB8AC3E}">
        <p14:creationId xmlns:p14="http://schemas.microsoft.com/office/powerpoint/2010/main" val="25377089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9355280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5163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6. First Steps with R for Excel Users</a:t>
            </a:r>
          </a:p>
        </p:txBody>
      </p:sp>
    </p:spTree>
    <p:extLst>
      <p:ext uri="{BB962C8B-B14F-4D97-AF65-F5344CB8AC3E}">
        <p14:creationId xmlns:p14="http://schemas.microsoft.com/office/powerpoint/2010/main" val="85818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re's a package for that! Quote">
            <a:extLst>
              <a:ext uri="{FF2B5EF4-FFF2-40B4-BE49-F238E27FC236}">
                <a16:creationId xmlns:a16="http://schemas.microsoft.com/office/drawing/2014/main" id="{641532CE-3DD8-4D3C-8663-67B69B6B3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499" y="0"/>
            <a:ext cx="5143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3221926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2594</TotalTime>
  <Words>2873</Words>
  <Application>Microsoft Office PowerPoint</Application>
  <PresentationFormat>Widescreen</PresentationFormat>
  <Paragraphs>528</Paragraphs>
  <Slides>75</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Aliens &amp; cows</vt:lpstr>
      <vt:lpstr>Arial</vt:lpstr>
      <vt:lpstr>Calibri</vt:lpstr>
      <vt:lpstr>Calibri Light</vt:lpstr>
      <vt:lpstr>Consolas</vt:lpstr>
      <vt:lpstr>Georgia</vt:lpstr>
      <vt:lpstr>Gidole</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246</cp:revision>
  <dcterms:created xsi:type="dcterms:W3CDTF">2019-10-19T21:47:18Z</dcterms:created>
  <dcterms:modified xsi:type="dcterms:W3CDTF">2021-11-23T22:51:14Z</dcterms:modified>
</cp:coreProperties>
</file>