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437" r:id="rId2"/>
    <p:sldId id="256" r:id="rId3"/>
    <p:sldId id="435" r:id="rId4"/>
    <p:sldId id="393" r:id="rId5"/>
    <p:sldId id="392" r:id="rId6"/>
    <p:sldId id="436" r:id="rId7"/>
    <p:sldId id="332" r:id="rId8"/>
    <p:sldId id="411" r:id="rId9"/>
    <p:sldId id="426" r:id="rId10"/>
    <p:sldId id="440" r:id="rId11"/>
    <p:sldId id="490" r:id="rId12"/>
    <p:sldId id="489" r:id="rId13"/>
    <p:sldId id="491" r:id="rId14"/>
    <p:sldId id="492" r:id="rId15"/>
    <p:sldId id="431" r:id="rId16"/>
    <p:sldId id="336" r:id="rId17"/>
    <p:sldId id="434" r:id="rId18"/>
    <p:sldId id="43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7070"/>
    <a:srgbClr val="CF333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3479" autoAdjust="0"/>
  </p:normalViewPr>
  <p:slideViewPr>
    <p:cSldViewPr snapToGrid="0">
      <p:cViewPr varScale="1">
        <p:scale>
          <a:sx n="84" d="100"/>
          <a:sy n="84" d="100"/>
        </p:scale>
        <p:origin x="976"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11/23/2021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Product</a:t>
            </a:r>
          </a:p>
          <a:p>
            <a:pPr marL="171450" indent="-171450">
              <a:buFontTx/>
              <a:buChar char="-"/>
            </a:pPr>
            <a:r>
              <a:rPr lang="en-US" dirty="0"/>
              <a:t>Social media</a:t>
            </a:r>
          </a:p>
          <a:p>
            <a:pPr marL="171450" indent="-171450">
              <a:buFontTx/>
              <a:buChar char="-"/>
            </a:pPr>
            <a:r>
              <a:rPr lang="en-US" dirty="0"/>
              <a:t>Email</a:t>
            </a:r>
          </a:p>
          <a:p>
            <a:pPr marL="171450" indent="-171450">
              <a:buFontTx/>
              <a:buChar char="-"/>
            </a:pPr>
            <a:r>
              <a:rPr lang="en-US" dirty="0"/>
              <a:t>Other</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3</a:t>
            </a:fld>
            <a:endParaRPr lang="en-US"/>
          </a:p>
        </p:txBody>
      </p:sp>
    </p:spTree>
    <p:extLst>
      <p:ext uri="{BB962C8B-B14F-4D97-AF65-F5344CB8AC3E}">
        <p14:creationId xmlns:p14="http://schemas.microsoft.com/office/powerpoint/2010/main" val="1247048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1761118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3382709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an example from the housing prices dataset in the book. Let’s say that our null is there is no difference in sales prices for homes with our without air conditioning. If we did indeed live in this world, and we tested for significance at the 95% confidence level, then we would </a:t>
            </a:r>
            <a:r>
              <a:rPr lang="en-US" i="1" dirty="0"/>
              <a:t>still </a:t>
            </a:r>
            <a:r>
              <a:rPr lang="en-US" i="0" dirty="0"/>
              <a:t>find a significant difference in sales prices in 5% of our samples, due to random error. </a:t>
            </a:r>
          </a:p>
          <a:p>
            <a:endParaRPr lang="en-US" i="0" dirty="0"/>
          </a:p>
          <a:p>
            <a:r>
              <a:rPr lang="en-US" i="0" dirty="0"/>
              <a:t>That’s a 1 in 20 chance of finding a significant difference when there is none! So if we do a bunch of tests, the higher our chances that we will hit a significant finding due to random chance. This is called </a:t>
            </a:r>
            <a:r>
              <a:rPr lang="en-US" i="0" dirty="0" err="1"/>
              <a:t>experimentwise</a:t>
            </a:r>
            <a:r>
              <a:rPr lang="en-US" i="0" dirty="0"/>
              <a:t> error.</a:t>
            </a:r>
            <a:endParaRPr lang="en-US" dirty="0"/>
          </a:p>
          <a:p>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12</a:t>
            </a:fld>
            <a:endParaRPr lang="en-US"/>
          </a:p>
        </p:txBody>
      </p:sp>
    </p:spTree>
    <p:extLst>
      <p:ext uri="{BB962C8B-B14F-4D97-AF65-F5344CB8AC3E}">
        <p14:creationId xmlns:p14="http://schemas.microsoft.com/office/powerpoint/2010/main" val="3046880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673894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3088178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11/23/2021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github.com/stringfestdata/aina-marketing-foundation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6863417"/>
          </a:xfrm>
          <a:prstGeom prst="rect">
            <a:avLst/>
          </a:prstGeom>
          <a:noFill/>
        </p:spPr>
        <p:txBody>
          <a:bodyPr wrap="square" rtlCol="0">
            <a:spAutoFit/>
          </a:bodyPr>
          <a:lstStyle/>
          <a:p>
            <a:r>
              <a:rPr lang="en-US" sz="8800" b="1" i="0" dirty="0">
                <a:solidFill>
                  <a:schemeClr val="bg1"/>
                </a:solidFill>
                <a:effectLst/>
                <a:latin typeface="u2400"/>
              </a:rPr>
              <a:t>✓</a:t>
            </a:r>
            <a:r>
              <a:rPr lang="en-US" sz="8800" b="1" dirty="0">
                <a:solidFill>
                  <a:schemeClr val="bg1"/>
                </a:solidFill>
                <a:latin typeface="Pragmatica" pitchFamily="2" charset="0"/>
              </a:rPr>
              <a:t> Microphone off?</a:t>
            </a:r>
            <a:endParaRPr lang="en-US" sz="8800" b="1" i="0" dirty="0">
              <a:solidFill>
                <a:schemeClr val="bg1"/>
              </a:solidFill>
              <a:effectLst/>
              <a:latin typeface="u2400"/>
            </a:endParaRPr>
          </a:p>
          <a:p>
            <a:r>
              <a:rPr lang="en-US" sz="8800" b="1" i="0" dirty="0">
                <a:solidFill>
                  <a:schemeClr val="bg1"/>
                </a:solidFill>
                <a:effectLst/>
                <a:latin typeface="u2400"/>
              </a:rPr>
              <a:t>✓</a:t>
            </a:r>
            <a:r>
              <a:rPr lang="en-US" sz="8800" b="1" dirty="0">
                <a:solidFill>
                  <a:schemeClr val="bg1"/>
                </a:solidFill>
                <a:latin typeface="Pragmatica" pitchFamily="2" charset="0"/>
              </a:rPr>
              <a:t> Camera off?</a:t>
            </a:r>
          </a:p>
          <a:p>
            <a:r>
              <a:rPr lang="en-US" sz="8800" b="1" i="0" dirty="0">
                <a:solidFill>
                  <a:schemeClr val="bg1"/>
                </a:solidFill>
                <a:effectLst/>
                <a:latin typeface="u2400"/>
              </a:rPr>
              <a:t>✓</a:t>
            </a:r>
            <a:r>
              <a:rPr lang="en-US" sz="8800" b="1" dirty="0">
                <a:solidFill>
                  <a:schemeClr val="bg1"/>
                </a:solidFill>
                <a:latin typeface="Pragmatica" pitchFamily="2" charset="0"/>
              </a:rPr>
              <a:t> Fun on? </a:t>
            </a:r>
          </a:p>
          <a:p>
            <a:endParaRPr lang="en-US" sz="8800" b="1" dirty="0">
              <a:solidFill>
                <a:schemeClr val="bg1"/>
              </a:solidFill>
              <a:latin typeface="Pragmatica" pitchFamily="2" charset="0"/>
            </a:endParaRPr>
          </a:p>
          <a:p>
            <a:endParaRPr lang="en-US" sz="8800" b="1" dirty="0">
              <a:solidFill>
                <a:schemeClr val="bg1"/>
              </a:solidFill>
              <a:latin typeface="Pragmatica" pitchFamily="2" charset="0"/>
            </a:endParaRPr>
          </a:p>
        </p:txBody>
      </p:sp>
    </p:spTree>
    <p:extLst>
      <p:ext uri="{BB962C8B-B14F-4D97-AF65-F5344CB8AC3E}">
        <p14:creationId xmlns:p14="http://schemas.microsoft.com/office/powerpoint/2010/main" val="11941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Demos</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677656"/>
          </a:xfrm>
          <a:prstGeom prst="rect">
            <a:avLst/>
          </a:prstGeom>
          <a:noFill/>
        </p:spPr>
        <p:txBody>
          <a:bodyPr wrap="square" rtlCol="0">
            <a:spAutoFit/>
          </a:bodyPr>
          <a:lstStyle/>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Analyze A/B test results in Excel</a:t>
            </a:r>
          </a:p>
          <a:p>
            <a:pPr marL="514350" indent="-514350">
              <a:buFont typeface="Arial" panose="020B0604020202020204" pitchFamily="34" charset="0"/>
              <a:buChar char="•"/>
            </a:pPr>
            <a:r>
              <a:rPr lang="en-US" sz="2800" b="1" dirty="0">
                <a:solidFill>
                  <a:srgbClr val="CF3338"/>
                </a:solidFill>
                <a:latin typeface="Pragmatica" pitchFamily="2" charset="0"/>
              </a:rPr>
              <a:t>Confirm them in R</a:t>
            </a:r>
          </a:p>
          <a:p>
            <a:pPr marL="514350" indent="-514350">
              <a:buFont typeface="Arial" panose="020B0604020202020204" pitchFamily="34" charset="0"/>
              <a:buChar char="•"/>
            </a:pPr>
            <a:r>
              <a:rPr lang="en-US" sz="2800" b="1" dirty="0">
                <a:solidFill>
                  <a:srgbClr val="CF3338"/>
                </a:solidFill>
                <a:latin typeface="Pragmatica" pitchFamily="2" charset="0"/>
              </a:rPr>
              <a:t>Model a linear regression in Python	</a:t>
            </a:r>
          </a:p>
          <a:p>
            <a:pPr lvl="1"/>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3454856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108543"/>
          </a:xfrm>
          <a:prstGeom prst="rect">
            <a:avLst/>
          </a:prstGeom>
          <a:noFill/>
        </p:spPr>
        <p:txBody>
          <a:bodyPr wrap="square" rtlCol="0">
            <a:spAutoFit/>
          </a:bodyPr>
          <a:lstStyle/>
          <a:p>
            <a:r>
              <a:rPr lang="en-US" sz="2800" b="1" dirty="0">
                <a:solidFill>
                  <a:srgbClr val="CF3338"/>
                </a:solidFill>
                <a:latin typeface="Pragmatica" pitchFamily="2" charset="0"/>
              </a:rPr>
              <a:t>Data analytics in Excel</a:t>
            </a:r>
          </a:p>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Is there a difference in AOV between legacy and prototype stores?</a:t>
            </a:r>
          </a:p>
          <a:p>
            <a:pPr marL="514350" indent="-514350">
              <a:buFont typeface="Arial" panose="020B0604020202020204" pitchFamily="34" charset="0"/>
              <a:buChar char="•"/>
            </a:pPr>
            <a:r>
              <a:rPr lang="en-US" sz="2800" b="1" dirty="0">
                <a:solidFill>
                  <a:srgbClr val="CF3338"/>
                </a:solidFill>
                <a:latin typeface="Pragmatica" pitchFamily="2" charset="0"/>
              </a:rPr>
              <a:t>Data: </a:t>
            </a:r>
            <a:r>
              <a:rPr lang="en-US" sz="2800" b="1" dirty="0">
                <a:solidFill>
                  <a:srgbClr val="CF3338"/>
                </a:solidFill>
                <a:latin typeface="Consolas" panose="020B0609020204030204" pitchFamily="49" charset="0"/>
              </a:rPr>
              <a:t>retail.xlsx</a:t>
            </a:r>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Demo notes: </a:t>
            </a:r>
            <a:r>
              <a:rPr lang="en-US" sz="2800" b="1" dirty="0">
                <a:solidFill>
                  <a:srgbClr val="CF3338"/>
                </a:solidFill>
                <a:latin typeface="Consolas" panose="020B0609020204030204" pitchFamily="49" charset="0"/>
              </a:rPr>
              <a:t>excel-demo.docx</a:t>
            </a:r>
          </a:p>
        </p:txBody>
      </p:sp>
    </p:spTree>
    <p:extLst>
      <p:ext uri="{BB962C8B-B14F-4D97-AF65-F5344CB8AC3E}">
        <p14:creationId xmlns:p14="http://schemas.microsoft.com/office/powerpoint/2010/main" val="3120651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Imagine a world…</a:t>
            </a:r>
          </a:p>
        </p:txBody>
      </p:sp>
      <p:sp>
        <p:nvSpPr>
          <p:cNvPr id="9" name="TextBox 8">
            <a:extLst>
              <a:ext uri="{FF2B5EF4-FFF2-40B4-BE49-F238E27FC236}">
                <a16:creationId xmlns:a16="http://schemas.microsoft.com/office/drawing/2014/main" id="{17D8E17A-0C5A-44D4-A69E-7888DEA8D120}"/>
              </a:ext>
            </a:extLst>
          </p:cNvPr>
          <p:cNvSpPr txBox="1"/>
          <p:nvPr/>
        </p:nvSpPr>
        <p:spPr>
          <a:xfrm>
            <a:off x="-270162" y="1129051"/>
            <a:ext cx="5249894" cy="584775"/>
          </a:xfrm>
          <a:prstGeom prst="rect">
            <a:avLst/>
          </a:prstGeom>
          <a:noFill/>
        </p:spPr>
        <p:txBody>
          <a:bodyPr wrap="square" rtlCol="0">
            <a:spAutoFit/>
          </a:bodyPr>
          <a:lstStyle/>
          <a:p>
            <a:pPr algn="ctr"/>
            <a:r>
              <a:rPr lang="en-US" sz="3200" dirty="0">
                <a:latin typeface="Pragmatica" panose="020B0403040502020204"/>
              </a:rPr>
              <a:t>AOV: $50</a:t>
            </a:r>
          </a:p>
        </p:txBody>
      </p:sp>
      <p:sp>
        <p:nvSpPr>
          <p:cNvPr id="12" name="TextBox 11">
            <a:extLst>
              <a:ext uri="{FF2B5EF4-FFF2-40B4-BE49-F238E27FC236}">
                <a16:creationId xmlns:a16="http://schemas.microsoft.com/office/drawing/2014/main" id="{F4B94D8D-7569-4624-BF59-9F30FFEB5AC2}"/>
              </a:ext>
            </a:extLst>
          </p:cNvPr>
          <p:cNvSpPr txBox="1"/>
          <p:nvPr/>
        </p:nvSpPr>
        <p:spPr>
          <a:xfrm>
            <a:off x="4540923" y="1150328"/>
            <a:ext cx="3693729" cy="584775"/>
          </a:xfrm>
          <a:prstGeom prst="rect">
            <a:avLst/>
          </a:prstGeom>
          <a:noFill/>
        </p:spPr>
        <p:txBody>
          <a:bodyPr wrap="square" rtlCol="0">
            <a:spAutoFit/>
          </a:bodyPr>
          <a:lstStyle/>
          <a:p>
            <a:pPr algn="ctr"/>
            <a:r>
              <a:rPr lang="en-US" sz="3200" dirty="0">
                <a:latin typeface="Pragmatica" panose="020B0403040502020204"/>
              </a:rPr>
              <a:t>AOV: $50</a:t>
            </a:r>
          </a:p>
        </p:txBody>
      </p:sp>
      <p:sp>
        <p:nvSpPr>
          <p:cNvPr id="13" name="TextBox 12">
            <a:extLst>
              <a:ext uri="{FF2B5EF4-FFF2-40B4-BE49-F238E27FC236}">
                <a16:creationId xmlns:a16="http://schemas.microsoft.com/office/drawing/2014/main" id="{F2DE889A-9868-4D46-838F-33C6E45C575A}"/>
              </a:ext>
            </a:extLst>
          </p:cNvPr>
          <p:cNvSpPr txBox="1"/>
          <p:nvPr/>
        </p:nvSpPr>
        <p:spPr>
          <a:xfrm>
            <a:off x="560764" y="3930404"/>
            <a:ext cx="7921433" cy="1938992"/>
          </a:xfrm>
          <a:prstGeom prst="rect">
            <a:avLst/>
          </a:prstGeom>
          <a:noFill/>
        </p:spPr>
        <p:txBody>
          <a:bodyPr wrap="square">
            <a:spAutoFit/>
          </a:bodyPr>
          <a:lstStyle/>
          <a:p>
            <a:pPr algn="ctr"/>
            <a:r>
              <a:rPr lang="el-GR" sz="3200" dirty="0">
                <a:latin typeface="Gidole" panose="02000503000000000000" pitchFamily="50" charset="0"/>
              </a:rPr>
              <a:t>α</a:t>
            </a:r>
            <a:r>
              <a:rPr lang="en-US" sz="3200" dirty="0">
                <a:latin typeface="Pragmatica" panose="020B0403040502020204"/>
              </a:rPr>
              <a:t> = .05</a:t>
            </a:r>
            <a:endParaRPr lang="en-US" dirty="0">
              <a:latin typeface="Pragmatica" panose="020B0403040502020204"/>
            </a:endParaRPr>
          </a:p>
          <a:p>
            <a:pPr algn="ctr"/>
            <a:endParaRPr lang="en-US" sz="1600" dirty="0">
              <a:latin typeface="Pragmatica" panose="020B0403040502020204"/>
            </a:endParaRPr>
          </a:p>
          <a:p>
            <a:pPr algn="ctr"/>
            <a:r>
              <a:rPr lang="en-US" sz="2400" dirty="0">
                <a:latin typeface="Pragmatica" panose="020B0403040502020204"/>
              </a:rPr>
              <a:t>If the null were true (i.e. no real difference in means), we would find a significant difference in 5% of our samples </a:t>
            </a:r>
            <a:r>
              <a:rPr lang="en-US" sz="2400" i="1" dirty="0">
                <a:latin typeface="Pragmatica" panose="020B0403040502020204"/>
              </a:rPr>
              <a:t>due to random error.</a:t>
            </a:r>
            <a:endParaRPr lang="en-US" sz="2400" dirty="0">
              <a:latin typeface="Pragmatica" panose="020B0403040502020204"/>
            </a:endParaRPr>
          </a:p>
        </p:txBody>
      </p:sp>
      <p:pic>
        <p:nvPicPr>
          <p:cNvPr id="4" name="Picture 3">
            <a:extLst>
              <a:ext uri="{FF2B5EF4-FFF2-40B4-BE49-F238E27FC236}">
                <a16:creationId xmlns:a16="http://schemas.microsoft.com/office/drawing/2014/main" id="{F082F389-E829-4F33-BD14-1B6B66DA11E1}"/>
              </a:ext>
            </a:extLst>
          </p:cNvPr>
          <p:cNvPicPr>
            <a:picLocks noChangeAspect="1"/>
          </p:cNvPicPr>
          <p:nvPr/>
        </p:nvPicPr>
        <p:blipFill>
          <a:blip r:embed="rId4"/>
          <a:stretch>
            <a:fillRect/>
          </a:stretch>
        </p:blipFill>
        <p:spPr>
          <a:xfrm>
            <a:off x="8542820" y="68073"/>
            <a:ext cx="3580123" cy="2852403"/>
          </a:xfrm>
          <a:prstGeom prst="rect">
            <a:avLst/>
          </a:prstGeom>
        </p:spPr>
      </p:pic>
      <p:pic>
        <p:nvPicPr>
          <p:cNvPr id="15" name="Picture 14">
            <a:extLst>
              <a:ext uri="{FF2B5EF4-FFF2-40B4-BE49-F238E27FC236}">
                <a16:creationId xmlns:a16="http://schemas.microsoft.com/office/drawing/2014/main" id="{555E28FF-04E4-444B-A83C-9BF2B0918491}"/>
              </a:ext>
            </a:extLst>
          </p:cNvPr>
          <p:cNvPicPr>
            <a:picLocks noChangeAspect="1"/>
          </p:cNvPicPr>
          <p:nvPr/>
        </p:nvPicPr>
        <p:blipFill>
          <a:blip r:embed="rId5"/>
          <a:stretch>
            <a:fillRect/>
          </a:stretch>
        </p:blipFill>
        <p:spPr>
          <a:xfrm>
            <a:off x="854392" y="1694452"/>
            <a:ext cx="3000786" cy="2070073"/>
          </a:xfrm>
          <a:prstGeom prst="rect">
            <a:avLst/>
          </a:prstGeom>
        </p:spPr>
      </p:pic>
      <p:pic>
        <p:nvPicPr>
          <p:cNvPr id="16" name="Picture 15">
            <a:extLst>
              <a:ext uri="{FF2B5EF4-FFF2-40B4-BE49-F238E27FC236}">
                <a16:creationId xmlns:a16="http://schemas.microsoft.com/office/drawing/2014/main" id="{5DAF7FD0-B1A2-45E3-BA49-B3C2A0EDC401}"/>
              </a:ext>
            </a:extLst>
          </p:cNvPr>
          <p:cNvPicPr>
            <a:picLocks noChangeAspect="1"/>
          </p:cNvPicPr>
          <p:nvPr/>
        </p:nvPicPr>
        <p:blipFill>
          <a:blip r:embed="rId5"/>
          <a:stretch>
            <a:fillRect/>
          </a:stretch>
        </p:blipFill>
        <p:spPr>
          <a:xfrm>
            <a:off x="4932144" y="1694451"/>
            <a:ext cx="3000786" cy="2070073"/>
          </a:xfrm>
          <a:prstGeom prst="rect">
            <a:avLst/>
          </a:prstGeom>
        </p:spPr>
      </p:pic>
      <p:pic>
        <p:nvPicPr>
          <p:cNvPr id="1026" name="Picture 2" descr="Phone, Cell, Mobile, Communication, Telephone">
            <a:extLst>
              <a:ext uri="{FF2B5EF4-FFF2-40B4-BE49-F238E27FC236}">
                <a16:creationId xmlns:a16="http://schemas.microsoft.com/office/drawing/2014/main" id="{C2062F1A-273B-4060-B1AE-851E856F70D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37494" y="2413799"/>
            <a:ext cx="1900828" cy="1352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916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677656"/>
          </a:xfrm>
          <a:prstGeom prst="rect">
            <a:avLst/>
          </a:prstGeom>
          <a:noFill/>
        </p:spPr>
        <p:txBody>
          <a:bodyPr wrap="square" rtlCol="0">
            <a:spAutoFit/>
          </a:bodyPr>
          <a:lstStyle/>
          <a:p>
            <a:r>
              <a:rPr lang="en-US" sz="2800" b="1" dirty="0">
                <a:solidFill>
                  <a:srgbClr val="CF3338"/>
                </a:solidFill>
                <a:latin typeface="Pragmatica" pitchFamily="2" charset="0"/>
              </a:rPr>
              <a:t>Data analytics in R</a:t>
            </a:r>
          </a:p>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How likely will this difference generalize to larger population of stores?</a:t>
            </a:r>
          </a:p>
          <a:p>
            <a:pPr marL="514350" indent="-514350">
              <a:buFont typeface="Arial" panose="020B0604020202020204" pitchFamily="34" charset="0"/>
              <a:buChar char="•"/>
            </a:pPr>
            <a:r>
              <a:rPr lang="en-US" sz="2800" b="1" dirty="0">
                <a:solidFill>
                  <a:srgbClr val="CF3338"/>
                </a:solidFill>
                <a:latin typeface="Pragmatica" pitchFamily="2" charset="0"/>
              </a:rPr>
              <a:t>Script: </a:t>
            </a:r>
            <a:r>
              <a:rPr lang="en-US" sz="2800" b="1" dirty="0" err="1">
                <a:solidFill>
                  <a:srgbClr val="CF3338"/>
                </a:solidFill>
                <a:latin typeface="Consolas" panose="020B0609020204030204" pitchFamily="49" charset="0"/>
              </a:rPr>
              <a:t>retail.r</a:t>
            </a:r>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2429823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246769"/>
          </a:xfrm>
          <a:prstGeom prst="rect">
            <a:avLst/>
          </a:prstGeom>
          <a:noFill/>
        </p:spPr>
        <p:txBody>
          <a:bodyPr wrap="square" rtlCol="0">
            <a:spAutoFit/>
          </a:bodyPr>
          <a:lstStyle/>
          <a:p>
            <a:r>
              <a:rPr lang="en-US" sz="2800" b="1" dirty="0">
                <a:solidFill>
                  <a:srgbClr val="CF3338"/>
                </a:solidFill>
                <a:latin typeface="Pragmatica" pitchFamily="2" charset="0"/>
              </a:rPr>
              <a:t>Data analytics in Python</a:t>
            </a:r>
          </a:p>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Does a vehicle’s weight significantly impact its mileage?</a:t>
            </a:r>
          </a:p>
          <a:p>
            <a:pPr marL="514350" indent="-514350">
              <a:buFont typeface="Arial" panose="020B0604020202020204" pitchFamily="34" charset="0"/>
              <a:buChar char="•"/>
            </a:pPr>
            <a:r>
              <a:rPr lang="en-US" sz="2800" b="1" dirty="0">
                <a:solidFill>
                  <a:srgbClr val="CF3338"/>
                </a:solidFill>
                <a:latin typeface="Pragmatica" pitchFamily="2" charset="0"/>
              </a:rPr>
              <a:t>Script: </a:t>
            </a:r>
            <a:r>
              <a:rPr lang="en-US" sz="2800" b="1" dirty="0" err="1">
                <a:solidFill>
                  <a:srgbClr val="CF3338"/>
                </a:solidFill>
                <a:latin typeface="Consolas" panose="020B0609020204030204" pitchFamily="49" charset="0"/>
              </a:rPr>
              <a:t>mpg.ipynb</a:t>
            </a:r>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1394051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Conclusion/Next steps</a:t>
            </a:r>
          </a:p>
        </p:txBody>
      </p:sp>
    </p:spTree>
    <p:extLst>
      <p:ext uri="{BB962C8B-B14F-4D97-AF65-F5344CB8AC3E}">
        <p14:creationId xmlns:p14="http://schemas.microsoft.com/office/powerpoint/2010/main" val="1922980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312071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07721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a:p>
            <a:endParaRPr lang="en-US" sz="2000" b="1" i="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792158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a:solidFill>
                  <a:srgbClr val="707070"/>
                </a:solidFill>
                <a:latin typeface="Pragmatica" panose="020B0403040502020204" pitchFamily="34" charset="0"/>
              </a:rPr>
              <a:t>Advancing into Analytics: From Excel to R and Python</a:t>
            </a:r>
            <a:endParaRPr lang="en-US" sz="2800" b="1" i="1" dirty="0">
              <a:solidFill>
                <a:srgbClr val="707070"/>
              </a:solidFill>
              <a:latin typeface="Pragmatica" panose="020B0403040502020204" pitchFamily="34" charset="0"/>
            </a:endParaRPr>
          </a:p>
        </p:txBody>
      </p:sp>
      <p:pic>
        <p:nvPicPr>
          <p:cNvPr id="1026" name="Picture 2" descr="Advancing into Analytics: Financial Modelling in Excel Meetup (Australia)">
            <a:extLst>
              <a:ext uri="{FF2B5EF4-FFF2-40B4-BE49-F238E27FC236}">
                <a16:creationId xmlns:a16="http://schemas.microsoft.com/office/drawing/2014/main" id="{E006D519-3024-41CE-A8A2-285C8BE2F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ird standing on a white surface&#10;&#10;Description automatically generated with low confidence">
            <a:extLst>
              <a:ext uri="{FF2B5EF4-FFF2-40B4-BE49-F238E27FC236}">
                <a16:creationId xmlns:a16="http://schemas.microsoft.com/office/drawing/2014/main" id="{9A517F7C-3BB5-464B-9C61-EBE63C21A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5" name="Picture 4" descr="A picture containing text, bird, oscine&#10;&#10;Description automatically generated">
            <a:extLst>
              <a:ext uri="{FF2B5EF4-FFF2-40B4-BE49-F238E27FC236}">
                <a16:creationId xmlns:a16="http://schemas.microsoft.com/office/drawing/2014/main" id="{12E20488-3400-4EE3-8742-F108FA4CB5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8" name="Picture 7" descr="A picture containing text, bird, oscine&#10;&#10;Description automatically generated">
            <a:extLst>
              <a:ext uri="{FF2B5EF4-FFF2-40B4-BE49-F238E27FC236}">
                <a16:creationId xmlns:a16="http://schemas.microsoft.com/office/drawing/2014/main" id="{8FCFD07F-D644-42CA-A9C0-BE1EA249D4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4" y="857"/>
            <a:ext cx="12190476" cy="6857143"/>
          </a:xfrm>
          <a:prstGeom prst="rect">
            <a:avLst/>
          </a:prstGeom>
        </p:spPr>
      </p:pic>
      <p:pic>
        <p:nvPicPr>
          <p:cNvPr id="6" name="Picture 5" descr="A picture containing text, bird, oscine&#10;&#10;Description automatically generated">
            <a:extLst>
              <a:ext uri="{FF2B5EF4-FFF2-40B4-BE49-F238E27FC236}">
                <a16:creationId xmlns:a16="http://schemas.microsoft.com/office/drawing/2014/main" id="{0B840753-681A-4383-B289-5A47BEC21D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7" name="Picture 6" descr="A picture containing text, bird, oscine&#10;&#10;Description automatically generated">
            <a:extLst>
              <a:ext uri="{FF2B5EF4-FFF2-40B4-BE49-F238E27FC236}">
                <a16:creationId xmlns:a16="http://schemas.microsoft.com/office/drawing/2014/main" id="{299867F4-32AF-422D-BEFC-94D2A13DF0F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Chat me up…</a:t>
            </a:r>
          </a:p>
        </p:txBody>
      </p:sp>
      <p:sp>
        <p:nvSpPr>
          <p:cNvPr id="3" name="TextBox 2"/>
          <p:cNvSpPr txBox="1"/>
          <p:nvPr/>
        </p:nvSpPr>
        <p:spPr>
          <a:xfrm>
            <a:off x="462987" y="1365813"/>
            <a:ext cx="959541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excites you about these topics? What scares you?</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marketing areas are you coming from? (Poll)</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use cases are you interested in?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64895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R and Python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Prepare a Windows computer to work in both</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Analyze data in them all</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8387397"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https://github.com/stringfestdata/aina-marketing-foundations</a:t>
            </a:r>
            <a:r>
              <a:rPr lang="en-US" sz="2800" dirty="0">
                <a:solidFill>
                  <a:srgbClr val="707070"/>
                </a:solidFill>
                <a:latin typeface="Pragmatica" panose="020B0403040502020204" pitchFamily="34" charset="0"/>
              </a:rPr>
              <a:t> </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Code &gt; Download ZIP</a:t>
            </a:r>
          </a:p>
        </p:txBody>
      </p:sp>
    </p:spTree>
    <p:extLst>
      <p:ext uri="{BB962C8B-B14F-4D97-AF65-F5344CB8AC3E}">
        <p14:creationId xmlns:p14="http://schemas.microsoft.com/office/powerpoint/2010/main" val="4141627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88331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830997"/>
          </a:xfrm>
          <a:prstGeom prst="rect">
            <a:avLst/>
          </a:prstGeom>
          <a:noFill/>
        </p:spPr>
        <p:txBody>
          <a:bodyPr wrap="square" rtlCol="0">
            <a:spAutoFit/>
          </a:bodyPr>
          <a:lstStyle/>
          <a:p>
            <a:r>
              <a:rPr lang="en-US" sz="4800" dirty="0">
                <a:latin typeface="Aliens &amp; cows" panose="00000500000000000000" pitchFamily="2" charset="0"/>
              </a:rPr>
              <a:t>Become a full-stack marketing analyst</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Demos</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677656"/>
          </a:xfrm>
          <a:prstGeom prst="rect">
            <a:avLst/>
          </a:prstGeom>
          <a:noFill/>
        </p:spPr>
        <p:txBody>
          <a:bodyPr wrap="square" rtlCol="0">
            <a:spAutoFit/>
          </a:bodyPr>
          <a:lstStyle/>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Analyze A/B test results in Excel</a:t>
            </a:r>
          </a:p>
          <a:p>
            <a:pPr marL="514350" indent="-514350">
              <a:buFont typeface="Arial" panose="020B0604020202020204" pitchFamily="34" charset="0"/>
              <a:buChar char="•"/>
            </a:pPr>
            <a:r>
              <a:rPr lang="en-US" sz="2800" b="1" dirty="0">
                <a:solidFill>
                  <a:srgbClr val="CF3338"/>
                </a:solidFill>
                <a:latin typeface="Pragmatica" pitchFamily="2" charset="0"/>
              </a:rPr>
              <a:t>Confirm them in R</a:t>
            </a:r>
          </a:p>
          <a:p>
            <a:pPr marL="514350" indent="-514350">
              <a:buFont typeface="Arial" panose="020B0604020202020204" pitchFamily="34" charset="0"/>
              <a:buChar char="•"/>
            </a:pPr>
            <a:r>
              <a:rPr lang="en-US" sz="2800" b="1" dirty="0">
                <a:solidFill>
                  <a:srgbClr val="CF3338"/>
                </a:solidFill>
                <a:latin typeface="Pragmatica" pitchFamily="2" charset="0"/>
              </a:rPr>
              <a:t>Model a linear regression in Python	</a:t>
            </a:r>
          </a:p>
          <a:p>
            <a:pPr lvl="1"/>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3088895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081097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1560</TotalTime>
  <Words>516</Words>
  <Application>Microsoft Office PowerPoint</Application>
  <PresentationFormat>Widescreen</PresentationFormat>
  <Paragraphs>77</Paragraphs>
  <Slides>18</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Aliens &amp; cows</vt:lpstr>
      <vt:lpstr>Arial</vt:lpstr>
      <vt:lpstr>Calibri</vt:lpstr>
      <vt:lpstr>Calibri Light</vt:lpstr>
      <vt:lpstr>Consolas</vt:lpstr>
      <vt:lpstr>Gidole</vt:lpstr>
      <vt:lpstr>Pragmatica</vt:lpstr>
      <vt:lpstr>u2400</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105</cp:revision>
  <dcterms:created xsi:type="dcterms:W3CDTF">2019-10-19T21:47:18Z</dcterms:created>
  <dcterms:modified xsi:type="dcterms:W3CDTF">2021-11-23T16:32:37Z</dcterms:modified>
</cp:coreProperties>
</file>