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437" r:id="rId2"/>
    <p:sldId id="256" r:id="rId3"/>
    <p:sldId id="435" r:id="rId4"/>
    <p:sldId id="393" r:id="rId5"/>
    <p:sldId id="392" r:id="rId6"/>
    <p:sldId id="436" r:id="rId7"/>
    <p:sldId id="332" r:id="rId8"/>
    <p:sldId id="411" r:id="rId9"/>
    <p:sldId id="426" r:id="rId10"/>
    <p:sldId id="440" r:id="rId11"/>
    <p:sldId id="490" r:id="rId12"/>
    <p:sldId id="544" r:id="rId13"/>
    <p:sldId id="489" r:id="rId14"/>
    <p:sldId id="491" r:id="rId15"/>
    <p:sldId id="493" r:id="rId16"/>
    <p:sldId id="543" r:id="rId17"/>
    <p:sldId id="492" r:id="rId18"/>
    <p:sldId id="434" r:id="rId19"/>
    <p:sldId id="431" r:id="rId20"/>
    <p:sldId id="545" r:id="rId21"/>
    <p:sldId id="336" r:id="rId22"/>
    <p:sldId id="43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3479" autoAdjust="0"/>
  </p:normalViewPr>
  <p:slideViewPr>
    <p:cSldViewPr snapToGrid="0">
      <p:cViewPr varScale="1">
        <p:scale>
          <a:sx n="84" d="100"/>
          <a:sy n="84" d="100"/>
        </p:scale>
        <p:origin x="976" y="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Product</a:t>
            </a:r>
          </a:p>
          <a:p>
            <a:pPr marL="171450" indent="-171450">
              <a:buFontTx/>
              <a:buChar char="-"/>
            </a:pPr>
            <a:r>
              <a:rPr lang="en-US" dirty="0"/>
              <a:t>Social media</a:t>
            </a:r>
          </a:p>
          <a:p>
            <a:pPr marL="171450" indent="-171450">
              <a:buFontTx/>
              <a:buChar char="-"/>
            </a:pPr>
            <a:r>
              <a:rPr lang="en-US" dirty="0"/>
              <a:t>Email</a:t>
            </a:r>
          </a:p>
          <a:p>
            <a:pPr marL="171450" indent="-171450">
              <a:buFontTx/>
              <a:buChar char="-"/>
            </a:pPr>
            <a:r>
              <a:rPr lang="en-US" dirty="0"/>
              <a:t>Other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a:t>
            </a:fld>
            <a:endParaRPr lang="en-US"/>
          </a:p>
        </p:txBody>
      </p:sp>
    </p:spTree>
    <p:extLst>
      <p:ext uri="{BB962C8B-B14F-4D97-AF65-F5344CB8AC3E}">
        <p14:creationId xmlns:p14="http://schemas.microsoft.com/office/powerpoint/2010/main" val="1247048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4178150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3088178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20</a:t>
            </a:fld>
            <a:endParaRPr lang="en-US"/>
          </a:p>
        </p:txBody>
      </p:sp>
    </p:spTree>
    <p:extLst>
      <p:ext uri="{BB962C8B-B14F-4D97-AF65-F5344CB8AC3E}">
        <p14:creationId xmlns:p14="http://schemas.microsoft.com/office/powerpoint/2010/main" val="412054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761118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38270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13</a:t>
            </a:fld>
            <a:endParaRPr lang="en-US"/>
          </a:p>
        </p:txBody>
      </p:sp>
    </p:spTree>
    <p:extLst>
      <p:ext uri="{BB962C8B-B14F-4D97-AF65-F5344CB8AC3E}">
        <p14:creationId xmlns:p14="http://schemas.microsoft.com/office/powerpoint/2010/main" val="3046880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67389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15</a:t>
            </a:fld>
            <a:endParaRPr lang="en-US"/>
          </a:p>
        </p:txBody>
      </p:sp>
    </p:spTree>
    <p:extLst>
      <p:ext uri="{BB962C8B-B14F-4D97-AF65-F5344CB8AC3E}">
        <p14:creationId xmlns:p14="http://schemas.microsoft.com/office/powerpoint/2010/main" val="131139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aina-marketing-foundation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Analyze A/B test results in Excel</a:t>
            </a:r>
          </a:p>
          <a:p>
            <a:pPr marL="514350" indent="-514350">
              <a:buFont typeface="Arial" panose="020B0604020202020204" pitchFamily="34" charset="0"/>
              <a:buChar char="•"/>
            </a:pPr>
            <a:r>
              <a:rPr lang="en-US" sz="2800" b="1" dirty="0">
                <a:solidFill>
                  <a:srgbClr val="CF3338"/>
                </a:solidFill>
                <a:latin typeface="Pragmatica" pitchFamily="2" charset="0"/>
              </a:rPr>
              <a:t>Confirm them in R</a:t>
            </a:r>
          </a:p>
          <a:p>
            <a:pPr marL="514350" indent="-514350">
              <a:buFont typeface="Arial" panose="020B0604020202020204" pitchFamily="34" charset="0"/>
              <a:buChar char="•"/>
            </a:pPr>
            <a:r>
              <a:rPr lang="en-US" sz="2800" b="1" dirty="0">
                <a:solidFill>
                  <a:srgbClr val="CF3338"/>
                </a:solidFill>
                <a:latin typeface="Pragmatica" pitchFamily="2" charset="0"/>
              </a:rPr>
              <a:t>Model a linear regression in Python	</a:t>
            </a:r>
          </a:p>
          <a:p>
            <a:pPr lvl="1"/>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45485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108543"/>
          </a:xfrm>
          <a:prstGeom prst="rect">
            <a:avLst/>
          </a:prstGeom>
          <a:noFill/>
        </p:spPr>
        <p:txBody>
          <a:bodyPr wrap="square" rtlCol="0">
            <a:spAutoFit/>
          </a:bodyPr>
          <a:lstStyle/>
          <a:p>
            <a:r>
              <a:rPr lang="en-US" sz="2800" b="1" dirty="0">
                <a:solidFill>
                  <a:srgbClr val="CF3338"/>
                </a:solidFill>
                <a:latin typeface="Pragmatica" pitchFamily="2" charset="0"/>
              </a:rPr>
              <a:t>Data analytics in Excel</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Is there a difference in AOV between legacy and prototype stores?</a:t>
            </a:r>
          </a:p>
          <a:p>
            <a:pPr marL="514350" indent="-514350">
              <a:buFont typeface="Arial" panose="020B0604020202020204" pitchFamily="34" charset="0"/>
              <a:buChar char="•"/>
            </a:pPr>
            <a:r>
              <a:rPr lang="en-US" sz="2800" b="1" dirty="0">
                <a:solidFill>
                  <a:srgbClr val="CF3338"/>
                </a:solidFill>
                <a:latin typeface="Pragmatica" pitchFamily="2" charset="0"/>
              </a:rPr>
              <a:t>Data: </a:t>
            </a:r>
            <a:r>
              <a:rPr lang="en-US" sz="2800" b="1" dirty="0">
                <a:solidFill>
                  <a:srgbClr val="CF3338"/>
                </a:solidFill>
                <a:latin typeface="Consolas" panose="020B0609020204030204" pitchFamily="49" charset="0"/>
              </a:rPr>
              <a:t>retail.xlsx</a:t>
            </a:r>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excel-demo.docx</a:t>
            </a:r>
          </a:p>
        </p:txBody>
      </p:sp>
    </p:spTree>
    <p:extLst>
      <p:ext uri="{BB962C8B-B14F-4D97-AF65-F5344CB8AC3E}">
        <p14:creationId xmlns:p14="http://schemas.microsoft.com/office/powerpoint/2010/main" val="312065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93998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Imagine a world…</a:t>
            </a:r>
          </a:p>
        </p:txBody>
      </p:sp>
      <p:sp>
        <p:nvSpPr>
          <p:cNvPr id="9" name="TextBox 8">
            <a:extLst>
              <a:ext uri="{FF2B5EF4-FFF2-40B4-BE49-F238E27FC236}">
                <a16:creationId xmlns:a16="http://schemas.microsoft.com/office/drawing/2014/main" id="{17D8E17A-0C5A-44D4-A69E-7888DEA8D120}"/>
              </a:ext>
            </a:extLst>
          </p:cNvPr>
          <p:cNvSpPr txBox="1"/>
          <p:nvPr/>
        </p:nvSpPr>
        <p:spPr>
          <a:xfrm>
            <a:off x="-270162" y="1129051"/>
            <a:ext cx="5249894" cy="584775"/>
          </a:xfrm>
          <a:prstGeom prst="rect">
            <a:avLst/>
          </a:prstGeom>
          <a:noFill/>
        </p:spPr>
        <p:txBody>
          <a:bodyPr wrap="square" rtlCol="0">
            <a:spAutoFit/>
          </a:bodyPr>
          <a:lstStyle/>
          <a:p>
            <a:pPr algn="ctr"/>
            <a:r>
              <a:rPr lang="en-US" sz="3200" dirty="0">
                <a:latin typeface="Pragmatica" panose="020B0403040502020204"/>
              </a:rPr>
              <a:t>AOV: $50</a:t>
            </a:r>
          </a:p>
        </p:txBody>
      </p:sp>
      <p:sp>
        <p:nvSpPr>
          <p:cNvPr id="12" name="TextBox 11">
            <a:extLst>
              <a:ext uri="{FF2B5EF4-FFF2-40B4-BE49-F238E27FC236}">
                <a16:creationId xmlns:a16="http://schemas.microsoft.com/office/drawing/2014/main" id="{F4B94D8D-7569-4624-BF59-9F30FFEB5AC2}"/>
              </a:ext>
            </a:extLst>
          </p:cNvPr>
          <p:cNvSpPr txBox="1"/>
          <p:nvPr/>
        </p:nvSpPr>
        <p:spPr>
          <a:xfrm>
            <a:off x="4540923" y="1150328"/>
            <a:ext cx="3693729" cy="584775"/>
          </a:xfrm>
          <a:prstGeom prst="rect">
            <a:avLst/>
          </a:prstGeom>
          <a:noFill/>
        </p:spPr>
        <p:txBody>
          <a:bodyPr wrap="square" rtlCol="0">
            <a:spAutoFit/>
          </a:bodyPr>
          <a:lstStyle/>
          <a:p>
            <a:pPr algn="ctr"/>
            <a:r>
              <a:rPr lang="en-US" sz="3200" dirty="0">
                <a:latin typeface="Pragmatica" panose="020B0403040502020204"/>
              </a:rPr>
              <a:t>AOV: $50</a:t>
            </a:r>
          </a:p>
        </p:txBody>
      </p:sp>
      <p:sp>
        <p:nvSpPr>
          <p:cNvPr id="13" name="TextBox 12">
            <a:extLst>
              <a:ext uri="{FF2B5EF4-FFF2-40B4-BE49-F238E27FC236}">
                <a16:creationId xmlns:a16="http://schemas.microsoft.com/office/drawing/2014/main" id="{F2DE889A-9868-4D46-838F-33C6E45C575A}"/>
              </a:ext>
            </a:extLst>
          </p:cNvPr>
          <p:cNvSpPr txBox="1"/>
          <p:nvPr/>
        </p:nvSpPr>
        <p:spPr>
          <a:xfrm>
            <a:off x="560764" y="3930404"/>
            <a:ext cx="7921433" cy="1938992"/>
          </a:xfrm>
          <a:prstGeom prst="rect">
            <a:avLst/>
          </a:prstGeom>
          <a:noFill/>
        </p:spPr>
        <p:txBody>
          <a:bodyPr wrap="square">
            <a:spAutoFit/>
          </a:bodyPr>
          <a:lstStyle/>
          <a:p>
            <a:pPr algn="ctr"/>
            <a:r>
              <a:rPr lang="el-GR" sz="3200" dirty="0">
                <a:latin typeface="Gidole" panose="02000503000000000000" pitchFamily="50" charset="0"/>
              </a:rPr>
              <a:t>α</a:t>
            </a:r>
            <a:r>
              <a:rPr lang="en-US" sz="3200" dirty="0">
                <a:latin typeface="Pragmatica" panose="020B0403040502020204"/>
              </a:rPr>
              <a:t> = .05</a:t>
            </a:r>
            <a:endParaRPr lang="en-US" dirty="0">
              <a:latin typeface="Pragmatica" panose="020B0403040502020204"/>
            </a:endParaRPr>
          </a:p>
          <a:p>
            <a:pPr algn="ctr"/>
            <a:endParaRPr lang="en-US" sz="1600" dirty="0">
              <a:latin typeface="Pragmatica" panose="020B0403040502020204"/>
            </a:endParaRPr>
          </a:p>
          <a:p>
            <a:pPr algn="ctr"/>
            <a:r>
              <a:rPr lang="en-US" sz="2400" dirty="0">
                <a:latin typeface="Pragmatica" panose="020B0403040502020204"/>
              </a:rPr>
              <a:t>If the null were true (i.e. no real difference in means), we would find a significant difference in 5% of our samples </a:t>
            </a:r>
            <a:r>
              <a:rPr lang="en-US" sz="2400" i="1" dirty="0">
                <a:latin typeface="Pragmatica" panose="020B0403040502020204"/>
              </a:rPr>
              <a:t>due to random error.</a:t>
            </a:r>
            <a:endParaRPr lang="en-US" sz="2400" dirty="0">
              <a:latin typeface="Pragmatica" panose="020B0403040502020204"/>
            </a:endParaRPr>
          </a:p>
        </p:txBody>
      </p:sp>
      <p:pic>
        <p:nvPicPr>
          <p:cNvPr id="4" name="Picture 3">
            <a:extLst>
              <a:ext uri="{FF2B5EF4-FFF2-40B4-BE49-F238E27FC236}">
                <a16:creationId xmlns:a16="http://schemas.microsoft.com/office/drawing/2014/main" id="{F082F389-E829-4F33-BD14-1B6B66DA11E1}"/>
              </a:ext>
            </a:extLst>
          </p:cNvPr>
          <p:cNvPicPr>
            <a:picLocks noChangeAspect="1"/>
          </p:cNvPicPr>
          <p:nvPr/>
        </p:nvPicPr>
        <p:blipFill>
          <a:blip r:embed="rId4"/>
          <a:stretch>
            <a:fillRect/>
          </a:stretch>
        </p:blipFill>
        <p:spPr>
          <a:xfrm>
            <a:off x="8542820" y="68073"/>
            <a:ext cx="3580123" cy="2852403"/>
          </a:xfrm>
          <a:prstGeom prst="rect">
            <a:avLst/>
          </a:prstGeom>
        </p:spPr>
      </p:pic>
      <p:pic>
        <p:nvPicPr>
          <p:cNvPr id="15" name="Picture 14">
            <a:extLst>
              <a:ext uri="{FF2B5EF4-FFF2-40B4-BE49-F238E27FC236}">
                <a16:creationId xmlns:a16="http://schemas.microsoft.com/office/drawing/2014/main" id="{555E28FF-04E4-444B-A83C-9BF2B0918491}"/>
              </a:ext>
            </a:extLst>
          </p:cNvPr>
          <p:cNvPicPr>
            <a:picLocks noChangeAspect="1"/>
          </p:cNvPicPr>
          <p:nvPr/>
        </p:nvPicPr>
        <p:blipFill>
          <a:blip r:embed="rId5"/>
          <a:stretch>
            <a:fillRect/>
          </a:stretch>
        </p:blipFill>
        <p:spPr>
          <a:xfrm>
            <a:off x="854392" y="1694452"/>
            <a:ext cx="3000786" cy="2070073"/>
          </a:xfrm>
          <a:prstGeom prst="rect">
            <a:avLst/>
          </a:prstGeom>
        </p:spPr>
      </p:pic>
      <p:pic>
        <p:nvPicPr>
          <p:cNvPr id="16" name="Picture 15">
            <a:extLst>
              <a:ext uri="{FF2B5EF4-FFF2-40B4-BE49-F238E27FC236}">
                <a16:creationId xmlns:a16="http://schemas.microsoft.com/office/drawing/2014/main" id="{5DAF7FD0-B1A2-45E3-BA49-B3C2A0EDC401}"/>
              </a:ext>
            </a:extLst>
          </p:cNvPr>
          <p:cNvPicPr>
            <a:picLocks noChangeAspect="1"/>
          </p:cNvPicPr>
          <p:nvPr/>
        </p:nvPicPr>
        <p:blipFill>
          <a:blip r:embed="rId5"/>
          <a:stretch>
            <a:fillRect/>
          </a:stretch>
        </p:blipFill>
        <p:spPr>
          <a:xfrm>
            <a:off x="4932144" y="1694451"/>
            <a:ext cx="3000786" cy="2070073"/>
          </a:xfrm>
          <a:prstGeom prst="rect">
            <a:avLst/>
          </a:prstGeom>
        </p:spPr>
      </p:pic>
      <p:pic>
        <p:nvPicPr>
          <p:cNvPr id="1026" name="Picture 2" descr="Phone, Cell, Mobile, Communication, Telephone">
            <a:extLst>
              <a:ext uri="{FF2B5EF4-FFF2-40B4-BE49-F238E27FC236}">
                <a16:creationId xmlns:a16="http://schemas.microsoft.com/office/drawing/2014/main" id="{C2062F1A-273B-4060-B1AE-851E856F70D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37494" y="2413799"/>
            <a:ext cx="1900828" cy="135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916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r>
              <a:rPr lang="en-US" sz="2800" b="1" dirty="0">
                <a:solidFill>
                  <a:srgbClr val="CF3338"/>
                </a:solidFill>
                <a:latin typeface="Pragmatica" pitchFamily="2" charset="0"/>
              </a:rPr>
              <a:t>Data analytics in R</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How likely will this difference generalize to larger population of stores?</a:t>
            </a:r>
          </a:p>
          <a:p>
            <a:pPr marL="514350" indent="-514350">
              <a:buFont typeface="Arial" panose="020B0604020202020204" pitchFamily="34" charset="0"/>
              <a:buChar char="•"/>
            </a:pPr>
            <a:r>
              <a:rPr lang="en-US" sz="2800" b="1" dirty="0">
                <a:solidFill>
                  <a:srgbClr val="CF3338"/>
                </a:solidFill>
                <a:latin typeface="Pragmatica" pitchFamily="2" charset="0"/>
              </a:rPr>
              <a:t>Script: </a:t>
            </a:r>
            <a:r>
              <a:rPr lang="en-US" sz="2800" b="1" dirty="0" err="1">
                <a:solidFill>
                  <a:srgbClr val="CF3338"/>
                </a:solidFill>
                <a:latin typeface="Consolas" panose="020B0609020204030204" pitchFamily="49" charset="0"/>
              </a:rPr>
              <a:t>retail.r</a:t>
            </a:r>
            <a:endParaRPr lang="en-US" sz="2800" b="1" dirty="0">
              <a:solidFill>
                <a:srgbClr val="CF3338"/>
              </a:solidFill>
              <a:latin typeface="Pragmatica" pitchFamily="2" charset="0"/>
            </a:endParaRPr>
          </a:p>
        </p:txBody>
      </p:sp>
      <p:pic>
        <p:nvPicPr>
          <p:cNvPr id="7" name="Picture 6">
            <a:extLst>
              <a:ext uri="{FF2B5EF4-FFF2-40B4-BE49-F238E27FC236}">
                <a16:creationId xmlns:a16="http://schemas.microsoft.com/office/drawing/2014/main" id="{AB407452-070C-4CA5-894E-5D2DF92E8578}"/>
              </a:ext>
            </a:extLst>
          </p:cNvPr>
          <p:cNvPicPr>
            <a:picLocks noChangeAspect="1"/>
          </p:cNvPicPr>
          <p:nvPr/>
        </p:nvPicPr>
        <p:blipFill>
          <a:blip r:embed="rId4"/>
          <a:stretch>
            <a:fillRect/>
          </a:stretch>
        </p:blipFill>
        <p:spPr>
          <a:xfrm>
            <a:off x="628457" y="3429000"/>
            <a:ext cx="5761905" cy="942857"/>
          </a:xfrm>
          <a:prstGeom prst="rect">
            <a:avLst/>
          </a:prstGeom>
        </p:spPr>
      </p:pic>
    </p:spTree>
    <p:extLst>
      <p:ext uri="{BB962C8B-B14F-4D97-AF65-F5344CB8AC3E}">
        <p14:creationId xmlns:p14="http://schemas.microsoft.com/office/powerpoint/2010/main" val="242982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304D9-0427-4A04-8552-9FD6E56D7864}"/>
              </a:ext>
            </a:extLst>
          </p:cNvPr>
          <p:cNvPicPr>
            <a:picLocks noChangeAspect="1"/>
          </p:cNvPicPr>
          <p:nvPr/>
        </p:nvPicPr>
        <p:blipFill>
          <a:blip r:embed="rId3"/>
          <a:stretch>
            <a:fillRect/>
          </a:stretch>
        </p:blipFill>
        <p:spPr>
          <a:xfrm>
            <a:off x="7048499" y="0"/>
            <a:ext cx="5143500" cy="6858000"/>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4" name="TextBox 13">
            <a:extLst>
              <a:ext uri="{FF2B5EF4-FFF2-40B4-BE49-F238E27FC236}">
                <a16:creationId xmlns:a16="http://schemas.microsoft.com/office/drawing/2014/main" id="{F6C5EE83-44AB-40CE-9233-7437DDE03EA0}"/>
              </a:ext>
            </a:extLst>
          </p:cNvPr>
          <p:cNvSpPr txBox="1"/>
          <p:nvPr/>
        </p:nvSpPr>
        <p:spPr>
          <a:xfrm>
            <a:off x="399871" y="1727960"/>
            <a:ext cx="7986531" cy="1815882"/>
          </a:xfrm>
          <a:prstGeom prst="rect">
            <a:avLst/>
          </a:prstGeom>
          <a:noFill/>
        </p:spPr>
        <p:txBody>
          <a:bodyPr wrap="square" rtlCol="0">
            <a:spAutoFit/>
          </a:bodyPr>
          <a:lstStyle/>
          <a:p>
            <a:pPr marL="514350" indent="-514350">
              <a:buAutoNum type="arabicPeriod"/>
            </a:pPr>
            <a:r>
              <a:rPr lang="en-US" sz="2800" b="1" dirty="0">
                <a:solidFill>
                  <a:srgbClr val="707070"/>
                </a:solidFill>
                <a:latin typeface="Pragmatica" panose="020B0403040502020204" pitchFamily="34" charset="0"/>
              </a:rPr>
              <a:t>Install the “app” (This has been done for you for Python)</a:t>
            </a:r>
          </a:p>
          <a:p>
            <a:pPr marL="514350" indent="-514350">
              <a:buAutoNum type="arabicPeriod"/>
            </a:pPr>
            <a:r>
              <a:rPr lang="en-US" sz="2800" b="1" dirty="0">
                <a:solidFill>
                  <a:srgbClr val="707070"/>
                </a:solidFill>
                <a:latin typeface="Pragmatica" panose="020B0403040502020204" pitchFamily="34" charset="0"/>
              </a:rPr>
              <a:t>Open it to run</a:t>
            </a:r>
          </a:p>
          <a:p>
            <a:endParaRPr lang="en-US" sz="2800" b="1" dirty="0">
              <a:solidFill>
                <a:srgbClr val="707070"/>
              </a:solidFill>
              <a:latin typeface="Pragmatica" panose="020B0403040502020204" pitchFamily="34" charset="0"/>
            </a:endParaRPr>
          </a:p>
        </p:txBody>
      </p:sp>
      <p:sp>
        <p:nvSpPr>
          <p:cNvPr id="17" name="TextBox 16">
            <a:extLst>
              <a:ext uri="{FF2B5EF4-FFF2-40B4-BE49-F238E27FC236}">
                <a16:creationId xmlns:a16="http://schemas.microsoft.com/office/drawing/2014/main" id="{247B7D4D-86A2-4C05-8B53-B00B9FEDB7BD}"/>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Tree>
    <p:extLst>
      <p:ext uri="{BB962C8B-B14F-4D97-AF65-F5344CB8AC3E}">
        <p14:creationId xmlns:p14="http://schemas.microsoft.com/office/powerpoint/2010/main" val="3825020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446550"/>
          </a:xfrm>
          <a:prstGeom prst="rect">
            <a:avLst/>
          </a:prstGeom>
          <a:noFill/>
        </p:spPr>
        <p:txBody>
          <a:bodyPr wrap="square" rtlCol="0">
            <a:spAutoFit/>
          </a:bodyPr>
          <a:lstStyle/>
          <a:p>
            <a:r>
              <a:rPr lang="en-US" sz="4800" dirty="0">
                <a:latin typeface="Aliens &amp; cows" panose="00000500000000000000" pitchFamily="2" charset="0"/>
              </a:rPr>
              <a:t>Does a line run through it?</a:t>
            </a:r>
          </a:p>
          <a:p>
            <a:r>
              <a:rPr lang="en-US" sz="4000" dirty="0">
                <a:latin typeface="Aliens &amp; cows" panose="00000500000000000000" pitchFamily="2" charset="0"/>
              </a:rPr>
              <a:t>(And what is the slope and intercept?)</a:t>
            </a:r>
          </a:p>
        </p:txBody>
      </p:sp>
      <p:pic>
        <p:nvPicPr>
          <p:cNvPr id="3" name="Picture 2">
            <a:extLst>
              <a:ext uri="{FF2B5EF4-FFF2-40B4-BE49-F238E27FC236}">
                <a16:creationId xmlns:a16="http://schemas.microsoft.com/office/drawing/2014/main" id="{121688CA-08A4-48D5-B7ED-B63372A2335C}"/>
              </a:ext>
            </a:extLst>
          </p:cNvPr>
          <p:cNvPicPr>
            <a:picLocks noChangeAspect="1"/>
          </p:cNvPicPr>
          <p:nvPr/>
        </p:nvPicPr>
        <p:blipFill>
          <a:blip r:embed="rId4"/>
          <a:stretch>
            <a:fillRect/>
          </a:stretch>
        </p:blipFill>
        <p:spPr>
          <a:xfrm>
            <a:off x="158421" y="2345932"/>
            <a:ext cx="4584589" cy="2755631"/>
          </a:xfrm>
          <a:prstGeom prst="rect">
            <a:avLst/>
          </a:prstGeom>
        </p:spPr>
      </p:pic>
      <p:pic>
        <p:nvPicPr>
          <p:cNvPr id="5" name="Picture 4">
            <a:extLst>
              <a:ext uri="{FF2B5EF4-FFF2-40B4-BE49-F238E27FC236}">
                <a16:creationId xmlns:a16="http://schemas.microsoft.com/office/drawing/2014/main" id="{FC2E33FE-DC32-476D-B50D-2732E4B21984}"/>
              </a:ext>
            </a:extLst>
          </p:cNvPr>
          <p:cNvPicPr>
            <a:picLocks noChangeAspect="1"/>
          </p:cNvPicPr>
          <p:nvPr/>
        </p:nvPicPr>
        <p:blipFill>
          <a:blip r:embed="rId5"/>
          <a:stretch>
            <a:fillRect/>
          </a:stretch>
        </p:blipFill>
        <p:spPr>
          <a:xfrm>
            <a:off x="4958109" y="2345932"/>
            <a:ext cx="7117441" cy="3672244"/>
          </a:xfrm>
          <a:prstGeom prst="rect">
            <a:avLst/>
          </a:prstGeom>
        </p:spPr>
      </p:pic>
    </p:spTree>
    <p:extLst>
      <p:ext uri="{BB962C8B-B14F-4D97-AF65-F5344CB8AC3E}">
        <p14:creationId xmlns:p14="http://schemas.microsoft.com/office/powerpoint/2010/main" val="72492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Data analytics in Python</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Does a vehicle’s weight significantly impact its mileage?</a:t>
            </a:r>
          </a:p>
          <a:p>
            <a:pPr marL="514350" indent="-514350">
              <a:buFont typeface="Arial" panose="020B0604020202020204" pitchFamily="34" charset="0"/>
              <a:buChar char="•"/>
            </a:pPr>
            <a:r>
              <a:rPr lang="en-US" sz="2800" b="1" dirty="0">
                <a:solidFill>
                  <a:srgbClr val="CF3338"/>
                </a:solidFill>
                <a:latin typeface="Pragmatica" pitchFamily="2" charset="0"/>
              </a:rPr>
              <a:t>Script: </a:t>
            </a:r>
            <a:r>
              <a:rPr lang="en-US" sz="2800" b="1" dirty="0" err="1">
                <a:solidFill>
                  <a:srgbClr val="CF3338"/>
                </a:solidFill>
                <a:latin typeface="Consolas" panose="020B0609020204030204" pitchFamily="49" charset="0"/>
              </a:rPr>
              <a:t>mpg.ipynb</a:t>
            </a:r>
            <a:endParaRPr lang="en-US" sz="2800" b="1" dirty="0">
              <a:solidFill>
                <a:srgbClr val="CF3338"/>
              </a:solidFill>
              <a:latin typeface="Pragmatica" pitchFamily="2" charset="0"/>
            </a:endParaRPr>
          </a:p>
        </p:txBody>
      </p:sp>
      <p:pic>
        <p:nvPicPr>
          <p:cNvPr id="7" name="Picture 6">
            <a:extLst>
              <a:ext uri="{FF2B5EF4-FFF2-40B4-BE49-F238E27FC236}">
                <a16:creationId xmlns:a16="http://schemas.microsoft.com/office/drawing/2014/main" id="{7A905A35-2F95-468B-8AC5-B5EE8408102B}"/>
              </a:ext>
            </a:extLst>
          </p:cNvPr>
          <p:cNvPicPr>
            <a:picLocks noChangeAspect="1"/>
          </p:cNvPicPr>
          <p:nvPr/>
        </p:nvPicPr>
        <p:blipFill>
          <a:blip r:embed="rId4"/>
          <a:stretch>
            <a:fillRect/>
          </a:stretch>
        </p:blipFill>
        <p:spPr>
          <a:xfrm>
            <a:off x="642659" y="4087754"/>
            <a:ext cx="5876190" cy="895238"/>
          </a:xfrm>
          <a:prstGeom prst="rect">
            <a:avLst/>
          </a:prstGeom>
        </p:spPr>
      </p:pic>
    </p:spTree>
    <p:extLst>
      <p:ext uri="{BB962C8B-B14F-4D97-AF65-F5344CB8AC3E}">
        <p14:creationId xmlns:p14="http://schemas.microsoft.com/office/powerpoint/2010/main" val="1394051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picture containing text, bird, oscine&#10;&#10;Description automatically generated">
            <a:extLst>
              <a:ext uri="{FF2B5EF4-FFF2-40B4-BE49-F238E27FC236}">
                <a16:creationId xmlns:a16="http://schemas.microsoft.com/office/drawing/2014/main" id="{12E20488-3400-4EE3-8742-F108FA4CB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A picture containing text, bird, oscine&#10;&#10;Description automatically generated">
            <a:extLst>
              <a:ext uri="{FF2B5EF4-FFF2-40B4-BE49-F238E27FC236}">
                <a16:creationId xmlns:a16="http://schemas.microsoft.com/office/drawing/2014/main" id="{8FCFD07F-D644-42CA-A9C0-BE1EA249D4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 y="857"/>
            <a:ext cx="12190476" cy="6857143"/>
          </a:xfrm>
          <a:prstGeom prst="rect">
            <a:avLst/>
          </a:prstGeom>
        </p:spPr>
      </p:pic>
      <p:pic>
        <p:nvPicPr>
          <p:cNvPr id="6" name="Picture 5" descr="A picture containing text, bird, oscine&#10;&#10;Description automatically generated">
            <a:extLst>
              <a:ext uri="{FF2B5EF4-FFF2-40B4-BE49-F238E27FC236}">
                <a16:creationId xmlns:a16="http://schemas.microsoft.com/office/drawing/2014/main" id="{0B840753-681A-4383-B289-5A47BEC21D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7" name="Picture 6" descr="A picture containing text, bird, oscine&#10;&#10;Description automatically generated">
            <a:extLst>
              <a:ext uri="{FF2B5EF4-FFF2-40B4-BE49-F238E27FC236}">
                <a16:creationId xmlns:a16="http://schemas.microsoft.com/office/drawing/2014/main" id="{299867F4-32AF-422D-BEFC-94D2A13DF0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4" name="TextBox 13">
            <a:extLst>
              <a:ext uri="{FF2B5EF4-FFF2-40B4-BE49-F238E27FC236}">
                <a16:creationId xmlns:a16="http://schemas.microsoft.com/office/drawing/2014/main" id="{F6C5EE83-44AB-40CE-9233-7437DDE03EA0}"/>
              </a:ext>
            </a:extLst>
          </p:cNvPr>
          <p:cNvSpPr txBox="1"/>
          <p:nvPr/>
        </p:nvSpPr>
        <p:spPr>
          <a:xfrm>
            <a:off x="399871" y="1727960"/>
            <a:ext cx="7986531" cy="1815882"/>
          </a:xfrm>
          <a:prstGeom prst="rect">
            <a:avLst/>
          </a:prstGeom>
          <a:noFill/>
        </p:spPr>
        <p:txBody>
          <a:bodyPr wrap="square" rtlCol="0">
            <a:spAutoFit/>
          </a:bodyPr>
          <a:lstStyle/>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The underlying math &amp; philosophy of analytics</a:t>
            </a:r>
          </a:p>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Data cleaning in R &amp; Python</a:t>
            </a:r>
          </a:p>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Further data visualizations</a:t>
            </a:r>
          </a:p>
          <a:p>
            <a:endParaRPr lang="en-US" sz="2800" b="1" dirty="0">
              <a:solidFill>
                <a:srgbClr val="707070"/>
              </a:solidFill>
              <a:latin typeface="Pragmatica" panose="020B0403040502020204" pitchFamily="34" charset="0"/>
            </a:endParaRPr>
          </a:p>
        </p:txBody>
      </p:sp>
      <p:sp>
        <p:nvSpPr>
          <p:cNvPr id="17" name="TextBox 16">
            <a:extLst>
              <a:ext uri="{FF2B5EF4-FFF2-40B4-BE49-F238E27FC236}">
                <a16:creationId xmlns:a16="http://schemas.microsoft.com/office/drawing/2014/main" id="{247B7D4D-86A2-4C05-8B53-B00B9FEDB7BD}"/>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Cracking the book</a:t>
            </a:r>
          </a:p>
        </p:txBody>
      </p:sp>
    </p:spTree>
    <p:extLst>
      <p:ext uri="{BB962C8B-B14F-4D97-AF65-F5344CB8AC3E}">
        <p14:creationId xmlns:p14="http://schemas.microsoft.com/office/powerpoint/2010/main" val="3991979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923877"/>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r>
              <a:rPr lang="en-US" sz="3600" b="1" dirty="0">
                <a:solidFill>
                  <a:srgbClr val="707070"/>
                </a:solidFill>
                <a:latin typeface="Pragmatica" panose="020B0403040502020204" pitchFamily="34" charset="0"/>
              </a:rPr>
              <a:t>Happy reading 📚</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marketing areas are you coming from? (Poll)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use cases are you interested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both</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Analyze data in them all</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https://github.com/stringfestdata/aina-marketing-foundations</a:t>
            </a:r>
            <a:r>
              <a:rPr lang="en-US" sz="2800" dirty="0">
                <a:solidFill>
                  <a:srgbClr val="707070"/>
                </a:solidFill>
                <a:latin typeface="Pragmatica" panose="020B0403040502020204" pitchFamily="34" charset="0"/>
              </a:rPr>
              <a:t>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4141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830997"/>
          </a:xfrm>
          <a:prstGeom prst="rect">
            <a:avLst/>
          </a:prstGeom>
          <a:noFill/>
        </p:spPr>
        <p:txBody>
          <a:bodyPr wrap="square" rtlCol="0">
            <a:spAutoFit/>
          </a:bodyPr>
          <a:lstStyle/>
          <a:p>
            <a:r>
              <a:rPr lang="en-US" sz="4800" dirty="0">
                <a:latin typeface="Aliens &amp; cows" panose="00000500000000000000" pitchFamily="2" charset="0"/>
              </a:rPr>
              <a:t>Become a full-stack marketing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Analyze A/B test results in Excel</a:t>
            </a:r>
          </a:p>
          <a:p>
            <a:pPr marL="514350" indent="-514350">
              <a:buFont typeface="Arial" panose="020B0604020202020204" pitchFamily="34" charset="0"/>
              <a:buChar char="•"/>
            </a:pPr>
            <a:r>
              <a:rPr lang="en-US" sz="2800" b="1" dirty="0">
                <a:solidFill>
                  <a:srgbClr val="CF3338"/>
                </a:solidFill>
                <a:latin typeface="Pragmatica" pitchFamily="2" charset="0"/>
              </a:rPr>
              <a:t>Confirm them in R</a:t>
            </a:r>
          </a:p>
          <a:p>
            <a:pPr marL="514350" indent="-514350">
              <a:buFont typeface="Arial" panose="020B0604020202020204" pitchFamily="34" charset="0"/>
              <a:buChar char="•"/>
            </a:pPr>
            <a:r>
              <a:rPr lang="en-US" sz="2800" b="1" dirty="0">
                <a:solidFill>
                  <a:srgbClr val="CF3338"/>
                </a:solidFill>
                <a:latin typeface="Pragmatica" pitchFamily="2" charset="0"/>
              </a:rPr>
              <a:t>Model a linear regression in Python	</a:t>
            </a:r>
          </a:p>
          <a:p>
            <a:pPr lvl="1"/>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707</Words>
  <Application>Microsoft Office PowerPoint</Application>
  <PresentationFormat>Widescreen</PresentationFormat>
  <Paragraphs>94</Paragraphs>
  <Slides>22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Aliens &amp; cows</vt:lpstr>
      <vt:lpstr>Arial</vt:lpstr>
      <vt:lpstr>Calibri</vt:lpstr>
      <vt:lpstr>Calibri Light</vt:lpstr>
      <vt:lpstr>Consolas</vt:lpstr>
      <vt:lpstr>Gidole</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116</cp:revision>
  <dcterms:created xsi:type="dcterms:W3CDTF">2019-10-19T21:47:18Z</dcterms:created>
  <dcterms:modified xsi:type="dcterms:W3CDTF">2021-11-23T17:34:06Z</dcterms:modified>
</cp:coreProperties>
</file>