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37" r:id="rId2"/>
    <p:sldId id="256" r:id="rId3"/>
    <p:sldId id="435" r:id="rId4"/>
    <p:sldId id="393" r:id="rId5"/>
    <p:sldId id="392" r:id="rId6"/>
    <p:sldId id="436" r:id="rId7"/>
    <p:sldId id="332" r:id="rId8"/>
    <p:sldId id="411" r:id="rId9"/>
    <p:sldId id="426" r:id="rId10"/>
    <p:sldId id="490" r:id="rId11"/>
    <p:sldId id="544" r:id="rId12"/>
    <p:sldId id="489" r:id="rId13"/>
    <p:sldId id="491" r:id="rId14"/>
    <p:sldId id="493" r:id="rId15"/>
    <p:sldId id="543" r:id="rId16"/>
    <p:sldId id="492" r:id="rId17"/>
    <p:sldId id="434" r:id="rId18"/>
    <p:sldId id="431" r:id="rId19"/>
    <p:sldId id="545" r:id="rId20"/>
    <p:sldId id="336" r:id="rId21"/>
    <p:sldId id="4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479" autoAdjust="0"/>
  </p:normalViewPr>
  <p:slideViewPr>
    <p:cSldViewPr snapToGrid="0">
      <p:cViewPr varScale="1">
        <p:scale>
          <a:sx n="99" d="100"/>
          <a:sy n="99" d="100"/>
        </p:scale>
        <p:origin x="9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Product</a:t>
            </a:r>
          </a:p>
          <a:p>
            <a:pPr marL="171450" indent="-171450">
              <a:buFontTx/>
              <a:buChar char="-"/>
            </a:pPr>
            <a:r>
              <a:rPr lang="en-US" dirty="0"/>
              <a:t>Social media</a:t>
            </a:r>
          </a:p>
          <a:p>
            <a:pPr marL="171450" indent="-171450">
              <a:buFontTx/>
              <a:buChar char="-"/>
            </a:pPr>
            <a:r>
              <a:rPr lang="en-US" dirty="0"/>
              <a:t>Email</a:t>
            </a:r>
          </a:p>
          <a:p>
            <a:pPr marL="171450" indent="-171450">
              <a:buFontTx/>
              <a:buChar char="-"/>
            </a:pPr>
            <a:r>
              <a:rPr lang="en-US" dirty="0"/>
              <a:t>Other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308817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412054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38270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12</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7389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1139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17815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marketing-foundatio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Data analytics in Excel</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Is there a difference in AOV between legacy and prototype stores?</a:t>
            </a:r>
          </a:p>
          <a:p>
            <a:pPr marL="514350" indent="-514350">
              <a:buFont typeface="Arial" panose="020B0604020202020204" pitchFamily="34" charset="0"/>
              <a:buChar char="•"/>
            </a:pPr>
            <a:r>
              <a:rPr lang="en-US" sz="2800" b="1" dirty="0">
                <a:solidFill>
                  <a:srgbClr val="CF3338"/>
                </a:solidFill>
                <a:latin typeface="Pragmatica" pitchFamily="2" charset="0"/>
              </a:rPr>
              <a:t>Data: </a:t>
            </a:r>
            <a:r>
              <a:rPr lang="en-US" sz="2800" b="1" dirty="0">
                <a:solidFill>
                  <a:srgbClr val="CF3338"/>
                </a:solidFill>
                <a:latin typeface="Consolas" panose="020B0609020204030204" pitchFamily="49" charset="0"/>
              </a:rPr>
              <a:t>retail.xlsx</a:t>
            </a:r>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excel-demo.docx</a:t>
            </a:r>
          </a:p>
        </p:txBody>
      </p:sp>
    </p:spTree>
    <p:extLst>
      <p:ext uri="{BB962C8B-B14F-4D97-AF65-F5344CB8AC3E}">
        <p14:creationId xmlns:p14="http://schemas.microsoft.com/office/powerpoint/2010/main" val="312065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93998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5249894"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4540923" y="1150328"/>
            <a:ext cx="3693729"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560764" y="3930404"/>
            <a:ext cx="7921433" cy="1938992"/>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pic>
        <p:nvPicPr>
          <p:cNvPr id="4" name="Picture 3">
            <a:extLst>
              <a:ext uri="{FF2B5EF4-FFF2-40B4-BE49-F238E27FC236}">
                <a16:creationId xmlns:a16="http://schemas.microsoft.com/office/drawing/2014/main" id="{F082F389-E829-4F33-BD14-1B6B66DA11E1}"/>
              </a:ext>
            </a:extLst>
          </p:cNvPr>
          <p:cNvPicPr>
            <a:picLocks noChangeAspect="1"/>
          </p:cNvPicPr>
          <p:nvPr/>
        </p:nvPicPr>
        <p:blipFill>
          <a:blip r:embed="rId4"/>
          <a:stretch>
            <a:fillRect/>
          </a:stretch>
        </p:blipFill>
        <p:spPr>
          <a:xfrm>
            <a:off x="8542820" y="68073"/>
            <a:ext cx="3580123" cy="2852403"/>
          </a:xfrm>
          <a:prstGeom prst="rect">
            <a:avLst/>
          </a:prstGeom>
        </p:spPr>
      </p:pic>
      <p:pic>
        <p:nvPicPr>
          <p:cNvPr id="15" name="Picture 14">
            <a:extLst>
              <a:ext uri="{FF2B5EF4-FFF2-40B4-BE49-F238E27FC236}">
                <a16:creationId xmlns:a16="http://schemas.microsoft.com/office/drawing/2014/main" id="{555E28FF-04E4-444B-A83C-9BF2B0918491}"/>
              </a:ext>
            </a:extLst>
          </p:cNvPr>
          <p:cNvPicPr>
            <a:picLocks noChangeAspect="1"/>
          </p:cNvPicPr>
          <p:nvPr/>
        </p:nvPicPr>
        <p:blipFill>
          <a:blip r:embed="rId5"/>
          <a:stretch>
            <a:fillRect/>
          </a:stretch>
        </p:blipFill>
        <p:spPr>
          <a:xfrm>
            <a:off x="854392" y="1694452"/>
            <a:ext cx="3000786" cy="2070073"/>
          </a:xfrm>
          <a:prstGeom prst="rect">
            <a:avLst/>
          </a:prstGeom>
        </p:spPr>
      </p:pic>
      <p:pic>
        <p:nvPicPr>
          <p:cNvPr id="16" name="Picture 15">
            <a:extLst>
              <a:ext uri="{FF2B5EF4-FFF2-40B4-BE49-F238E27FC236}">
                <a16:creationId xmlns:a16="http://schemas.microsoft.com/office/drawing/2014/main" id="{5DAF7FD0-B1A2-45E3-BA49-B3C2A0EDC401}"/>
              </a:ext>
            </a:extLst>
          </p:cNvPr>
          <p:cNvPicPr>
            <a:picLocks noChangeAspect="1"/>
          </p:cNvPicPr>
          <p:nvPr/>
        </p:nvPicPr>
        <p:blipFill>
          <a:blip r:embed="rId5"/>
          <a:stretch>
            <a:fillRect/>
          </a:stretch>
        </p:blipFill>
        <p:spPr>
          <a:xfrm>
            <a:off x="4932144" y="1694451"/>
            <a:ext cx="3000786" cy="2070073"/>
          </a:xfrm>
          <a:prstGeom prst="rect">
            <a:avLst/>
          </a:prstGeom>
        </p:spPr>
      </p:pic>
      <p:pic>
        <p:nvPicPr>
          <p:cNvPr id="1026" name="Picture 2" descr="Phone, Cell, Mobile, Communication, Telephone">
            <a:extLst>
              <a:ext uri="{FF2B5EF4-FFF2-40B4-BE49-F238E27FC236}">
                <a16:creationId xmlns:a16="http://schemas.microsoft.com/office/drawing/2014/main" id="{C2062F1A-273B-4060-B1AE-851E856F70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7494" y="2413799"/>
            <a:ext cx="1900828" cy="135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1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Data analytics in R</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likely will this difference generalize to larger population of stores?</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retail.r</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AB407452-070C-4CA5-894E-5D2DF92E8578}"/>
              </a:ext>
            </a:extLst>
          </p:cNvPr>
          <p:cNvPicPr>
            <a:picLocks noChangeAspect="1"/>
          </p:cNvPicPr>
          <p:nvPr/>
        </p:nvPicPr>
        <p:blipFill>
          <a:blip r:embed="rId4"/>
          <a:stretch>
            <a:fillRect/>
          </a:stretch>
        </p:blipFill>
        <p:spPr>
          <a:xfrm>
            <a:off x="628457" y="3429000"/>
            <a:ext cx="5761905" cy="942857"/>
          </a:xfrm>
          <a:prstGeom prst="rect">
            <a:avLst/>
          </a:prstGeom>
        </p:spPr>
      </p:pic>
    </p:spTree>
    <p:extLst>
      <p:ext uri="{BB962C8B-B14F-4D97-AF65-F5344CB8AC3E}">
        <p14:creationId xmlns:p14="http://schemas.microsoft.com/office/powerpoint/2010/main" val="242982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304D9-0427-4A04-8552-9FD6E56D7864}"/>
              </a:ext>
            </a:extLst>
          </p:cNvPr>
          <p:cNvPicPr>
            <a:picLocks noChangeAspect="1"/>
          </p:cNvPicPr>
          <p:nvPr/>
        </p:nvPicPr>
        <p:blipFill>
          <a:blip r:embed="rId3"/>
          <a:stretch>
            <a:fillRect/>
          </a:stretch>
        </p:blipFill>
        <p:spPr>
          <a:xfrm>
            <a:off x="7048499" y="0"/>
            <a:ext cx="5143500" cy="68580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AutoNum type="arabicPeriod"/>
            </a:pPr>
            <a:r>
              <a:rPr lang="en-US" sz="2800" b="1" dirty="0">
                <a:solidFill>
                  <a:srgbClr val="707070"/>
                </a:solidFill>
                <a:latin typeface="Pragmatica" panose="020B0403040502020204" pitchFamily="34" charset="0"/>
              </a:rPr>
              <a:t>Install the “app” (This has been done for you for Python)</a:t>
            </a:r>
          </a:p>
          <a:p>
            <a:pPr marL="514350" indent="-514350">
              <a:buAutoNum type="arabicPeriod"/>
            </a:pPr>
            <a:r>
              <a:rPr lang="en-US" sz="2800" b="1" dirty="0">
                <a:solidFill>
                  <a:srgbClr val="707070"/>
                </a:solidFill>
                <a:latin typeface="Pragmatica" panose="020B0403040502020204" pitchFamily="34" charset="0"/>
              </a:rPr>
              <a:t>Open it to run</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Tree>
    <p:extLst>
      <p:ext uri="{BB962C8B-B14F-4D97-AF65-F5344CB8AC3E}">
        <p14:creationId xmlns:p14="http://schemas.microsoft.com/office/powerpoint/2010/main" val="382502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446550"/>
          </a:xfrm>
          <a:prstGeom prst="rect">
            <a:avLst/>
          </a:prstGeom>
          <a:noFill/>
        </p:spPr>
        <p:txBody>
          <a:bodyPr wrap="square" rtlCol="0">
            <a:spAutoFit/>
          </a:bodyPr>
          <a:lstStyle/>
          <a:p>
            <a:r>
              <a:rPr lang="en-US" sz="4800" dirty="0">
                <a:latin typeface="Aliens &amp; cows" panose="00000500000000000000" pitchFamily="2" charset="0"/>
              </a:rPr>
              <a:t>Does a line run through it?</a:t>
            </a:r>
          </a:p>
          <a:p>
            <a:r>
              <a:rPr lang="en-US" sz="4000" dirty="0">
                <a:latin typeface="Aliens &amp; cows" panose="00000500000000000000" pitchFamily="2" charset="0"/>
              </a:rPr>
              <a:t>(And what is the slope and intercept?)</a:t>
            </a:r>
          </a:p>
        </p:txBody>
      </p:sp>
      <p:pic>
        <p:nvPicPr>
          <p:cNvPr id="3" name="Picture 2">
            <a:extLst>
              <a:ext uri="{FF2B5EF4-FFF2-40B4-BE49-F238E27FC236}">
                <a16:creationId xmlns:a16="http://schemas.microsoft.com/office/drawing/2014/main" id="{121688CA-08A4-48D5-B7ED-B63372A2335C}"/>
              </a:ext>
            </a:extLst>
          </p:cNvPr>
          <p:cNvPicPr>
            <a:picLocks noChangeAspect="1"/>
          </p:cNvPicPr>
          <p:nvPr/>
        </p:nvPicPr>
        <p:blipFill>
          <a:blip r:embed="rId4"/>
          <a:stretch>
            <a:fillRect/>
          </a:stretch>
        </p:blipFill>
        <p:spPr>
          <a:xfrm>
            <a:off x="158421" y="2345932"/>
            <a:ext cx="4584589" cy="2755631"/>
          </a:xfrm>
          <a:prstGeom prst="rect">
            <a:avLst/>
          </a:prstGeom>
        </p:spPr>
      </p:pic>
      <p:pic>
        <p:nvPicPr>
          <p:cNvPr id="5" name="Picture 4">
            <a:extLst>
              <a:ext uri="{FF2B5EF4-FFF2-40B4-BE49-F238E27FC236}">
                <a16:creationId xmlns:a16="http://schemas.microsoft.com/office/drawing/2014/main" id="{FC2E33FE-DC32-476D-B50D-2732E4B21984}"/>
              </a:ext>
            </a:extLst>
          </p:cNvPr>
          <p:cNvPicPr>
            <a:picLocks noChangeAspect="1"/>
          </p:cNvPicPr>
          <p:nvPr/>
        </p:nvPicPr>
        <p:blipFill>
          <a:blip r:embed="rId5"/>
          <a:stretch>
            <a:fillRect/>
          </a:stretch>
        </p:blipFill>
        <p:spPr>
          <a:xfrm>
            <a:off x="4958109" y="2345932"/>
            <a:ext cx="7117441" cy="3672244"/>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Data analytics in Python</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Does a vehicle’s weight significantly impact its mileage?</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mpg.ipynb</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7A905A35-2F95-468B-8AC5-B5EE8408102B}"/>
              </a:ext>
            </a:extLst>
          </p:cNvPr>
          <p:cNvPicPr>
            <a:picLocks noChangeAspect="1"/>
          </p:cNvPicPr>
          <p:nvPr/>
        </p:nvPicPr>
        <p:blipFill>
          <a:blip r:embed="rId4"/>
          <a:stretch>
            <a:fillRect/>
          </a:stretch>
        </p:blipFill>
        <p:spPr>
          <a:xfrm>
            <a:off x="642659" y="4087754"/>
            <a:ext cx="5876190" cy="895238"/>
          </a:xfrm>
          <a:prstGeom prst="rect">
            <a:avLst/>
          </a:prstGeom>
        </p:spPr>
      </p:pic>
    </p:spTree>
    <p:extLst>
      <p:ext uri="{BB962C8B-B14F-4D97-AF65-F5344CB8AC3E}">
        <p14:creationId xmlns:p14="http://schemas.microsoft.com/office/powerpoint/2010/main" val="139405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The underlying math &amp; philosophy of analytics</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Data cleaning in R &amp; Python</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Further data visualizations</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Cracking the book</a:t>
            </a:r>
          </a:p>
        </p:txBody>
      </p:sp>
    </p:spTree>
    <p:extLst>
      <p:ext uri="{BB962C8B-B14F-4D97-AF65-F5344CB8AC3E}">
        <p14:creationId xmlns:p14="http://schemas.microsoft.com/office/powerpoint/2010/main" val="399197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299867F4-32AF-422D-BEFC-94D2A13DF0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23877"/>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r>
              <a:rPr lang="en-US" sz="3600" b="1" dirty="0">
                <a:solidFill>
                  <a:srgbClr val="707070"/>
                </a:solidFill>
                <a:latin typeface="Pragmatica" panose="020B0403040502020204" pitchFamily="34" charset="0"/>
              </a:rPr>
              <a:t>Happy reading 📚</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marketing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Analyze data in them all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https://github.com/stringfestdata/aina-marketing-foundations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830997"/>
          </a:xfrm>
          <a:prstGeom prst="rect">
            <a:avLst/>
          </a:prstGeom>
          <a:noFill/>
        </p:spPr>
        <p:txBody>
          <a:bodyPr wrap="square" rtlCol="0">
            <a:spAutoFit/>
          </a:bodyPr>
          <a:lstStyle/>
          <a:p>
            <a:r>
              <a:rPr lang="en-US" sz="4800" dirty="0">
                <a:latin typeface="Aliens &amp; cows" panose="00000500000000000000" pitchFamily="2" charset="0"/>
              </a:rPr>
              <a:t>Become a full-stack marketing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Analyze A/B test results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686</Words>
  <Application>Microsoft Office PowerPoint</Application>
  <PresentationFormat>Widescreen</PresentationFormat>
  <Paragraphs>88</Paragraphs>
  <Slides>21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Aliens &amp; cows</vt:lpstr>
      <vt:lpstr>Arial</vt:lpstr>
      <vt:lpstr>Calibri</vt:lpstr>
      <vt:lpstr>Calibri Light</vt:lpstr>
      <vt:lpstr>Consolas</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118</cp:revision>
  <dcterms:created xsi:type="dcterms:W3CDTF">2019-10-19T21:47:18Z</dcterms:created>
  <dcterms:modified xsi:type="dcterms:W3CDTF">2022-01-09T23:10:21Z</dcterms:modified>
</cp:coreProperties>
</file>