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37" r:id="rId2"/>
    <p:sldId id="256" r:id="rId3"/>
    <p:sldId id="435" r:id="rId4"/>
    <p:sldId id="393" r:id="rId5"/>
    <p:sldId id="392" r:id="rId6"/>
    <p:sldId id="436" r:id="rId7"/>
    <p:sldId id="332" r:id="rId8"/>
    <p:sldId id="411" r:id="rId9"/>
    <p:sldId id="426" r:id="rId10"/>
    <p:sldId id="431" r:id="rId11"/>
    <p:sldId id="433" r:id="rId12"/>
    <p:sldId id="439" r:id="rId13"/>
    <p:sldId id="336" r:id="rId14"/>
    <p:sldId id="434" r:id="rId15"/>
    <p:sldId id="4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479" autoAdjust="0"/>
  </p:normalViewPr>
  <p:slideViewPr>
    <p:cSldViewPr snapToGrid="0">
      <p:cViewPr varScale="1">
        <p:scale>
          <a:sx n="76" d="100"/>
          <a:sy n="76" d="100"/>
        </p:scale>
        <p:origin x="8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Healthcare</a:t>
            </a:r>
          </a:p>
          <a:p>
            <a:pPr marL="171450" indent="-171450">
              <a:buFontTx/>
              <a:buChar char="-"/>
            </a:pPr>
            <a:r>
              <a:rPr lang="en-US" dirty="0"/>
              <a:t>Agriculture</a:t>
            </a:r>
          </a:p>
          <a:p>
            <a:pPr marL="171450" indent="-171450">
              <a:buFontTx/>
              <a:buChar char="-"/>
            </a:pPr>
            <a:r>
              <a:rPr lang="en-US" dirty="0"/>
              <a:t>Academia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84714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hyperlink" Target="http://stringfestanalytics.com/boo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stringfestanalytics.com/subscribe/"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getting-started-for-researcher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Read the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6446592" cy="2308324"/>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hlinkClick r:id="rId4"/>
              </a:rPr>
              <a:t>http://stringfestanalytics.com/book/</a:t>
            </a:r>
            <a:r>
              <a:rPr lang="en-US" sz="2400" dirty="0">
                <a:solidFill>
                  <a:srgbClr val="707070"/>
                </a:solidFill>
                <a:latin typeface="Pragmatica" panose="020B0403040502020204" pitchFamily="34" charset="0"/>
              </a:rPr>
              <a:t> </a:t>
            </a:r>
            <a:endParaRPr lang="en-US" sz="2400" b="1" dirty="0">
              <a:solidFill>
                <a:srgbClr val="707070"/>
              </a:solidFill>
              <a:latin typeface="Pragmatica" panose="020B0403040502020204" pitchFamily="34" charset="0"/>
            </a:endParaRPr>
          </a:p>
          <a:p>
            <a:pPr lvl="1">
              <a:buClr>
                <a:srgbClr val="CF3338"/>
              </a:buClr>
            </a:pPr>
            <a:endParaRPr lang="en-US" sz="2400" b="1"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Read for free on O’Reilly’s website (30 day trial, or check your library)</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Desk copies for interested educators</a:t>
            </a:r>
          </a:p>
        </p:txBody>
      </p:sp>
      <p:pic>
        <p:nvPicPr>
          <p:cNvPr id="2" name="Picture 2" descr="Advancing into Analytics Cover Image">
            <a:extLst>
              <a:ext uri="{FF2B5EF4-FFF2-40B4-BE49-F238E27FC236}">
                <a16:creationId xmlns:a16="http://schemas.microsoft.com/office/drawing/2014/main" id="{42C190AA-0328-4A01-8C2A-89320D6725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4010" y="908738"/>
            <a:ext cx="4031882" cy="526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the swag</a:t>
            </a:r>
          </a:p>
        </p:txBody>
      </p:sp>
      <p:pic>
        <p:nvPicPr>
          <p:cNvPr id="3" name="Picture 2">
            <a:extLst>
              <a:ext uri="{FF2B5EF4-FFF2-40B4-BE49-F238E27FC236}">
                <a16:creationId xmlns:a16="http://schemas.microsoft.com/office/drawing/2014/main" id="{85C466E2-40BB-498C-A0FF-795BA0E51ACC}"/>
              </a:ext>
            </a:extLst>
          </p:cNvPr>
          <p:cNvPicPr>
            <a:picLocks noChangeAspect="1"/>
          </p:cNvPicPr>
          <p:nvPr/>
        </p:nvPicPr>
        <p:blipFill>
          <a:blip r:embed="rId4"/>
          <a:stretch>
            <a:fillRect/>
          </a:stretch>
        </p:blipFill>
        <p:spPr>
          <a:xfrm>
            <a:off x="6032360" y="2238270"/>
            <a:ext cx="6159639" cy="4619730"/>
          </a:xfrm>
          <a:prstGeom prst="rect">
            <a:avLst/>
          </a:prstGeom>
        </p:spPr>
      </p:pic>
      <p:sp>
        <p:nvSpPr>
          <p:cNvPr id="7" name="TextBox 6">
            <a:extLst>
              <a:ext uri="{FF2B5EF4-FFF2-40B4-BE49-F238E27FC236}">
                <a16:creationId xmlns:a16="http://schemas.microsoft.com/office/drawing/2014/main" id="{2644F7B7-FA02-4E1F-807D-AAB735F0DAFF}"/>
              </a:ext>
            </a:extLst>
          </p:cNvPr>
          <p:cNvSpPr txBox="1"/>
          <p:nvPr/>
        </p:nvSpPr>
        <p:spPr>
          <a:xfrm>
            <a:off x="347240" y="1465093"/>
            <a:ext cx="6446592" cy="2246769"/>
          </a:xfrm>
          <a:prstGeom prst="rect">
            <a:avLst/>
          </a:prstGeom>
          <a:noFill/>
        </p:spPr>
        <p:txBody>
          <a:bodyPr wrap="square" rtlCol="0">
            <a:spAutoFit/>
          </a:bodyPr>
          <a:lstStyle/>
          <a:p>
            <a:pPr marL="342900" indent="-342900">
              <a:buClr>
                <a:srgbClr val="CF3338"/>
              </a:buClr>
              <a:buFont typeface="Arial" panose="020B0604020202020204" pitchFamily="34" charset="0"/>
              <a:buChar char="•"/>
            </a:pPr>
            <a:r>
              <a:rPr lang="en-US" sz="2400" dirty="0">
                <a:solidFill>
                  <a:srgbClr val="707070"/>
                </a:solidFill>
                <a:latin typeface="Pragmatica" pitchFamily="2" charset="0"/>
              </a:rPr>
              <a:t>Resource library</a:t>
            </a:r>
          </a:p>
          <a:p>
            <a:pPr marL="342900" indent="-342900">
              <a:buClr>
                <a:srgbClr val="CF3338"/>
              </a:buClr>
              <a:buFont typeface="Arial" panose="020B0604020202020204" pitchFamily="34" charset="0"/>
              <a:buChar char="•"/>
            </a:pPr>
            <a:r>
              <a:rPr lang="en-US" sz="2400" dirty="0">
                <a:solidFill>
                  <a:srgbClr val="707070"/>
                </a:solidFill>
                <a:latin typeface="Pragmatica" pitchFamily="2" charset="0"/>
              </a:rPr>
              <a:t>Memes galore</a:t>
            </a:r>
          </a:p>
          <a:p>
            <a:pPr marL="342900" indent="-342900">
              <a:buClr>
                <a:srgbClr val="CF3338"/>
              </a:buClr>
              <a:buFont typeface="Arial" panose="020B0604020202020204" pitchFamily="34" charset="0"/>
              <a:buChar char="•"/>
            </a:pPr>
            <a:r>
              <a:rPr lang="en-US" sz="2400" dirty="0">
                <a:solidFill>
                  <a:srgbClr val="707070"/>
                </a:solidFill>
                <a:latin typeface="Pragmatica" pitchFamily="2" charset="0"/>
              </a:rPr>
              <a:t>Discounts to upcoming courses</a:t>
            </a:r>
          </a:p>
          <a:p>
            <a:pPr marL="342900" indent="-342900">
              <a:buClr>
                <a:srgbClr val="CF3338"/>
              </a:buClr>
              <a:buFont typeface="Arial" panose="020B0604020202020204" pitchFamily="34" charset="0"/>
              <a:buChar char="•"/>
            </a:pPr>
            <a:endParaRPr lang="en-US" sz="2400" dirty="0">
              <a:solidFill>
                <a:srgbClr val="707070"/>
              </a:solidFill>
              <a:latin typeface="Pragmatica" pitchFamily="2" charset="0"/>
            </a:endParaRPr>
          </a:p>
          <a:p>
            <a:pPr marL="342900" indent="-342900">
              <a:buClr>
                <a:srgbClr val="CF3338"/>
              </a:buClr>
              <a:buFont typeface="Arial" panose="020B0604020202020204" pitchFamily="34" charset="0"/>
              <a:buChar char="•"/>
            </a:pPr>
            <a:endParaRPr lang="en-US" sz="2400" dirty="0">
              <a:solidFill>
                <a:srgbClr val="707070"/>
              </a:solidFill>
              <a:latin typeface="Pragmatica" pitchFamily="2" charset="0"/>
            </a:endParaRPr>
          </a:p>
          <a:p>
            <a:pPr>
              <a:buClr>
                <a:srgbClr val="CF3338"/>
              </a:buClr>
            </a:pPr>
            <a:r>
              <a:rPr lang="en-US" sz="2000" dirty="0">
                <a:solidFill>
                  <a:srgbClr val="707070"/>
                </a:solidFill>
                <a:latin typeface="Pragmatica" pitchFamily="2" charset="0"/>
                <a:hlinkClick r:id="rId5"/>
              </a:rPr>
              <a:t>https://stringfestanalytics.com/subscribe/</a:t>
            </a:r>
            <a:endParaRPr lang="en-US" sz="2000" dirty="0">
              <a:solidFill>
                <a:srgbClr val="707070"/>
              </a:solidFill>
              <a:latin typeface="Pragmatica" pitchFamily="2" charset="0"/>
            </a:endParaRPr>
          </a:p>
        </p:txBody>
      </p:sp>
    </p:spTree>
    <p:extLst>
      <p:ext uri="{BB962C8B-B14F-4D97-AF65-F5344CB8AC3E}">
        <p14:creationId xmlns:p14="http://schemas.microsoft.com/office/powerpoint/2010/main" val="328262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8FCFD07F-D644-42CA-A9C0-BE1EA249D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Picture 5" descr="A picture containing text, bird, oscine&#10;&#10;Description automatically generated">
            <a:extLst>
              <a:ext uri="{FF2B5EF4-FFF2-40B4-BE49-F238E27FC236}">
                <a16:creationId xmlns:a16="http://schemas.microsoft.com/office/drawing/2014/main" id="{0B840753-681A-4383-B289-5A47BEC21D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research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both</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Summarize and visualize data in both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https://github.com/stringfestdata/aina-getting-started-for-researchers</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  summarize and visualize data:</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both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ispy.xlsx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356</Words>
  <Application>Microsoft Office PowerPoint</Application>
  <PresentationFormat>Widescreen</PresentationFormat>
  <Paragraphs>60</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93</cp:revision>
  <dcterms:created xsi:type="dcterms:W3CDTF">2019-10-19T21:47:18Z</dcterms:created>
  <dcterms:modified xsi:type="dcterms:W3CDTF">2021-11-22T13:34:06Z</dcterms:modified>
</cp:coreProperties>
</file>