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460" r:id="rId3"/>
    <p:sldId id="462" r:id="rId4"/>
    <p:sldId id="436" r:id="rId5"/>
    <p:sldId id="463" r:id="rId6"/>
    <p:sldId id="464" r:id="rId7"/>
    <p:sldId id="465" r:id="rId8"/>
    <p:sldId id="441" r:id="rId9"/>
    <p:sldId id="442" r:id="rId10"/>
    <p:sldId id="332" r:id="rId11"/>
    <p:sldId id="437" r:id="rId12"/>
    <p:sldId id="438" r:id="rId13"/>
    <p:sldId id="461" r:id="rId14"/>
    <p:sldId id="411" r:id="rId15"/>
    <p:sldId id="446" r:id="rId16"/>
    <p:sldId id="447" r:id="rId17"/>
    <p:sldId id="448" r:id="rId18"/>
    <p:sldId id="439" r:id="rId19"/>
    <p:sldId id="449" r:id="rId20"/>
    <p:sldId id="444" r:id="rId21"/>
    <p:sldId id="431" r:id="rId22"/>
    <p:sldId id="443" r:id="rId23"/>
    <p:sldId id="450" r:id="rId24"/>
    <p:sldId id="426" r:id="rId25"/>
    <p:sldId id="451" r:id="rId26"/>
    <p:sldId id="467" r:id="rId27"/>
    <p:sldId id="452" r:id="rId28"/>
    <p:sldId id="453" r:id="rId29"/>
    <p:sldId id="458" r:id="rId30"/>
    <p:sldId id="459" r:id="rId31"/>
    <p:sldId id="457" r:id="rId32"/>
    <p:sldId id="440" r:id="rId33"/>
    <p:sldId id="466" r:id="rId34"/>
    <p:sldId id="468" r:id="rId35"/>
    <p:sldId id="469" r:id="rId36"/>
    <p:sldId id="470" r:id="rId37"/>
    <p:sldId id="471" r:id="rId38"/>
    <p:sldId id="472" r:id="rId39"/>
    <p:sldId id="455" r:id="rId40"/>
    <p:sldId id="434" r:id="rId41"/>
    <p:sldId id="336" r:id="rId42"/>
    <p:sldId id="454" r:id="rId43"/>
    <p:sldId id="43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3500" autoAdjust="0"/>
  </p:normalViewPr>
  <p:slideViewPr>
    <p:cSldViewPr snapToGrid="0">
      <p:cViewPr>
        <p:scale>
          <a:sx n="89" d="100"/>
          <a:sy n="89" d="100"/>
        </p:scale>
        <p:origin x="360"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there’s some linear plan I can give you, right? That’s probably what you want? </a:t>
            </a:r>
          </a:p>
        </p:txBody>
      </p:sp>
      <p:sp>
        <p:nvSpPr>
          <p:cNvPr id="4" name="Slide Number Placeholder 3"/>
          <p:cNvSpPr>
            <a:spLocks noGrp="1"/>
          </p:cNvSpPr>
          <p:nvPr>
            <p:ph type="sldNum" sz="quarter" idx="5"/>
          </p:nvPr>
        </p:nvSpPr>
        <p:spPr/>
        <p:txBody>
          <a:bodyPr/>
          <a:lstStyle/>
          <a:p>
            <a:fld id="{F9DB3DAC-CD90-4DD2-80B1-E135CFB4F8DD}" type="slidenum">
              <a:rPr lang="en-US" smtClean="0"/>
              <a:t>4</a:t>
            </a:fld>
            <a:endParaRPr lang="en-US"/>
          </a:p>
        </p:txBody>
      </p:sp>
    </p:spTree>
    <p:extLst>
      <p:ext uri="{BB962C8B-B14F-4D97-AF65-F5344CB8AC3E}">
        <p14:creationId xmlns:p14="http://schemas.microsoft.com/office/powerpoint/2010/main" val="1427746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77794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26524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26</a:t>
            </a:fld>
            <a:endParaRPr lang="en-US"/>
          </a:p>
        </p:txBody>
      </p:sp>
    </p:spTree>
    <p:extLst>
      <p:ext uri="{BB962C8B-B14F-4D97-AF65-F5344CB8AC3E}">
        <p14:creationId xmlns:p14="http://schemas.microsoft.com/office/powerpoint/2010/main" val="3329136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3422350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1700078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456289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3151310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then you should know this. </a:t>
            </a:r>
          </a:p>
        </p:txBody>
      </p:sp>
      <p:sp>
        <p:nvSpPr>
          <p:cNvPr id="4" name="Slide Number Placeholder 3"/>
          <p:cNvSpPr>
            <a:spLocks noGrp="1"/>
          </p:cNvSpPr>
          <p:nvPr>
            <p:ph type="sldNum" sz="quarter" idx="5"/>
          </p:nvPr>
        </p:nvSpPr>
        <p:spPr/>
        <p:txBody>
          <a:bodyPr/>
          <a:lstStyle/>
          <a:p>
            <a:fld id="{F9DB3DAC-CD90-4DD2-80B1-E135CFB4F8DD}" type="slidenum">
              <a:rPr lang="en-US" smtClean="0"/>
              <a:t>38</a:t>
            </a:fld>
            <a:endParaRPr lang="en-US"/>
          </a:p>
        </p:txBody>
      </p:sp>
    </p:spTree>
    <p:extLst>
      <p:ext uri="{BB962C8B-B14F-4D97-AF65-F5344CB8AC3E}">
        <p14:creationId xmlns:p14="http://schemas.microsoft.com/office/powerpoint/2010/main" val="2069957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surprise awaits those of you who do it… </a:t>
            </a:r>
          </a:p>
        </p:txBody>
      </p:sp>
      <p:sp>
        <p:nvSpPr>
          <p:cNvPr id="4" name="Slide Number Placeholder 3"/>
          <p:cNvSpPr>
            <a:spLocks noGrp="1"/>
          </p:cNvSpPr>
          <p:nvPr>
            <p:ph type="sldNum" sz="quarter" idx="5"/>
          </p:nvPr>
        </p:nvSpPr>
        <p:spPr/>
        <p:txBody>
          <a:bodyPr/>
          <a:lstStyle/>
          <a:p>
            <a:fld id="{F9DB3DAC-CD90-4DD2-80B1-E135CFB4F8DD}" type="slidenum">
              <a:rPr lang="en-US" smtClean="0"/>
              <a:t>42</a:t>
            </a:fld>
            <a:endParaRPr lang="en-US"/>
          </a:p>
        </p:txBody>
      </p:sp>
    </p:spTree>
    <p:extLst>
      <p:ext uri="{BB962C8B-B14F-4D97-AF65-F5344CB8AC3E}">
        <p14:creationId xmlns:p14="http://schemas.microsoft.com/office/powerpoint/2010/main" val="62770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data people you can probably figure it out </a:t>
            </a:r>
          </a:p>
        </p:txBody>
      </p:sp>
      <p:sp>
        <p:nvSpPr>
          <p:cNvPr id="4" name="Slide Number Placeholder 3"/>
          <p:cNvSpPr>
            <a:spLocks noGrp="1"/>
          </p:cNvSpPr>
          <p:nvPr>
            <p:ph type="sldNum" sz="quarter" idx="5"/>
          </p:nvPr>
        </p:nvSpPr>
        <p:spPr/>
        <p:txBody>
          <a:bodyPr/>
          <a:lstStyle/>
          <a:p>
            <a:fld id="{F9DB3DAC-CD90-4DD2-80B1-E135CFB4F8DD}" type="slidenum">
              <a:rPr lang="en-US" smtClean="0"/>
              <a:t>6</a:t>
            </a:fld>
            <a:endParaRPr lang="en-US"/>
          </a:p>
        </p:txBody>
      </p:sp>
    </p:spTree>
    <p:extLst>
      <p:ext uri="{BB962C8B-B14F-4D97-AF65-F5344CB8AC3E}">
        <p14:creationId xmlns:p14="http://schemas.microsoft.com/office/powerpoint/2010/main" val="4253445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902934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200887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39966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1773353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36621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eb.stanford.edu/class/archive/cs/cs109/cs109.1166/problem12.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bit.ly/3jZaw9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forms.office.com/r/0ZnD0LxpZy" TargetMode="Externa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8085618"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a:p>
            <a:endParaRPr lang="en-US" sz="2800" b="1" i="1" dirty="0">
              <a:solidFill>
                <a:srgbClr val="707070"/>
              </a:solidFill>
              <a:latin typeface="Pragmatica" panose="020B0403040502020204" pitchFamily="34" charset="0"/>
            </a:endParaRPr>
          </a:p>
        </p:txBody>
      </p:sp>
      <p:pic>
        <p:nvPicPr>
          <p:cNvPr id="6" name="Picture 5" descr="A picture containing text, person&#10;&#10;Description automatically generated">
            <a:extLst>
              <a:ext uri="{FF2B5EF4-FFF2-40B4-BE49-F238E27FC236}">
                <a16:creationId xmlns:a16="http://schemas.microsoft.com/office/drawing/2014/main" id="{C12A560B-868D-4672-B2D6-AD328AC70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783"/>
            <a:ext cx="12190476" cy="6571429"/>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tree of data</a:t>
            </a:r>
          </a:p>
        </p:txBody>
      </p:sp>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57" y="1529723"/>
            <a:ext cx="10500602" cy="3798554"/>
          </a:xfrm>
          <a:prstGeom prst="rect">
            <a:avLst/>
          </a:prstGeom>
        </p:spPr>
      </p:pic>
    </p:spTree>
    <p:extLst>
      <p:ext uri="{BB962C8B-B14F-4D97-AF65-F5344CB8AC3E}">
        <p14:creationId xmlns:p14="http://schemas.microsoft.com/office/powerpoint/2010/main" val="3729633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a:t>
            </a:r>
          </a:p>
        </p:txBody>
      </p:sp>
      <p:sp>
        <p:nvSpPr>
          <p:cNvPr id="7" name="TextBox 6">
            <a:extLst>
              <a:ext uri="{FF2B5EF4-FFF2-40B4-BE49-F238E27FC236}">
                <a16:creationId xmlns:a16="http://schemas.microsoft.com/office/drawing/2014/main" id="{CFAB272F-EC83-45BA-935F-DFBF5407D2B6}"/>
              </a:ext>
            </a:extLst>
          </p:cNvPr>
          <p:cNvSpPr txBox="1"/>
          <p:nvPr/>
        </p:nvSpPr>
        <p:spPr>
          <a:xfrm>
            <a:off x="1825343" y="5087081"/>
            <a:ext cx="300783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Made purchase?</a:t>
            </a:r>
          </a:p>
          <a:p>
            <a:pPr algn="ctr"/>
            <a:r>
              <a:rPr lang="en-US" dirty="0">
                <a:solidFill>
                  <a:schemeClr val="bg1">
                    <a:lumMod val="50000"/>
                  </a:schemeClr>
                </a:solidFill>
                <a:latin typeface="Pragmatica" pitchFamily="2" charset="0"/>
              </a:rPr>
              <a:t>Yes or No</a:t>
            </a: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rotWithShape="1">
          <a:blip r:embed="rId4">
            <a:extLst>
              <a:ext uri="{28A0092B-C50C-407E-A947-70E740481C1C}">
                <a14:useLocalDpi xmlns:a14="http://schemas.microsoft.com/office/drawing/2010/main" val="0"/>
              </a:ext>
            </a:extLst>
          </a:blip>
          <a:srcRect l="1" t="34294" r="41194" b="-286"/>
          <a:stretch/>
        </p:blipFill>
        <p:spPr>
          <a:xfrm>
            <a:off x="1898703" y="1663762"/>
            <a:ext cx="8317465" cy="3376589"/>
          </a:xfrm>
          <a:prstGeom prst="rect">
            <a:avLst/>
          </a:prstGeom>
        </p:spPr>
      </p:pic>
      <p:sp>
        <p:nvSpPr>
          <p:cNvPr id="6" name="TextBox 5">
            <a:extLst>
              <a:ext uri="{FF2B5EF4-FFF2-40B4-BE49-F238E27FC236}">
                <a16:creationId xmlns:a16="http://schemas.microsoft.com/office/drawing/2014/main" id="{FF2AD4A0-B85F-435F-AB79-FAF5FF4B4289}"/>
              </a:ext>
            </a:extLst>
          </p:cNvPr>
          <p:cNvSpPr txBox="1"/>
          <p:nvPr/>
        </p:nvSpPr>
        <p:spPr>
          <a:xfrm>
            <a:off x="4553518" y="5087081"/>
            <a:ext cx="300783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ZIP code</a:t>
            </a:r>
          </a:p>
          <a:p>
            <a:pPr algn="ctr"/>
            <a:r>
              <a:rPr lang="en-US" dirty="0">
                <a:solidFill>
                  <a:schemeClr val="bg1">
                    <a:lumMod val="50000"/>
                  </a:schemeClr>
                </a:solidFill>
                <a:latin typeface="Pragmatica" pitchFamily="2" charset="0"/>
              </a:rPr>
              <a:t>44134, 90210, etc.</a:t>
            </a:r>
          </a:p>
        </p:txBody>
      </p:sp>
      <p:sp>
        <p:nvSpPr>
          <p:cNvPr id="8" name="TextBox 7">
            <a:extLst>
              <a:ext uri="{FF2B5EF4-FFF2-40B4-BE49-F238E27FC236}">
                <a16:creationId xmlns:a16="http://schemas.microsoft.com/office/drawing/2014/main" id="{282C95F5-CB22-462D-A245-8DC18D7937C4}"/>
              </a:ext>
            </a:extLst>
          </p:cNvPr>
          <p:cNvSpPr txBox="1"/>
          <p:nvPr/>
        </p:nvSpPr>
        <p:spPr>
          <a:xfrm>
            <a:off x="7281693" y="5087082"/>
            <a:ext cx="3007834" cy="923330"/>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Beverage size:</a:t>
            </a:r>
          </a:p>
          <a:p>
            <a:pPr algn="ctr"/>
            <a:r>
              <a:rPr lang="en-US" dirty="0">
                <a:solidFill>
                  <a:schemeClr val="bg1">
                    <a:lumMod val="50000"/>
                  </a:schemeClr>
                </a:solidFill>
                <a:latin typeface="Pragmatica" pitchFamily="2" charset="0"/>
              </a:rPr>
              <a:t>Small, medium, large… extra large?</a:t>
            </a:r>
          </a:p>
        </p:txBody>
      </p:sp>
    </p:spTree>
    <p:extLst>
      <p:ext uri="{BB962C8B-B14F-4D97-AF65-F5344CB8AC3E}">
        <p14:creationId xmlns:p14="http://schemas.microsoft.com/office/powerpoint/2010/main" val="349731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much/how many?”</a:t>
            </a:r>
          </a:p>
        </p:txBody>
      </p:sp>
      <p:sp>
        <p:nvSpPr>
          <p:cNvPr id="7" name="TextBox 6">
            <a:extLst>
              <a:ext uri="{FF2B5EF4-FFF2-40B4-BE49-F238E27FC236}">
                <a16:creationId xmlns:a16="http://schemas.microsoft.com/office/drawing/2014/main" id="{CFAB272F-EC83-45BA-935F-DFBF5407D2B6}"/>
              </a:ext>
            </a:extLst>
          </p:cNvPr>
          <p:cNvSpPr txBox="1"/>
          <p:nvPr/>
        </p:nvSpPr>
        <p:spPr>
          <a:xfrm>
            <a:off x="988764" y="5565128"/>
            <a:ext cx="273574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pH level</a:t>
            </a:r>
          </a:p>
          <a:p>
            <a:pPr algn="ctr"/>
            <a:r>
              <a:rPr lang="en-US" dirty="0">
                <a:solidFill>
                  <a:schemeClr val="bg1">
                    <a:lumMod val="50000"/>
                  </a:schemeClr>
                </a:solidFill>
                <a:latin typeface="Pragmatica" pitchFamily="2" charset="0"/>
              </a:rPr>
              <a:t>Height</a:t>
            </a: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rotWithShape="1">
          <a:blip r:embed="rId4">
            <a:extLst>
              <a:ext uri="{28A0092B-C50C-407E-A947-70E740481C1C}">
                <a14:useLocalDpi xmlns:a14="http://schemas.microsoft.com/office/drawing/2010/main" val="0"/>
              </a:ext>
            </a:extLst>
          </a:blip>
          <a:srcRect l="59613" t="33590"/>
          <a:stretch/>
        </p:blipFill>
        <p:spPr>
          <a:xfrm>
            <a:off x="789058" y="1993836"/>
            <a:ext cx="5796555" cy="3447958"/>
          </a:xfrm>
          <a:prstGeom prst="rect">
            <a:avLst/>
          </a:prstGeom>
        </p:spPr>
      </p:pic>
      <p:sp>
        <p:nvSpPr>
          <p:cNvPr id="6" name="TextBox 5">
            <a:extLst>
              <a:ext uri="{FF2B5EF4-FFF2-40B4-BE49-F238E27FC236}">
                <a16:creationId xmlns:a16="http://schemas.microsoft.com/office/drawing/2014/main" id="{A1523D18-648F-4B40-AA33-5172A4806A34}"/>
              </a:ext>
            </a:extLst>
          </p:cNvPr>
          <p:cNvSpPr txBox="1"/>
          <p:nvPr/>
        </p:nvSpPr>
        <p:spPr>
          <a:xfrm>
            <a:off x="3687336" y="5565128"/>
            <a:ext cx="273574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Number of children</a:t>
            </a:r>
          </a:p>
          <a:p>
            <a:pPr algn="ctr"/>
            <a:r>
              <a:rPr lang="en-US" dirty="0">
                <a:solidFill>
                  <a:schemeClr val="bg1">
                    <a:lumMod val="50000"/>
                  </a:schemeClr>
                </a:solidFill>
                <a:latin typeface="Pragmatica" pitchFamily="2" charset="0"/>
              </a:rPr>
              <a:t>Units sold</a:t>
            </a:r>
          </a:p>
        </p:txBody>
      </p:sp>
      <p:pic>
        <p:nvPicPr>
          <p:cNvPr id="4" name="Picture 3">
            <a:extLst>
              <a:ext uri="{FF2B5EF4-FFF2-40B4-BE49-F238E27FC236}">
                <a16:creationId xmlns:a16="http://schemas.microsoft.com/office/drawing/2014/main" id="{0F1AF5A1-0495-4203-A634-7FECA4F99F42}"/>
              </a:ext>
            </a:extLst>
          </p:cNvPr>
          <p:cNvPicPr>
            <a:picLocks noChangeAspect="1"/>
          </p:cNvPicPr>
          <p:nvPr/>
        </p:nvPicPr>
        <p:blipFill>
          <a:blip r:embed="rId5"/>
          <a:stretch>
            <a:fillRect/>
          </a:stretch>
        </p:blipFill>
        <p:spPr>
          <a:xfrm>
            <a:off x="7090580" y="1192792"/>
            <a:ext cx="4247585" cy="1809116"/>
          </a:xfrm>
          <a:prstGeom prst="rect">
            <a:avLst/>
          </a:prstGeom>
        </p:spPr>
      </p:pic>
      <p:sp>
        <p:nvSpPr>
          <p:cNvPr id="9" name="TextBox 8">
            <a:extLst>
              <a:ext uri="{FF2B5EF4-FFF2-40B4-BE49-F238E27FC236}">
                <a16:creationId xmlns:a16="http://schemas.microsoft.com/office/drawing/2014/main" id="{87C23650-181D-4E62-B809-2C04738D8BA2}"/>
              </a:ext>
            </a:extLst>
          </p:cNvPr>
          <p:cNvSpPr txBox="1"/>
          <p:nvPr/>
        </p:nvSpPr>
        <p:spPr>
          <a:xfrm>
            <a:off x="8558932" y="2554622"/>
            <a:ext cx="2735744" cy="769441"/>
          </a:xfrm>
          <a:prstGeom prst="rect">
            <a:avLst/>
          </a:prstGeom>
          <a:noFill/>
        </p:spPr>
        <p:txBody>
          <a:bodyPr wrap="square" rtlCol="0">
            <a:spAutoFit/>
          </a:bodyPr>
          <a:lstStyle/>
          <a:p>
            <a:pPr algn="ctr"/>
            <a:r>
              <a:rPr lang="en-US" sz="4400" dirty="0">
                <a:solidFill>
                  <a:schemeClr val="bg1">
                    <a:lumMod val="50000"/>
                  </a:schemeClr>
                </a:solidFill>
                <a:latin typeface="Pragmatica" pitchFamily="2" charset="0"/>
              </a:rPr>
              <a:t>🤔</a:t>
            </a:r>
            <a:endParaRPr lang="en-US"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423122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104444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titanic.xlsx</a:t>
            </a:r>
          </a:p>
          <a:p>
            <a:pPr marL="971550" lvl="1" indent="-514350">
              <a:buFont typeface="Arial" panose="020B0604020202020204" pitchFamily="34" charset="0"/>
              <a:buChar char="•"/>
            </a:pPr>
            <a:r>
              <a:rPr lang="en-US" sz="2800" b="1" dirty="0">
                <a:solidFill>
                  <a:srgbClr val="CF3338"/>
                </a:solidFill>
                <a:latin typeface="Pragmatica" panose="020B0403040502020204"/>
              </a:rPr>
              <a:t>Variable descriptions: </a:t>
            </a:r>
            <a:r>
              <a:rPr lang="en-US" sz="2800" b="1" dirty="0">
                <a:solidFill>
                  <a:srgbClr val="CF3338"/>
                </a:solidFill>
                <a:latin typeface="Pragmatica" panose="020B0403040502020204"/>
                <a:hlinkClick r:id="rId4"/>
              </a:rPr>
              <a:t>https://web.stanford.edu/class/archive/cs/cs109/cs109.1166/problem12.html</a:t>
            </a:r>
            <a:r>
              <a:rPr lang="en-US" sz="2800" b="1" dirty="0">
                <a:solidFill>
                  <a:srgbClr val="CF3338"/>
                </a:solidFill>
                <a:latin typeface="Pragmatica" panose="020B0403040502020204"/>
              </a:rPr>
              <a:t> </a:t>
            </a:r>
          </a:p>
          <a:p>
            <a:pPr marL="514350" indent="-514350">
              <a:buFont typeface="Arial" panose="020B0604020202020204" pitchFamily="34" charset="0"/>
              <a:buChar char="•"/>
            </a:pPr>
            <a:r>
              <a:rPr lang="en-US" sz="2800" b="1" dirty="0">
                <a:solidFill>
                  <a:srgbClr val="CF3338"/>
                </a:solidFill>
                <a:latin typeface="Pragmatica" panose="020B0403040502020204"/>
              </a:rPr>
              <a:t>Categorize each variable</a:t>
            </a:r>
          </a:p>
          <a:p>
            <a:pPr marL="514350" indent="-514350">
              <a:buFont typeface="Arial" panose="020B0604020202020204" pitchFamily="34" charset="0"/>
              <a:buChar char="•"/>
            </a:pPr>
            <a:r>
              <a:rPr lang="en-US" sz="2800" b="1" i="1" dirty="0">
                <a:solidFill>
                  <a:srgbClr val="CF3338"/>
                </a:solidFill>
                <a:latin typeface="Pragmatica"/>
              </a:rPr>
              <a:t>Add an index column and convert to table!</a:t>
            </a:r>
          </a:p>
          <a:p>
            <a:pPr marL="514350" indent="-514350">
              <a:buFont typeface="Arial" panose="020B0604020202020204" pitchFamily="34" charset="0"/>
              <a:buChar char="•"/>
            </a:pPr>
            <a:endParaRPr lang="en-US" sz="2800" b="1" dirty="0">
              <a:solidFill>
                <a:srgbClr val="CF3338"/>
              </a:solidFill>
              <a:latin typeface="Pragmatica"/>
            </a:endParaRPr>
          </a:p>
          <a:p>
            <a:pPr marL="514350" indent="-514350">
              <a:buFont typeface="Arial" panose="020B0604020202020204" pitchFamily="34" charset="0"/>
              <a:buChar char="•"/>
            </a:pPr>
            <a:r>
              <a:rPr lang="en-US" sz="2800" b="1" dirty="0">
                <a:solidFill>
                  <a:srgbClr val="CF3338"/>
                </a:solidFill>
                <a:latin typeface="Pragmatica"/>
              </a:rPr>
              <a:t>Solutions: </a:t>
            </a:r>
            <a:r>
              <a:rPr lang="en-US" sz="2800" b="1" dirty="0">
                <a:solidFill>
                  <a:srgbClr val="CF3338"/>
                </a:solidFill>
                <a:latin typeface="Consolas" panose="020B0609020204030204" pitchFamily="49" charset="0"/>
              </a:rPr>
              <a:t>solutions/titanic-solutions.xlsx</a:t>
            </a:r>
          </a:p>
        </p:txBody>
      </p:sp>
    </p:spTree>
    <p:extLst>
      <p:ext uri="{BB962C8B-B14F-4D97-AF65-F5344CB8AC3E}">
        <p14:creationId xmlns:p14="http://schemas.microsoft.com/office/powerpoint/2010/main" val="308889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Summarizing continuous variables</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Central tendency: what value is the variable centered around?</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Mean: “average”</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Median: “middle”</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Mode: “most common”</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14522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58187" y="-144107"/>
            <a:ext cx="5937813" cy="3108543"/>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You are consulting for a non-profit on fundraising strategies</a:t>
            </a:r>
          </a:p>
          <a:p>
            <a:pPr marL="514350" indent="-514350">
              <a:buFont typeface="Arial" panose="020B0604020202020204" pitchFamily="34" charset="0"/>
              <a:buChar char="•"/>
            </a:pPr>
            <a:r>
              <a:rPr lang="en-US" sz="2800" b="1" dirty="0">
                <a:solidFill>
                  <a:srgbClr val="CF3338"/>
                </a:solidFill>
                <a:latin typeface="Pragmatica" pitchFamily="2" charset="0"/>
              </a:rPr>
              <a:t>Donation data is shown below</a:t>
            </a:r>
          </a:p>
          <a:p>
            <a:pPr marL="514350" indent="-514350">
              <a:buFont typeface="Arial" panose="020B0604020202020204" pitchFamily="34" charset="0"/>
              <a:buChar char="•"/>
            </a:pPr>
            <a:r>
              <a:rPr lang="en-US" sz="2800" b="1" dirty="0">
                <a:solidFill>
                  <a:srgbClr val="CF3338"/>
                </a:solidFill>
                <a:latin typeface="Pragmatica" pitchFamily="2" charset="0"/>
              </a:rPr>
              <a:t>Which measure of central tendency (mean/median/mode) should be tracked? </a:t>
            </a:r>
          </a:p>
        </p:txBody>
      </p:sp>
      <p:graphicFrame>
        <p:nvGraphicFramePr>
          <p:cNvPr id="8" name="Table 89">
            <a:extLst>
              <a:ext uri="{FF2B5EF4-FFF2-40B4-BE49-F238E27FC236}">
                <a16:creationId xmlns:a16="http://schemas.microsoft.com/office/drawing/2014/main" id="{AFB3747C-5CBE-41B5-A2E3-BA026890DEF3}"/>
              </a:ext>
            </a:extLst>
          </p:cNvPr>
          <p:cNvGraphicFramePr>
            <a:graphicFrameLocks noGrp="1"/>
          </p:cNvGraphicFramePr>
          <p:nvPr>
            <p:extLst>
              <p:ext uri="{D42A27DB-BD31-4B8C-83A1-F6EECF244321}">
                <p14:modId xmlns:p14="http://schemas.microsoft.com/office/powerpoint/2010/main" val="1753676636"/>
              </p:ext>
            </p:extLst>
          </p:nvPr>
        </p:nvGraphicFramePr>
        <p:xfrm>
          <a:off x="678731" y="3298571"/>
          <a:ext cx="5588000" cy="3108960"/>
        </p:xfrm>
        <a:graphic>
          <a:graphicData uri="http://schemas.openxmlformats.org/drawingml/2006/table">
            <a:tbl>
              <a:tblPr firstRow="1" bandRow="1">
                <a:tableStyleId>{72833802-FEF1-4C79-8D5D-14CF1EAF98D9}</a:tableStyleId>
              </a:tblPr>
              <a:tblGrid>
                <a:gridCol w="5588000">
                  <a:extLst>
                    <a:ext uri="{9D8B030D-6E8A-4147-A177-3AD203B41FA5}">
                      <a16:colId xmlns:a16="http://schemas.microsoft.com/office/drawing/2014/main" val="43855384"/>
                    </a:ext>
                  </a:extLst>
                </a:gridCol>
              </a:tblGrid>
              <a:tr h="370840">
                <a:tc>
                  <a:txBody>
                    <a:bodyPr/>
                    <a:lstStyle/>
                    <a:p>
                      <a:r>
                        <a:rPr lang="en-US" sz="2800" dirty="0">
                          <a:latin typeface="Gidole" panose="020B0604020202020204" charset="0"/>
                        </a:rPr>
                        <a:t>Donation</a:t>
                      </a:r>
                    </a:p>
                  </a:txBody>
                  <a:tcPr>
                    <a:solidFill>
                      <a:srgbClr val="CF3338"/>
                    </a:solidFill>
                  </a:tcPr>
                </a:tc>
                <a:extLst>
                  <a:ext uri="{0D108BD9-81ED-4DB2-BD59-A6C34878D82A}">
                    <a16:rowId xmlns:a16="http://schemas.microsoft.com/office/drawing/2014/main" val="1685335321"/>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787104677"/>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1485117769"/>
                  </a:ext>
                </a:extLst>
              </a:tr>
              <a:tr h="370840">
                <a:tc>
                  <a:txBody>
                    <a:bodyPr/>
                    <a:lstStyle/>
                    <a:p>
                      <a:r>
                        <a:rPr lang="en-US" sz="2800" dirty="0">
                          <a:latin typeface="Roboto Mono" pitchFamily="2" charset="0"/>
                          <a:ea typeface="Roboto Mono" pitchFamily="2" charset="0"/>
                        </a:rPr>
                        <a:t>20</a:t>
                      </a:r>
                    </a:p>
                  </a:txBody>
                  <a:tcPr/>
                </a:tc>
                <a:extLst>
                  <a:ext uri="{0D108BD9-81ED-4DB2-BD59-A6C34878D82A}">
                    <a16:rowId xmlns:a16="http://schemas.microsoft.com/office/drawing/2014/main" val="3931548709"/>
                  </a:ext>
                </a:extLst>
              </a:tr>
              <a:tr h="370840">
                <a:tc>
                  <a:txBody>
                    <a:bodyPr/>
                    <a:lstStyle/>
                    <a:p>
                      <a:r>
                        <a:rPr lang="en-US" sz="2800" dirty="0">
                          <a:latin typeface="Roboto Mono" pitchFamily="2" charset="0"/>
                          <a:ea typeface="Roboto Mono" pitchFamily="2" charset="0"/>
                        </a:rPr>
                        <a:t>30</a:t>
                      </a:r>
                    </a:p>
                  </a:txBody>
                  <a:tcPr/>
                </a:tc>
                <a:extLst>
                  <a:ext uri="{0D108BD9-81ED-4DB2-BD59-A6C34878D82A}">
                    <a16:rowId xmlns:a16="http://schemas.microsoft.com/office/drawing/2014/main" val="3268049934"/>
                  </a:ext>
                </a:extLst>
              </a:tr>
              <a:tr h="370840">
                <a:tc>
                  <a:txBody>
                    <a:bodyPr/>
                    <a:lstStyle/>
                    <a:p>
                      <a:r>
                        <a:rPr lang="en-US" sz="2800" dirty="0">
                          <a:latin typeface="Roboto Mono" pitchFamily="2" charset="0"/>
                          <a:ea typeface="Roboto Mono" pitchFamily="2" charset="0"/>
                        </a:rPr>
                        <a:t>100</a:t>
                      </a:r>
                    </a:p>
                  </a:txBody>
                  <a:tcPr/>
                </a:tc>
                <a:extLst>
                  <a:ext uri="{0D108BD9-81ED-4DB2-BD59-A6C34878D82A}">
                    <a16:rowId xmlns:a16="http://schemas.microsoft.com/office/drawing/2014/main" val="3402517326"/>
                  </a:ext>
                </a:extLst>
              </a:tr>
            </a:tbl>
          </a:graphicData>
        </a:graphic>
      </p:graphicFrame>
    </p:spTree>
    <p:extLst>
      <p:ext uri="{BB962C8B-B14F-4D97-AF65-F5344CB8AC3E}">
        <p14:creationId xmlns:p14="http://schemas.microsoft.com/office/powerpoint/2010/main" val="180483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58187" y="-144107"/>
            <a:ext cx="5937813" cy="954107"/>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No one statistic rules them all…</a:t>
            </a:r>
          </a:p>
        </p:txBody>
      </p:sp>
      <p:graphicFrame>
        <p:nvGraphicFramePr>
          <p:cNvPr id="8" name="Table 89">
            <a:extLst>
              <a:ext uri="{FF2B5EF4-FFF2-40B4-BE49-F238E27FC236}">
                <a16:creationId xmlns:a16="http://schemas.microsoft.com/office/drawing/2014/main" id="{AFB3747C-5CBE-41B5-A2E3-BA026890DEF3}"/>
              </a:ext>
            </a:extLst>
          </p:cNvPr>
          <p:cNvGraphicFramePr>
            <a:graphicFrameLocks noGrp="1"/>
          </p:cNvGraphicFramePr>
          <p:nvPr>
            <p:extLst>
              <p:ext uri="{D42A27DB-BD31-4B8C-83A1-F6EECF244321}">
                <p14:modId xmlns:p14="http://schemas.microsoft.com/office/powerpoint/2010/main" val="3578096110"/>
              </p:ext>
            </p:extLst>
          </p:nvPr>
        </p:nvGraphicFramePr>
        <p:xfrm>
          <a:off x="508000" y="1049407"/>
          <a:ext cx="5588000" cy="3108960"/>
        </p:xfrm>
        <a:graphic>
          <a:graphicData uri="http://schemas.openxmlformats.org/drawingml/2006/table">
            <a:tbl>
              <a:tblPr firstRow="1" bandRow="1">
                <a:tableStyleId>{72833802-FEF1-4C79-8D5D-14CF1EAF98D9}</a:tableStyleId>
              </a:tblPr>
              <a:tblGrid>
                <a:gridCol w="5588000">
                  <a:extLst>
                    <a:ext uri="{9D8B030D-6E8A-4147-A177-3AD203B41FA5}">
                      <a16:colId xmlns:a16="http://schemas.microsoft.com/office/drawing/2014/main" val="43855384"/>
                    </a:ext>
                  </a:extLst>
                </a:gridCol>
              </a:tblGrid>
              <a:tr h="370840">
                <a:tc>
                  <a:txBody>
                    <a:bodyPr/>
                    <a:lstStyle/>
                    <a:p>
                      <a:r>
                        <a:rPr lang="en-US" sz="2800" dirty="0">
                          <a:latin typeface="Gidole" panose="020B0604020202020204" charset="0"/>
                        </a:rPr>
                        <a:t>Donation</a:t>
                      </a:r>
                    </a:p>
                  </a:txBody>
                  <a:tcPr>
                    <a:solidFill>
                      <a:srgbClr val="CF3338"/>
                    </a:solidFill>
                  </a:tcPr>
                </a:tc>
                <a:extLst>
                  <a:ext uri="{0D108BD9-81ED-4DB2-BD59-A6C34878D82A}">
                    <a16:rowId xmlns:a16="http://schemas.microsoft.com/office/drawing/2014/main" val="1685335321"/>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787104677"/>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1485117769"/>
                  </a:ext>
                </a:extLst>
              </a:tr>
              <a:tr h="370840">
                <a:tc>
                  <a:txBody>
                    <a:bodyPr/>
                    <a:lstStyle/>
                    <a:p>
                      <a:r>
                        <a:rPr lang="en-US" sz="2800" dirty="0">
                          <a:latin typeface="Roboto Mono" pitchFamily="2" charset="0"/>
                          <a:ea typeface="Roboto Mono" pitchFamily="2" charset="0"/>
                        </a:rPr>
                        <a:t>20</a:t>
                      </a:r>
                    </a:p>
                  </a:txBody>
                  <a:tcPr/>
                </a:tc>
                <a:extLst>
                  <a:ext uri="{0D108BD9-81ED-4DB2-BD59-A6C34878D82A}">
                    <a16:rowId xmlns:a16="http://schemas.microsoft.com/office/drawing/2014/main" val="3931548709"/>
                  </a:ext>
                </a:extLst>
              </a:tr>
              <a:tr h="370840">
                <a:tc>
                  <a:txBody>
                    <a:bodyPr/>
                    <a:lstStyle/>
                    <a:p>
                      <a:r>
                        <a:rPr lang="en-US" sz="2800" dirty="0">
                          <a:latin typeface="Roboto Mono" pitchFamily="2" charset="0"/>
                          <a:ea typeface="Roboto Mono" pitchFamily="2" charset="0"/>
                        </a:rPr>
                        <a:t>30</a:t>
                      </a:r>
                    </a:p>
                  </a:txBody>
                  <a:tcPr/>
                </a:tc>
                <a:extLst>
                  <a:ext uri="{0D108BD9-81ED-4DB2-BD59-A6C34878D82A}">
                    <a16:rowId xmlns:a16="http://schemas.microsoft.com/office/drawing/2014/main" val="3268049934"/>
                  </a:ext>
                </a:extLst>
              </a:tr>
              <a:tr h="370840">
                <a:tc>
                  <a:txBody>
                    <a:bodyPr/>
                    <a:lstStyle/>
                    <a:p>
                      <a:r>
                        <a:rPr lang="en-US" sz="2800" dirty="0">
                          <a:latin typeface="Roboto Mono" pitchFamily="2" charset="0"/>
                          <a:ea typeface="Roboto Mono" pitchFamily="2" charset="0"/>
                        </a:rPr>
                        <a:t>100</a:t>
                      </a:r>
                    </a:p>
                  </a:txBody>
                  <a:tcPr/>
                </a:tc>
                <a:extLst>
                  <a:ext uri="{0D108BD9-81ED-4DB2-BD59-A6C34878D82A}">
                    <a16:rowId xmlns:a16="http://schemas.microsoft.com/office/drawing/2014/main" val="3402517326"/>
                  </a:ext>
                </a:extLst>
              </a:tr>
            </a:tbl>
          </a:graphicData>
        </a:graphic>
      </p:graphicFrame>
      <p:graphicFrame>
        <p:nvGraphicFramePr>
          <p:cNvPr id="7" name="Table 89">
            <a:extLst>
              <a:ext uri="{FF2B5EF4-FFF2-40B4-BE49-F238E27FC236}">
                <a16:creationId xmlns:a16="http://schemas.microsoft.com/office/drawing/2014/main" id="{B6A45E63-31E6-423B-86D1-CEC5334F0E8A}"/>
              </a:ext>
            </a:extLst>
          </p:cNvPr>
          <p:cNvGraphicFramePr>
            <a:graphicFrameLocks noGrp="1"/>
          </p:cNvGraphicFramePr>
          <p:nvPr>
            <p:extLst>
              <p:ext uri="{D42A27DB-BD31-4B8C-83A1-F6EECF244321}">
                <p14:modId xmlns:p14="http://schemas.microsoft.com/office/powerpoint/2010/main" val="1805073736"/>
              </p:ext>
            </p:extLst>
          </p:nvPr>
        </p:nvGraphicFramePr>
        <p:xfrm>
          <a:off x="455625" y="4397774"/>
          <a:ext cx="5588000" cy="2194560"/>
        </p:xfrm>
        <a:graphic>
          <a:graphicData uri="http://schemas.openxmlformats.org/drawingml/2006/table">
            <a:tbl>
              <a:tblPr firstRow="1" bandRow="1">
                <a:tableStyleId>{72833802-FEF1-4C79-8D5D-14CF1EAF98D9}</a:tableStyleId>
              </a:tblPr>
              <a:tblGrid>
                <a:gridCol w="2794000">
                  <a:extLst>
                    <a:ext uri="{9D8B030D-6E8A-4147-A177-3AD203B41FA5}">
                      <a16:colId xmlns:a16="http://schemas.microsoft.com/office/drawing/2014/main" val="43855384"/>
                    </a:ext>
                  </a:extLst>
                </a:gridCol>
                <a:gridCol w="2794000">
                  <a:extLst>
                    <a:ext uri="{9D8B030D-6E8A-4147-A177-3AD203B41FA5}">
                      <a16:colId xmlns:a16="http://schemas.microsoft.com/office/drawing/2014/main" val="2374285025"/>
                    </a:ext>
                  </a:extLst>
                </a:gridCol>
              </a:tblGrid>
              <a:tr h="370840">
                <a:tc>
                  <a:txBody>
                    <a:bodyPr/>
                    <a:lstStyle/>
                    <a:p>
                      <a:r>
                        <a:rPr lang="en-US" sz="3000" dirty="0">
                          <a:latin typeface="Gidole" panose="020B0604020202020204" charset="0"/>
                        </a:rPr>
                        <a:t>Statistic</a:t>
                      </a:r>
                    </a:p>
                  </a:txBody>
                  <a:tcPr>
                    <a:solidFill>
                      <a:srgbClr val="CF3338"/>
                    </a:solidFill>
                  </a:tcPr>
                </a:tc>
                <a:tc>
                  <a:txBody>
                    <a:bodyPr/>
                    <a:lstStyle/>
                    <a:p>
                      <a:r>
                        <a:rPr lang="en-US" sz="3000" dirty="0">
                          <a:latin typeface="Gidole" panose="020B0604020202020204" charset="0"/>
                        </a:rPr>
                        <a:t>Value</a:t>
                      </a:r>
                    </a:p>
                  </a:txBody>
                  <a:tcPr>
                    <a:solidFill>
                      <a:srgbClr val="CF3338"/>
                    </a:solidFill>
                  </a:tcPr>
                </a:tc>
                <a:extLst>
                  <a:ext uri="{0D108BD9-81ED-4DB2-BD59-A6C34878D82A}">
                    <a16:rowId xmlns:a16="http://schemas.microsoft.com/office/drawing/2014/main" val="1685335321"/>
                  </a:ext>
                </a:extLst>
              </a:tr>
              <a:tr h="370840">
                <a:tc>
                  <a:txBody>
                    <a:bodyPr/>
                    <a:lstStyle/>
                    <a:p>
                      <a:r>
                        <a:rPr lang="en-US" sz="3000" dirty="0">
                          <a:latin typeface="Gidole" panose="020B0604020202020204" charset="0"/>
                          <a:ea typeface="Roboto Mono" pitchFamily="2" charset="0"/>
                        </a:rPr>
                        <a:t>Mean</a:t>
                      </a:r>
                    </a:p>
                  </a:txBody>
                  <a:tcPr/>
                </a:tc>
                <a:tc>
                  <a:txBody>
                    <a:bodyPr/>
                    <a:lstStyle/>
                    <a:p>
                      <a:r>
                        <a:rPr lang="en-US" sz="3000" dirty="0">
                          <a:latin typeface="Gidole" panose="020B0604020202020204" charset="0"/>
                          <a:ea typeface="Roboto Mono" pitchFamily="2" charset="0"/>
                        </a:rPr>
                        <a:t>$34</a:t>
                      </a:r>
                    </a:p>
                  </a:txBody>
                  <a:tcPr/>
                </a:tc>
                <a:extLst>
                  <a:ext uri="{0D108BD9-81ED-4DB2-BD59-A6C34878D82A}">
                    <a16:rowId xmlns:a16="http://schemas.microsoft.com/office/drawing/2014/main" val="787104677"/>
                  </a:ext>
                </a:extLst>
              </a:tr>
              <a:tr h="370840">
                <a:tc>
                  <a:txBody>
                    <a:bodyPr/>
                    <a:lstStyle/>
                    <a:p>
                      <a:r>
                        <a:rPr lang="en-US" sz="3000" dirty="0">
                          <a:latin typeface="Gidole" panose="020B0604020202020204" charset="0"/>
                          <a:ea typeface="Roboto Mono" pitchFamily="2" charset="0"/>
                        </a:rPr>
                        <a:t>Median</a:t>
                      </a:r>
                    </a:p>
                  </a:txBody>
                  <a:tcPr/>
                </a:tc>
                <a:tc>
                  <a:txBody>
                    <a:bodyPr/>
                    <a:lstStyle/>
                    <a:p>
                      <a:r>
                        <a:rPr lang="en-US" sz="3000" dirty="0">
                          <a:latin typeface="Gidole" panose="020B0604020202020204" charset="0"/>
                          <a:ea typeface="Roboto Mono" pitchFamily="2" charset="0"/>
                        </a:rPr>
                        <a:t>$20</a:t>
                      </a:r>
                    </a:p>
                  </a:txBody>
                  <a:tcPr/>
                </a:tc>
                <a:extLst>
                  <a:ext uri="{0D108BD9-81ED-4DB2-BD59-A6C34878D82A}">
                    <a16:rowId xmlns:a16="http://schemas.microsoft.com/office/drawing/2014/main" val="1485117769"/>
                  </a:ext>
                </a:extLst>
              </a:tr>
              <a:tr h="370840">
                <a:tc>
                  <a:txBody>
                    <a:bodyPr/>
                    <a:lstStyle/>
                    <a:p>
                      <a:r>
                        <a:rPr lang="en-US" sz="3000" dirty="0">
                          <a:latin typeface="Gidole" panose="020B0604020202020204" charset="0"/>
                          <a:ea typeface="Roboto Mono" pitchFamily="2" charset="0"/>
                        </a:rPr>
                        <a:t>Mode</a:t>
                      </a:r>
                    </a:p>
                  </a:txBody>
                  <a:tcPr/>
                </a:tc>
                <a:tc>
                  <a:txBody>
                    <a:bodyPr/>
                    <a:lstStyle/>
                    <a:p>
                      <a:r>
                        <a:rPr lang="en-US" sz="3000" dirty="0">
                          <a:latin typeface="Gidole" panose="020B0604020202020204" charset="0"/>
                          <a:ea typeface="Roboto Mono" pitchFamily="2" charset="0"/>
                        </a:rPr>
                        <a:t>$10</a:t>
                      </a:r>
                    </a:p>
                  </a:txBody>
                  <a:tcPr/>
                </a:tc>
                <a:extLst>
                  <a:ext uri="{0D108BD9-81ED-4DB2-BD59-A6C34878D82A}">
                    <a16:rowId xmlns:a16="http://schemas.microsoft.com/office/drawing/2014/main" val="3931548709"/>
                  </a:ext>
                </a:extLst>
              </a:tr>
            </a:tbl>
          </a:graphicData>
        </a:graphic>
      </p:graphicFrame>
    </p:spTree>
    <p:extLst>
      <p:ext uri="{BB962C8B-B14F-4D97-AF65-F5344CB8AC3E}">
        <p14:creationId xmlns:p14="http://schemas.microsoft.com/office/powerpoint/2010/main" val="2063944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Summarizing categorical variables</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How many of each category?</a:t>
            </a:r>
          </a:p>
          <a:p>
            <a:pPr marL="971550" lvl="1" indent="-514350">
              <a:buFont typeface="Arial" panose="020B0604020202020204" pitchFamily="34" charset="0"/>
              <a:buChar char="•"/>
            </a:pPr>
            <a:r>
              <a:rPr lang="en-US" sz="2800" b="1" dirty="0">
                <a:solidFill>
                  <a:srgbClr val="CF3338"/>
                </a:solidFill>
                <a:latin typeface="Pragmatica" pitchFamily="2" charset="0"/>
              </a:rPr>
              <a:t>PivotTables</a:t>
            </a:r>
          </a:p>
          <a:p>
            <a:pPr marL="971550" lvl="1" indent="-514350">
              <a:buFont typeface="Arial" panose="020B0604020202020204" pitchFamily="34" charset="0"/>
              <a:buChar char="•"/>
            </a:pPr>
            <a:r>
              <a:rPr lang="en-US" sz="2800" b="1" dirty="0">
                <a:solidFill>
                  <a:srgbClr val="CF3338"/>
                </a:solidFill>
                <a:latin typeface="Pragmatica" pitchFamily="2" charset="0"/>
              </a:rPr>
              <a:t>Bar charts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Dataset: </a:t>
            </a:r>
            <a:r>
              <a:rPr lang="en-US" sz="2800" b="1" dirty="0">
                <a:solidFill>
                  <a:srgbClr val="CF3338"/>
                </a:solidFill>
                <a:latin typeface="Consolas" panose="020B0609020204030204" pitchFamily="49" charset="0"/>
              </a:rPr>
              <a:t>housing.xlsx</a:t>
            </a:r>
          </a:p>
          <a:p>
            <a:r>
              <a:rPr lang="en-US" sz="2800" b="1" dirty="0">
                <a:solidFill>
                  <a:srgbClr val="CF3338"/>
                </a:solidFill>
                <a:latin typeface="Pragmatica" panose="020B0403040502020204"/>
              </a:rPr>
              <a:t>Complete file:</a:t>
            </a:r>
            <a:r>
              <a:rPr lang="en-US" sz="2800" b="1" dirty="0">
                <a:solidFill>
                  <a:srgbClr val="CF3338"/>
                </a:solidFill>
                <a:latin typeface="Consolas" panose="020B0609020204030204" pitchFamily="49" charset="0"/>
              </a:rPr>
              <a:t> solutions/housing-complete.xlsx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demo-notes.xlsx</a:t>
            </a:r>
          </a:p>
          <a:p>
            <a:endParaRPr lang="en-US" sz="2800" b="1" dirty="0">
              <a:solidFill>
                <a:srgbClr val="CF3338"/>
              </a:solidFill>
              <a:latin typeface="Pragmatica" panose="020B0403040502020204"/>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2312641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Summarizing continuous variables</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Variability: how spread is the variable from the center?</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Range: What are the min/max?</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Variance: Relative to the mean, how far away does the data fall? </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Standard deviation: Square root of the variance</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7131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12365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Why are you here?</a:t>
            </a:r>
          </a:p>
          <a:p>
            <a:endParaRPr lang="en-US" sz="4400" b="1" dirty="0">
              <a:solidFill>
                <a:srgbClr val="707070"/>
              </a:solidFill>
              <a:latin typeface="Pragmatica" panose="020B0403040502020204" pitchFamily="34" charset="0"/>
            </a:endParaRPr>
          </a:p>
          <a:p>
            <a:r>
              <a:rPr lang="en-US" sz="4400" b="1" dirty="0">
                <a:solidFill>
                  <a:srgbClr val="707070"/>
                </a:solidFill>
                <a:latin typeface="Pragmatica" panose="020B0403040502020204" pitchFamily="34" charset="0"/>
              </a:rPr>
              <a:t>Tell me about yourself…</a:t>
            </a:r>
          </a:p>
        </p:txBody>
      </p:sp>
    </p:spTree>
    <p:extLst>
      <p:ext uri="{BB962C8B-B14F-4D97-AF65-F5344CB8AC3E}">
        <p14:creationId xmlns:p14="http://schemas.microsoft.com/office/powerpoint/2010/main" val="1575055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277195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Do you have the </a:t>
            </a:r>
            <a:r>
              <a:rPr lang="en-US" sz="6600" b="1" dirty="0" err="1">
                <a:solidFill>
                  <a:schemeClr val="bg1"/>
                </a:solidFill>
                <a:latin typeface="Pragmatica" pitchFamily="2" charset="0"/>
              </a:rPr>
              <a:t>the</a:t>
            </a:r>
            <a:r>
              <a:rPr lang="en-US" sz="6600" b="1" dirty="0">
                <a:solidFill>
                  <a:schemeClr val="bg1"/>
                </a:solidFill>
                <a:latin typeface="Pragmatica" pitchFamily="2" charset="0"/>
              </a:rPr>
              <a:t> Analysis ToolPak?</a:t>
            </a:r>
          </a:p>
          <a:p>
            <a:endParaRPr lang="en-US" sz="6600" b="1" dirty="0">
              <a:solidFill>
                <a:schemeClr val="bg1"/>
              </a:solidFill>
              <a:latin typeface="Pragmatica" pitchFamily="2" charset="0"/>
            </a:endParaRPr>
          </a:p>
          <a:p>
            <a:r>
              <a:rPr lang="en-US" sz="6600" b="1" dirty="0">
                <a:solidFill>
                  <a:schemeClr val="bg1"/>
                </a:solidFill>
                <a:latin typeface="Pragmatica" pitchFamily="2" charset="0"/>
                <a:hlinkClick r:id="rId2">
                  <a:extLst>
                    <a:ext uri="{A12FA001-AC4F-418D-AE19-62706E023703}">
                      <ahyp:hlinkClr xmlns:ahyp="http://schemas.microsoft.com/office/drawing/2018/hyperlinkcolor" val="tx"/>
                    </a:ext>
                  </a:extLst>
                </a:hlinkClick>
              </a:rPr>
              <a:t>https://bit.ly/3jZaw9X</a:t>
            </a:r>
            <a:endParaRPr lang="en-US" sz="6600" b="1" dirty="0">
              <a:solidFill>
                <a:schemeClr val="bg1"/>
              </a:solidFill>
              <a:latin typeface="Pragmatica" pitchFamily="2" charset="0"/>
            </a:endParaRPr>
          </a:p>
        </p:txBody>
      </p:sp>
    </p:spTree>
    <p:extLst>
      <p:ext uri="{BB962C8B-B14F-4D97-AF65-F5344CB8AC3E}">
        <p14:creationId xmlns:p14="http://schemas.microsoft.com/office/powerpoint/2010/main" val="510588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Summarize </a:t>
            </a:r>
            <a:r>
              <a:rPr lang="en-US" sz="2800" b="1" dirty="0">
                <a:solidFill>
                  <a:srgbClr val="CF3338"/>
                </a:solidFill>
                <a:latin typeface="Consolas" panose="020B0609020204030204" pitchFamily="49" charset="0"/>
              </a:rPr>
              <a:t>price </a:t>
            </a:r>
            <a:r>
              <a:rPr lang="en-US" sz="2800" b="1" dirty="0">
                <a:solidFill>
                  <a:srgbClr val="CF3338"/>
                </a:solidFill>
                <a:latin typeface="Pragmatica" panose="020B0403040502020204"/>
              </a:rPr>
              <a:t>with the Analysis ToolPak</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287774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Summarize </a:t>
            </a:r>
            <a:r>
              <a:rPr lang="en-US" sz="2800" b="1" dirty="0" err="1">
                <a:solidFill>
                  <a:srgbClr val="CF3338"/>
                </a:solidFill>
                <a:latin typeface="Consolas" panose="020B0609020204030204" pitchFamily="49" charset="0"/>
              </a:rPr>
              <a:t>lotsize</a:t>
            </a:r>
            <a:r>
              <a:rPr lang="en-US" sz="2800" b="1" dirty="0">
                <a:solidFill>
                  <a:srgbClr val="CF3338"/>
                </a:solidFill>
                <a:latin typeface="Consolas" panose="020B0609020204030204" pitchFamily="49" charset="0"/>
              </a:rPr>
              <a:t> </a:t>
            </a:r>
            <a:r>
              <a:rPr lang="en-US" sz="2800" b="1" dirty="0">
                <a:solidFill>
                  <a:srgbClr val="CF3338"/>
                </a:solidFill>
                <a:latin typeface="Pragmatica" panose="020B0403040502020204"/>
              </a:rPr>
              <a:t>with the Analysis ToolPak</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69735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Visualizing continuous variables</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Histogram</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What does the data’s distribution “look like?”</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How many data points lie with each bin?</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965891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It’s a long haul</a:t>
            </a:r>
          </a:p>
        </p:txBody>
      </p:sp>
      <p:pic>
        <p:nvPicPr>
          <p:cNvPr id="3" name="Picture 2">
            <a:extLst>
              <a:ext uri="{FF2B5EF4-FFF2-40B4-BE49-F238E27FC236}">
                <a16:creationId xmlns:a16="http://schemas.microsoft.com/office/drawing/2014/main" id="{223B69E7-87A8-4DE4-91DC-440204FB9C5D}"/>
              </a:ext>
            </a:extLst>
          </p:cNvPr>
          <p:cNvPicPr>
            <a:picLocks noChangeAspect="1"/>
          </p:cNvPicPr>
          <p:nvPr/>
        </p:nvPicPr>
        <p:blipFill>
          <a:blip r:embed="rId4"/>
          <a:stretch>
            <a:fillRect/>
          </a:stretch>
        </p:blipFill>
        <p:spPr>
          <a:xfrm>
            <a:off x="2799009" y="1546755"/>
            <a:ext cx="6693341" cy="3198200"/>
          </a:xfrm>
          <a:prstGeom prst="rect">
            <a:avLst/>
          </a:prstGeom>
        </p:spPr>
      </p:pic>
    </p:spTree>
    <p:extLst>
      <p:ext uri="{BB962C8B-B14F-4D97-AF65-F5344CB8AC3E}">
        <p14:creationId xmlns:p14="http://schemas.microsoft.com/office/powerpoint/2010/main" val="234332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Visualize </a:t>
            </a:r>
            <a:r>
              <a:rPr lang="en-US" sz="2800" b="1" dirty="0">
                <a:solidFill>
                  <a:srgbClr val="CF3338"/>
                </a:solidFill>
                <a:latin typeface="Consolas" panose="020B0609020204030204" pitchFamily="49" charset="0"/>
              </a:rPr>
              <a:t>price </a:t>
            </a:r>
            <a:r>
              <a:rPr lang="en-US" sz="2800" b="1" dirty="0">
                <a:solidFill>
                  <a:srgbClr val="CF3338"/>
                </a:solidFill>
                <a:latin typeface="Pragmatica" panose="020B0403040502020204"/>
              </a:rPr>
              <a:t>with a histogram</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43235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Visualize </a:t>
            </a:r>
            <a:r>
              <a:rPr lang="en-US" sz="2800" b="1" dirty="0" err="1">
                <a:solidFill>
                  <a:srgbClr val="CF3338"/>
                </a:solidFill>
                <a:latin typeface="Consolas" panose="020B0609020204030204" pitchFamily="49" charset="0"/>
              </a:rPr>
              <a:t>lotsize</a:t>
            </a:r>
            <a:r>
              <a:rPr lang="en-US" sz="2800" b="1" dirty="0">
                <a:solidFill>
                  <a:srgbClr val="CF3338"/>
                </a:solidFill>
                <a:latin typeface="Consolas" panose="020B0609020204030204" pitchFamily="49" charset="0"/>
              </a:rPr>
              <a:t> </a:t>
            </a:r>
            <a:r>
              <a:rPr lang="en-US" sz="2800" b="1" dirty="0">
                <a:solidFill>
                  <a:srgbClr val="CF3338"/>
                </a:solidFill>
                <a:latin typeface="Pragmatica" panose="020B0403040502020204"/>
              </a:rPr>
              <a:t>with a histogram</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37797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Summarizing and visualizing two categories: price by AC</a:t>
            </a:r>
            <a:endParaRPr lang="en-US" sz="2800" b="1" dirty="0">
              <a:solidFill>
                <a:srgbClr val="CF3338"/>
              </a:solidFill>
              <a:latin typeface="Pragmatica" panose="020B0403040502020204"/>
            </a:endParaRP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07942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Why am I here?</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Founder, Stringfest Analytics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Author, </a:t>
            </a: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(O’Reilly)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Full-time analytics solopreneur since 2018</a:t>
            </a:r>
          </a:p>
        </p:txBody>
      </p:sp>
    </p:spTree>
    <p:extLst>
      <p:ext uri="{BB962C8B-B14F-4D97-AF65-F5344CB8AC3E}">
        <p14:creationId xmlns:p14="http://schemas.microsoft.com/office/powerpoint/2010/main" val="4185082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Summarizing and visualizing two categories: </a:t>
            </a:r>
            <a:r>
              <a:rPr lang="en-US" sz="2800" b="1" dirty="0" err="1">
                <a:solidFill>
                  <a:srgbClr val="CF3338"/>
                </a:solidFill>
                <a:latin typeface="Pragmatica" pitchFamily="2" charset="0"/>
              </a:rPr>
              <a:t>lotsize</a:t>
            </a:r>
            <a:r>
              <a:rPr lang="en-US" sz="2800" b="1" dirty="0">
                <a:solidFill>
                  <a:srgbClr val="CF3338"/>
                </a:solidFill>
                <a:latin typeface="Pragmatica" pitchFamily="2" charset="0"/>
              </a:rPr>
              <a:t> by AC</a:t>
            </a:r>
            <a:endParaRPr lang="en-US" sz="2800" b="1" dirty="0">
              <a:solidFill>
                <a:srgbClr val="CF3338"/>
              </a:solidFill>
              <a:latin typeface="Pragmatica" panose="020B0403040502020204"/>
            </a:endParaRP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636695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EDA?</a:t>
            </a:r>
          </a:p>
          <a:p>
            <a:endParaRPr lang="en-US" sz="2800" b="1" i="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rPr>
              <a:t>Next… </a:t>
            </a:r>
            <a:r>
              <a:rPr lang="en-US" sz="2800" b="1" i="1" dirty="0">
                <a:solidFill>
                  <a:srgbClr val="707070"/>
                </a:solidFill>
                <a:latin typeface="Pragmatica" panose="020B0403040502020204" pitchFamily="34" charset="0"/>
              </a:rPr>
              <a:t>CDA </a:t>
            </a:r>
            <a:r>
              <a:rPr lang="en-US" sz="2800" b="1" dirty="0">
                <a:solidFill>
                  <a:srgbClr val="707070"/>
                </a:solidFill>
                <a:latin typeface="Pragmatica" panose="020B0403040502020204" pitchFamily="34" charset="0"/>
              </a:rPr>
              <a:t>(but before that, probability!)</a:t>
            </a:r>
            <a:endParaRPr lang="en-US" sz="28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609353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Timeline</a:t>
            </a:r>
          </a:p>
        </p:txBody>
      </p:sp>
    </p:spTree>
    <p:extLst>
      <p:ext uri="{BB962C8B-B14F-4D97-AF65-F5344CB8AC3E}">
        <p14:creationId xmlns:p14="http://schemas.microsoft.com/office/powerpoint/2010/main" val="467168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Month 0</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Pick a topic</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Blog the daylights out of it</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3" name="Graphic 2" descr="Daily calendar with solid fill">
            <a:extLst>
              <a:ext uri="{FF2B5EF4-FFF2-40B4-BE49-F238E27FC236}">
                <a16:creationId xmlns:a16="http://schemas.microsoft.com/office/drawing/2014/main" id="{09D27C0E-5DA9-4BF1-BAD7-4A44F1805F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6912" y="224307"/>
            <a:ext cx="914400" cy="914400"/>
          </a:xfrm>
          <a:prstGeom prst="rect">
            <a:avLst/>
          </a:prstGeom>
        </p:spPr>
      </p:pic>
    </p:spTree>
    <p:extLst>
      <p:ext uri="{BB962C8B-B14F-4D97-AF65-F5344CB8AC3E}">
        <p14:creationId xmlns:p14="http://schemas.microsoft.com/office/powerpoint/2010/main" val="609600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Months 1-3</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Get moving on social media</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3" name="Graphic 2" descr="Daily calendar with solid fill">
            <a:extLst>
              <a:ext uri="{FF2B5EF4-FFF2-40B4-BE49-F238E27FC236}">
                <a16:creationId xmlns:a16="http://schemas.microsoft.com/office/drawing/2014/main" id="{09D27C0E-5DA9-4BF1-BAD7-4A44F1805F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5251" y="224306"/>
            <a:ext cx="914400" cy="914400"/>
          </a:xfrm>
          <a:prstGeom prst="rect">
            <a:avLst/>
          </a:prstGeom>
        </p:spPr>
      </p:pic>
    </p:spTree>
    <p:extLst>
      <p:ext uri="{BB962C8B-B14F-4D97-AF65-F5344CB8AC3E}">
        <p14:creationId xmlns:p14="http://schemas.microsoft.com/office/powerpoint/2010/main" val="2778492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Months 4-6</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Pick up a safety-net gig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Consider bailing full-time gig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Keep blogging the daylights out of it</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3" name="Graphic 2" descr="Daily calendar with solid fill">
            <a:extLst>
              <a:ext uri="{FF2B5EF4-FFF2-40B4-BE49-F238E27FC236}">
                <a16:creationId xmlns:a16="http://schemas.microsoft.com/office/drawing/2014/main" id="{09D27C0E-5DA9-4BF1-BAD7-4A44F1805F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5251" y="224306"/>
            <a:ext cx="914400" cy="914400"/>
          </a:xfrm>
          <a:prstGeom prst="rect">
            <a:avLst/>
          </a:prstGeom>
        </p:spPr>
      </p:pic>
    </p:spTree>
    <p:extLst>
      <p:ext uri="{BB962C8B-B14F-4D97-AF65-F5344CB8AC3E}">
        <p14:creationId xmlns:p14="http://schemas.microsoft.com/office/powerpoint/2010/main" val="3193693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Months 7-12</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Try selling a product on your own</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Continue the safety-net (full-time, part-time, whatever works)</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3" name="Graphic 2" descr="Daily calendar with solid fill">
            <a:extLst>
              <a:ext uri="{FF2B5EF4-FFF2-40B4-BE49-F238E27FC236}">
                <a16:creationId xmlns:a16="http://schemas.microsoft.com/office/drawing/2014/main" id="{09D27C0E-5DA9-4BF1-BAD7-4A44F1805F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48637" y="220013"/>
            <a:ext cx="914400" cy="914400"/>
          </a:xfrm>
          <a:prstGeom prst="rect">
            <a:avLst/>
          </a:prstGeom>
        </p:spPr>
      </p:pic>
    </p:spTree>
    <p:extLst>
      <p:ext uri="{BB962C8B-B14F-4D97-AF65-F5344CB8AC3E}">
        <p14:creationId xmlns:p14="http://schemas.microsoft.com/office/powerpoint/2010/main" val="4229746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Years 1-2</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Rinse and repeat</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Pivot topics, media, etc.</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Build the “portfolio of small bets”</a:t>
            </a:r>
          </a:p>
          <a:p>
            <a:endParaRPr lang="en-US" sz="2800" dirty="0">
              <a:solidFill>
                <a:srgbClr val="707070"/>
              </a:solidFill>
              <a:latin typeface="Pragmatica" panose="020B0403040502020204" pitchFamily="34" charset="0"/>
            </a:endParaRPr>
          </a:p>
        </p:txBody>
      </p:sp>
      <p:pic>
        <p:nvPicPr>
          <p:cNvPr id="3" name="Graphic 2" descr="Daily calendar with solid fill">
            <a:extLst>
              <a:ext uri="{FF2B5EF4-FFF2-40B4-BE49-F238E27FC236}">
                <a16:creationId xmlns:a16="http://schemas.microsoft.com/office/drawing/2014/main" id="{09D27C0E-5DA9-4BF1-BAD7-4A44F1805F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5904" y="181377"/>
            <a:ext cx="914400" cy="914400"/>
          </a:xfrm>
          <a:prstGeom prst="rect">
            <a:avLst/>
          </a:prstGeom>
        </p:spPr>
      </p:pic>
    </p:spTree>
    <p:extLst>
      <p:ext uri="{BB962C8B-B14F-4D97-AF65-F5344CB8AC3E}">
        <p14:creationId xmlns:p14="http://schemas.microsoft.com/office/powerpoint/2010/main" val="845017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Years 2-3</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Is this a hobby or a business? </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Or a little of both?</a:t>
            </a:r>
          </a:p>
          <a:p>
            <a:endParaRPr lang="en-US" sz="2800" dirty="0">
              <a:solidFill>
                <a:srgbClr val="707070"/>
              </a:solidFill>
              <a:latin typeface="Pragmatica" panose="020B0403040502020204" pitchFamily="34" charset="0"/>
            </a:endParaRPr>
          </a:p>
        </p:txBody>
      </p:sp>
      <p:pic>
        <p:nvPicPr>
          <p:cNvPr id="3" name="Graphic 2" descr="Daily calendar with solid fill">
            <a:extLst>
              <a:ext uri="{FF2B5EF4-FFF2-40B4-BE49-F238E27FC236}">
                <a16:creationId xmlns:a16="http://schemas.microsoft.com/office/drawing/2014/main" id="{09D27C0E-5DA9-4BF1-BAD7-4A44F1805F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08985" y="194256"/>
            <a:ext cx="914400" cy="914400"/>
          </a:xfrm>
          <a:prstGeom prst="rect">
            <a:avLst/>
          </a:prstGeom>
        </p:spPr>
      </p:pic>
    </p:spTree>
    <p:extLst>
      <p:ext uri="{BB962C8B-B14F-4D97-AF65-F5344CB8AC3E}">
        <p14:creationId xmlns:p14="http://schemas.microsoft.com/office/powerpoint/2010/main" val="3343035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297216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is the basic strategy of analytics </a:t>
            </a:r>
            <a:r>
              <a:rPr lang="en-US" sz="2800" dirty="0" err="1">
                <a:solidFill>
                  <a:srgbClr val="707070"/>
                </a:solidFill>
                <a:latin typeface="Pragmatica" panose="020B0403040502020204" pitchFamily="34" charset="0"/>
              </a:rPr>
              <a:t>solopreneurship</a:t>
            </a:r>
            <a:r>
              <a:rPr lang="en-US" sz="2800" dirty="0">
                <a:solidFill>
                  <a:srgbClr val="707070"/>
                </a:solidFill>
                <a:latin typeface="Pragmatica" panose="020B0403040502020204" pitchFamily="34" charset="0"/>
              </a:rPr>
              <a:t>?</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are possible tactics?</a:t>
            </a:r>
          </a:p>
        </p:txBody>
      </p:sp>
      <p:pic>
        <p:nvPicPr>
          <p:cNvPr id="4" name="Graphic 3" descr="Linear Graph with solid fill">
            <a:extLst>
              <a:ext uri="{FF2B5EF4-FFF2-40B4-BE49-F238E27FC236}">
                <a16:creationId xmlns:a16="http://schemas.microsoft.com/office/drawing/2014/main" id="{6DA4424F-754B-44AE-945F-7D58A15032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241" y="2014450"/>
            <a:ext cx="4112029" cy="4112029"/>
          </a:xfrm>
          <a:prstGeom prst="rect">
            <a:avLst/>
          </a:prstGeom>
        </p:spPr>
      </p:pic>
    </p:spTree>
    <p:extLst>
      <p:ext uri="{BB962C8B-B14F-4D97-AF65-F5344CB8AC3E}">
        <p14:creationId xmlns:p14="http://schemas.microsoft.com/office/powerpoint/2010/main" val="2948647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Need a hand?</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rPr>
              <a:t>Booking five initial consults – first X people get one</a:t>
            </a:r>
          </a:p>
        </p:txBody>
      </p:sp>
    </p:spTree>
    <p:extLst>
      <p:ext uri="{BB962C8B-B14F-4D97-AF65-F5344CB8AC3E}">
        <p14:creationId xmlns:p14="http://schemas.microsoft.com/office/powerpoint/2010/main" val="2312071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5"/>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54938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INDIVIDUAL RESULTS MAY VARY</a:t>
            </a:r>
          </a:p>
        </p:txBody>
      </p:sp>
      <p:pic>
        <p:nvPicPr>
          <p:cNvPr id="4" name="Graphic 3" descr="Linear Graph with solid fill">
            <a:extLst>
              <a:ext uri="{FF2B5EF4-FFF2-40B4-BE49-F238E27FC236}">
                <a16:creationId xmlns:a16="http://schemas.microsoft.com/office/drawing/2014/main" id="{6DA4424F-754B-44AE-945F-7D58A15032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66259" y="1000297"/>
            <a:ext cx="4535977" cy="4535977"/>
          </a:xfrm>
          <a:prstGeom prst="rect">
            <a:avLst/>
          </a:prstGeom>
        </p:spPr>
      </p:pic>
      <p:pic>
        <p:nvPicPr>
          <p:cNvPr id="5" name="Graphic 4" descr="No sign with solid fill">
            <a:extLst>
              <a:ext uri="{FF2B5EF4-FFF2-40B4-BE49-F238E27FC236}">
                <a16:creationId xmlns:a16="http://schemas.microsoft.com/office/drawing/2014/main" id="{BD33CE26-D1C6-402D-A948-8AFA219025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66259" y="1129051"/>
            <a:ext cx="4369725" cy="4369725"/>
          </a:xfrm>
          <a:prstGeom prst="rect">
            <a:avLst/>
          </a:prstGeom>
        </p:spPr>
      </p:pic>
    </p:spTree>
    <p:extLst>
      <p:ext uri="{BB962C8B-B14F-4D97-AF65-F5344CB8AC3E}">
        <p14:creationId xmlns:p14="http://schemas.microsoft.com/office/powerpoint/2010/main" val="341792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Why are there so few of us? </a:t>
            </a:r>
          </a:p>
        </p:txBody>
      </p:sp>
      <p:sp>
        <p:nvSpPr>
          <p:cNvPr id="6" name="TextBox 5">
            <a:extLst>
              <a:ext uri="{FF2B5EF4-FFF2-40B4-BE49-F238E27FC236}">
                <a16:creationId xmlns:a16="http://schemas.microsoft.com/office/drawing/2014/main" id="{DDB682D3-C701-435B-8841-0E258EF7A142}"/>
              </a:ext>
            </a:extLst>
          </p:cNvPr>
          <p:cNvSpPr txBox="1"/>
          <p:nvPr/>
        </p:nvSpPr>
        <p:spPr>
          <a:xfrm>
            <a:off x="462987" y="1365813"/>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Do you think it will change?</a:t>
            </a:r>
          </a:p>
        </p:txBody>
      </p:sp>
      <p:pic>
        <p:nvPicPr>
          <p:cNvPr id="5" name="Picture 4">
            <a:extLst>
              <a:ext uri="{FF2B5EF4-FFF2-40B4-BE49-F238E27FC236}">
                <a16:creationId xmlns:a16="http://schemas.microsoft.com/office/drawing/2014/main" id="{EAF5C2CD-4C59-4D05-98E9-3C0F18AE7506}"/>
              </a:ext>
            </a:extLst>
          </p:cNvPr>
          <p:cNvPicPr>
            <a:picLocks noChangeAspect="1"/>
          </p:cNvPicPr>
          <p:nvPr/>
        </p:nvPicPr>
        <p:blipFill>
          <a:blip r:embed="rId4"/>
          <a:stretch>
            <a:fillRect/>
          </a:stretch>
        </p:blipFill>
        <p:spPr>
          <a:xfrm>
            <a:off x="1576850" y="2526563"/>
            <a:ext cx="3127950" cy="1497301"/>
          </a:xfrm>
          <a:prstGeom prst="rect">
            <a:avLst/>
          </a:prstGeom>
        </p:spPr>
      </p:pic>
    </p:spTree>
    <p:extLst>
      <p:ext uri="{BB962C8B-B14F-4D97-AF65-F5344CB8AC3E}">
        <p14:creationId xmlns:p14="http://schemas.microsoft.com/office/powerpoint/2010/main" val="226335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Themes</a:t>
            </a:r>
          </a:p>
        </p:txBody>
      </p:sp>
    </p:spTree>
    <p:extLst>
      <p:ext uri="{BB962C8B-B14F-4D97-AF65-F5344CB8AC3E}">
        <p14:creationId xmlns:p14="http://schemas.microsoft.com/office/powerpoint/2010/main" val="51591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 dataset?</a:t>
            </a:r>
          </a:p>
        </p:txBody>
      </p:sp>
      <p:pic>
        <p:nvPicPr>
          <p:cNvPr id="4" name="Graphic 3" descr="Table with solid fill">
            <a:extLst>
              <a:ext uri="{FF2B5EF4-FFF2-40B4-BE49-F238E27FC236}">
                <a16:creationId xmlns:a16="http://schemas.microsoft.com/office/drawing/2014/main" id="{AB43D552-7653-499E-9BFE-19FE992730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240" y="1569360"/>
            <a:ext cx="5583765" cy="5583765"/>
          </a:xfrm>
          <a:prstGeom prst="rect">
            <a:avLst/>
          </a:prstGeom>
        </p:spPr>
      </p:pic>
      <p:sp>
        <p:nvSpPr>
          <p:cNvPr id="5" name="Right Brace 4">
            <a:extLst>
              <a:ext uri="{FF2B5EF4-FFF2-40B4-BE49-F238E27FC236}">
                <a16:creationId xmlns:a16="http://schemas.microsoft.com/office/drawing/2014/main" id="{897C1E4C-DE27-4CAE-BD0E-2A9BA77F1508}"/>
              </a:ext>
            </a:extLst>
          </p:cNvPr>
          <p:cNvSpPr/>
          <p:nvPr/>
        </p:nvSpPr>
        <p:spPr>
          <a:xfrm>
            <a:off x="5899739" y="2716437"/>
            <a:ext cx="336024" cy="3289612"/>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2CBF31FC-5E44-437F-A2EF-BCDE1480F385}"/>
              </a:ext>
            </a:extLst>
          </p:cNvPr>
          <p:cNvSpPr/>
          <p:nvPr/>
        </p:nvSpPr>
        <p:spPr>
          <a:xfrm rot="16200000">
            <a:off x="2960276" y="96643"/>
            <a:ext cx="392523" cy="4705818"/>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32F37C5-AD9F-42CF-A83A-C4BD7EFBC533}"/>
              </a:ext>
            </a:extLst>
          </p:cNvPr>
          <p:cNvSpPr txBox="1"/>
          <p:nvPr/>
        </p:nvSpPr>
        <p:spPr>
          <a:xfrm>
            <a:off x="1524292" y="1442139"/>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Variables… vary</a:t>
            </a:r>
          </a:p>
        </p:txBody>
      </p:sp>
      <p:sp>
        <p:nvSpPr>
          <p:cNvPr id="12" name="TextBox 11">
            <a:extLst>
              <a:ext uri="{FF2B5EF4-FFF2-40B4-BE49-F238E27FC236}">
                <a16:creationId xmlns:a16="http://schemas.microsoft.com/office/drawing/2014/main" id="{074ACF14-B3D8-4006-89E6-9321513F0F24}"/>
              </a:ext>
            </a:extLst>
          </p:cNvPr>
          <p:cNvSpPr txBox="1"/>
          <p:nvPr/>
        </p:nvSpPr>
        <p:spPr>
          <a:xfrm>
            <a:off x="6440495" y="3269980"/>
            <a:ext cx="3432954" cy="954107"/>
          </a:xfrm>
          <a:prstGeom prst="rect">
            <a:avLst/>
          </a:prstGeom>
          <a:noFill/>
        </p:spPr>
        <p:txBody>
          <a:bodyPr wrap="square" rtlCol="0">
            <a:spAutoFit/>
          </a:bodyPr>
          <a:lstStyle/>
          <a:p>
            <a:r>
              <a:rPr lang="en-US" sz="2800" dirty="0">
                <a:solidFill>
                  <a:srgbClr val="707070"/>
                </a:solidFill>
                <a:latin typeface="Pragmatica" panose="020B0403040502020204" pitchFamily="34" charset="0"/>
              </a:rPr>
              <a:t>Observations… are observed</a:t>
            </a:r>
          </a:p>
        </p:txBody>
      </p:sp>
    </p:spTree>
    <p:extLst>
      <p:ext uri="{BB962C8B-B14F-4D97-AF65-F5344CB8AC3E}">
        <p14:creationId xmlns:p14="http://schemas.microsoft.com/office/powerpoint/2010/main" val="90406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an </a:t>
            </a:r>
            <a:r>
              <a:rPr lang="en-US" sz="6000" dirty="0" err="1">
                <a:latin typeface="Aliens &amp; cows" panose="00000500000000000000" pitchFamily="2" charset="0"/>
              </a:rPr>
              <a:t>eda</a:t>
            </a:r>
            <a:r>
              <a:rPr lang="en-US" sz="6000" dirty="0">
                <a:latin typeface="Aliens &amp; cows" panose="00000500000000000000" pitchFamily="2" charset="0"/>
              </a:rPr>
              <a:t>? </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3970318"/>
          </a:xfrm>
          <a:prstGeom prst="rect">
            <a:avLst/>
          </a:prstGeom>
          <a:noFill/>
        </p:spPr>
        <p:txBody>
          <a:bodyPr wrap="square" rtlCol="0">
            <a:spAutoFit/>
          </a:bodyPr>
          <a:lstStyle/>
          <a:p>
            <a:r>
              <a:rPr lang="en-US" sz="2800" dirty="0">
                <a:solidFill>
                  <a:srgbClr val="707070"/>
                </a:solidFill>
                <a:latin typeface="Pragmatica" panose="020B0403040502020204" pitchFamily="34" charset="0"/>
              </a:rPr>
              <a:t>Interview the data:</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sorts of stories are possible?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types of variables are there?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“summarize” them (frequencies, descriptive statistics, etc.)?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depict them visually? </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480351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1578</TotalTime>
  <Words>1431</Words>
  <Application>Microsoft Office PowerPoint</Application>
  <PresentationFormat>Widescreen</PresentationFormat>
  <Paragraphs>201</Paragraphs>
  <Slides>43</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Aliens &amp; cows</vt:lpstr>
      <vt:lpstr>Arial</vt:lpstr>
      <vt:lpstr>Calibri</vt:lpstr>
      <vt:lpstr>Calibri Light</vt:lpstr>
      <vt:lpstr>Consolas</vt:lpstr>
      <vt:lpstr>Gidole</vt:lpstr>
      <vt:lpstr>Pragmatica</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117</cp:revision>
  <dcterms:created xsi:type="dcterms:W3CDTF">2019-10-19T21:47:18Z</dcterms:created>
  <dcterms:modified xsi:type="dcterms:W3CDTF">2022-02-07T17:07:29Z</dcterms:modified>
</cp:coreProperties>
</file>