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60" r:id="rId3"/>
    <p:sldId id="436" r:id="rId4"/>
    <p:sldId id="441" r:id="rId5"/>
    <p:sldId id="442" r:id="rId6"/>
    <p:sldId id="332" r:id="rId7"/>
    <p:sldId id="437" r:id="rId8"/>
    <p:sldId id="438" r:id="rId9"/>
    <p:sldId id="461" r:id="rId10"/>
    <p:sldId id="411" r:id="rId11"/>
    <p:sldId id="446" r:id="rId12"/>
    <p:sldId id="447" r:id="rId13"/>
    <p:sldId id="448" r:id="rId14"/>
    <p:sldId id="439" r:id="rId15"/>
    <p:sldId id="449" r:id="rId16"/>
    <p:sldId id="444" r:id="rId17"/>
    <p:sldId id="431" r:id="rId18"/>
    <p:sldId id="443" r:id="rId19"/>
    <p:sldId id="450" r:id="rId20"/>
    <p:sldId id="426" r:id="rId21"/>
    <p:sldId id="451" r:id="rId22"/>
    <p:sldId id="452" r:id="rId23"/>
    <p:sldId id="453" r:id="rId24"/>
    <p:sldId id="458" r:id="rId25"/>
    <p:sldId id="459" r:id="rId26"/>
    <p:sldId id="457" r:id="rId27"/>
    <p:sldId id="440" r:id="rId28"/>
    <p:sldId id="456" r:id="rId29"/>
    <p:sldId id="350" r:id="rId30"/>
    <p:sldId id="325" r:id="rId31"/>
    <p:sldId id="455" r:id="rId32"/>
    <p:sldId id="336" r:id="rId33"/>
    <p:sldId id="454" r:id="rId34"/>
    <p:sldId id="434" r:id="rId35"/>
    <p:sldId id="4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42235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70007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45628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15131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9966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77335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6621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7794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126524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eb.stanford.edu/class/archive/cs/cs109/cs109.1166/problem12.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p:txBody>
      </p:sp>
      <p:pic>
        <p:nvPicPr>
          <p:cNvPr id="3" name="Picture 2" descr="A bird standing on a white surface&#10;&#10;Description automatically generated with medium confidence">
            <a:extLst>
              <a:ext uri="{FF2B5EF4-FFF2-40B4-BE49-F238E27FC236}">
                <a16:creationId xmlns:a16="http://schemas.microsoft.com/office/drawing/2014/main" id="{7F38A7D7-DAC3-4081-AADF-4BC9C362A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931A5C51-270A-4056-BD76-DD4162F2D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971550" lvl="1" indent="-51435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F3338"/>
                </a:solidFill>
                <a:latin typeface="Pragmatica" panose="020B0403040502020204"/>
                <a:hlinkClick r:id="rId4"/>
              </a:rPr>
              <a:t>https://web.stanford.edu/class/archive/cs/cs109/cs109.1166/problem12.html</a:t>
            </a:r>
            <a:r>
              <a:rPr lang="en-US" sz="2800" b="1" dirty="0">
                <a:solidFill>
                  <a:srgbClr val="CF3338"/>
                </a:solidFill>
                <a:latin typeface="Pragmatica" panose="020B0403040502020204"/>
              </a:rPr>
              <a:t> </a:t>
            </a:r>
          </a:p>
          <a:p>
            <a:pPr marL="514350" indent="-514350">
              <a:buFont typeface="Arial" panose="020B0604020202020204" pitchFamily="34" charset="0"/>
              <a:buChar char="•"/>
            </a:pPr>
            <a:r>
              <a:rPr lang="en-US" sz="2800" b="1" dirty="0">
                <a:solidFill>
                  <a:srgbClr val="CF3338"/>
                </a:solidFill>
                <a:latin typeface="Pragmatica" panose="020B0403040502020204"/>
              </a:rPr>
              <a:t>Categorize each variable</a:t>
            </a:r>
          </a:p>
          <a:p>
            <a:pPr marL="514350" indent="-514350">
              <a:buFont typeface="Arial" panose="020B0604020202020204" pitchFamily="34" charset="0"/>
              <a:buChar char="•"/>
            </a:pPr>
            <a:r>
              <a:rPr lang="en-US" sz="2800" b="1" i="1" dirty="0">
                <a:solidFill>
                  <a:srgbClr val="CF3338"/>
                </a:solidFill>
                <a:latin typeface="Pragmatica"/>
              </a:rPr>
              <a:t>Add an index column and convert to table!</a:t>
            </a:r>
          </a:p>
          <a:p>
            <a:pPr marL="514350" indent="-514350">
              <a:buFont typeface="Arial" panose="020B0604020202020204" pitchFamily="34" charset="0"/>
              <a:buChar char="•"/>
            </a:pPr>
            <a:endParaRPr lang="en-US" sz="2800" b="1" dirty="0">
              <a:solidFill>
                <a:srgbClr val="CF3338"/>
              </a:solidFill>
              <a:latin typeface="Pragmatica"/>
            </a:endParaRPr>
          </a:p>
          <a:p>
            <a:pPr marL="514350" indent="-514350">
              <a:buFont typeface="Arial" panose="020B0604020202020204" pitchFamily="34" charset="0"/>
              <a:buChar char="•"/>
            </a:pPr>
            <a:r>
              <a:rPr lang="en-US" sz="2800" b="1" dirty="0">
                <a:solidFill>
                  <a:srgbClr val="CF3338"/>
                </a:solidFill>
                <a:latin typeface="Pragmatica"/>
              </a:rPr>
              <a:t>Solutions: </a:t>
            </a:r>
            <a:r>
              <a:rPr lang="en-US" sz="2800" b="1" dirty="0">
                <a:solidFill>
                  <a:srgbClr val="CF3338"/>
                </a:solidFill>
                <a:latin typeface="Consolas" panose="020B0609020204030204" pitchFamily="49" charset="0"/>
              </a:rPr>
              <a:t>solutions/titanic-solutions.xlsx</a:t>
            </a:r>
          </a:p>
        </p:txBody>
      </p:sp>
    </p:spTree>
    <p:extLst>
      <p:ext uri="{BB962C8B-B14F-4D97-AF65-F5344CB8AC3E}">
        <p14:creationId xmlns:p14="http://schemas.microsoft.com/office/powerpoint/2010/main" val="308889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Central tendency: what value is the variable centered around?</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Mean: “average”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Median: “middle”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Mode: “most common”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1452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You are consulting for a non-profit on fundraising strategies</a:t>
            </a:r>
          </a:p>
          <a:p>
            <a:pPr marL="514350" indent="-514350">
              <a:buFont typeface="Arial" panose="020B0604020202020204" pitchFamily="34" charset="0"/>
              <a:buChar char="•"/>
            </a:pPr>
            <a:r>
              <a:rPr lang="en-US" sz="2800" b="1" dirty="0">
                <a:solidFill>
                  <a:srgbClr val="CF3338"/>
                </a:solidFill>
                <a:latin typeface="Pragmatica" pitchFamily="2" charset="0"/>
              </a:rPr>
              <a:t>Donation data is shown below</a:t>
            </a:r>
          </a:p>
          <a:p>
            <a:pPr marL="514350" indent="-514350">
              <a:buFont typeface="Arial" panose="020B0604020202020204" pitchFamily="34" charset="0"/>
              <a:buChar char="•"/>
            </a:pPr>
            <a:r>
              <a:rPr lang="en-US" sz="2800" b="1" dirty="0">
                <a:solidFill>
                  <a:srgbClr val="CF3338"/>
                </a:solidFill>
                <a:latin typeface="Pragmatica" pitchFamily="2" charset="0"/>
              </a:rPr>
              <a:t>Which measure of central tendency (mean/median/mode) should be tracked? </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1753676636"/>
              </p:ext>
            </p:extLst>
          </p:nvPr>
        </p:nvGraphicFramePr>
        <p:xfrm>
          <a:off x="678731" y="3298571"/>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spTree>
    <p:extLst>
      <p:ext uri="{BB962C8B-B14F-4D97-AF65-F5344CB8AC3E}">
        <p14:creationId xmlns:p14="http://schemas.microsoft.com/office/powerpoint/2010/main" val="180483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954107"/>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No one statistic rules them all…</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3578096110"/>
              </p:ext>
            </p:extLst>
          </p:nvPr>
        </p:nvGraphicFramePr>
        <p:xfrm>
          <a:off x="508000" y="1049407"/>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graphicFrame>
        <p:nvGraphicFramePr>
          <p:cNvPr id="7" name="Table 89">
            <a:extLst>
              <a:ext uri="{FF2B5EF4-FFF2-40B4-BE49-F238E27FC236}">
                <a16:creationId xmlns:a16="http://schemas.microsoft.com/office/drawing/2014/main" id="{B6A45E63-31E6-423B-86D1-CEC5334F0E8A}"/>
              </a:ext>
            </a:extLst>
          </p:cNvPr>
          <p:cNvGraphicFramePr>
            <a:graphicFrameLocks noGrp="1"/>
          </p:cNvGraphicFramePr>
          <p:nvPr>
            <p:extLst>
              <p:ext uri="{D42A27DB-BD31-4B8C-83A1-F6EECF244321}">
                <p14:modId xmlns:p14="http://schemas.microsoft.com/office/powerpoint/2010/main" val="1805073736"/>
              </p:ext>
            </p:extLst>
          </p:nvPr>
        </p:nvGraphicFramePr>
        <p:xfrm>
          <a:off x="455625" y="4397774"/>
          <a:ext cx="5588000" cy="2194560"/>
        </p:xfrm>
        <a:graphic>
          <a:graphicData uri="http://schemas.openxmlformats.org/drawingml/2006/table">
            <a:tbl>
              <a:tblPr firstRow="1" bandRow="1">
                <a:tableStyleId>{72833802-FEF1-4C79-8D5D-14CF1EAF98D9}</a:tableStyleId>
              </a:tblPr>
              <a:tblGrid>
                <a:gridCol w="2794000">
                  <a:extLst>
                    <a:ext uri="{9D8B030D-6E8A-4147-A177-3AD203B41FA5}">
                      <a16:colId xmlns:a16="http://schemas.microsoft.com/office/drawing/2014/main" val="43855384"/>
                    </a:ext>
                  </a:extLst>
                </a:gridCol>
                <a:gridCol w="2794000">
                  <a:extLst>
                    <a:ext uri="{9D8B030D-6E8A-4147-A177-3AD203B41FA5}">
                      <a16:colId xmlns:a16="http://schemas.microsoft.com/office/drawing/2014/main" val="2374285025"/>
                    </a:ext>
                  </a:extLst>
                </a:gridCol>
              </a:tblGrid>
              <a:tr h="370840">
                <a:tc>
                  <a:txBody>
                    <a:bodyPr/>
                    <a:lstStyle/>
                    <a:p>
                      <a:r>
                        <a:rPr lang="en-US" sz="3000" dirty="0">
                          <a:latin typeface="Gidole" panose="020B0604020202020204" charset="0"/>
                        </a:rPr>
                        <a:t>Statistic</a:t>
                      </a:r>
                    </a:p>
                  </a:txBody>
                  <a:tcPr>
                    <a:solidFill>
                      <a:srgbClr val="CF3338"/>
                    </a:solidFill>
                  </a:tcPr>
                </a:tc>
                <a:tc>
                  <a:txBody>
                    <a:bodyPr/>
                    <a:lstStyle/>
                    <a:p>
                      <a:r>
                        <a:rPr lang="en-US" sz="3000" dirty="0">
                          <a:latin typeface="Gidole" panose="020B0604020202020204" charset="0"/>
                        </a:rPr>
                        <a:t>Value</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3000" dirty="0">
                          <a:latin typeface="Gidole" panose="020B0604020202020204" charset="0"/>
                          <a:ea typeface="Roboto Mono" pitchFamily="2" charset="0"/>
                        </a:rPr>
                        <a:t>Mean</a:t>
                      </a:r>
                    </a:p>
                  </a:txBody>
                  <a:tcPr/>
                </a:tc>
                <a:tc>
                  <a:txBody>
                    <a:bodyPr/>
                    <a:lstStyle/>
                    <a:p>
                      <a:r>
                        <a:rPr lang="en-US" sz="3000" dirty="0">
                          <a:latin typeface="Gidole" panose="020B0604020202020204" charset="0"/>
                          <a:ea typeface="Roboto Mono" pitchFamily="2" charset="0"/>
                        </a:rPr>
                        <a:t>$34</a:t>
                      </a:r>
                    </a:p>
                  </a:txBody>
                  <a:tcPr/>
                </a:tc>
                <a:extLst>
                  <a:ext uri="{0D108BD9-81ED-4DB2-BD59-A6C34878D82A}">
                    <a16:rowId xmlns:a16="http://schemas.microsoft.com/office/drawing/2014/main" val="787104677"/>
                  </a:ext>
                </a:extLst>
              </a:tr>
              <a:tr h="370840">
                <a:tc>
                  <a:txBody>
                    <a:bodyPr/>
                    <a:lstStyle/>
                    <a:p>
                      <a:r>
                        <a:rPr lang="en-US" sz="3000" dirty="0">
                          <a:latin typeface="Gidole" panose="020B0604020202020204" charset="0"/>
                          <a:ea typeface="Roboto Mono" pitchFamily="2" charset="0"/>
                        </a:rPr>
                        <a:t>Median</a:t>
                      </a:r>
                    </a:p>
                  </a:txBody>
                  <a:tcPr/>
                </a:tc>
                <a:tc>
                  <a:txBody>
                    <a:bodyPr/>
                    <a:lstStyle/>
                    <a:p>
                      <a:r>
                        <a:rPr lang="en-US" sz="3000" dirty="0">
                          <a:latin typeface="Gidole" panose="020B0604020202020204" charset="0"/>
                          <a:ea typeface="Roboto Mono" pitchFamily="2" charset="0"/>
                        </a:rPr>
                        <a:t>$20</a:t>
                      </a:r>
                    </a:p>
                  </a:txBody>
                  <a:tcPr/>
                </a:tc>
                <a:extLst>
                  <a:ext uri="{0D108BD9-81ED-4DB2-BD59-A6C34878D82A}">
                    <a16:rowId xmlns:a16="http://schemas.microsoft.com/office/drawing/2014/main" val="1485117769"/>
                  </a:ext>
                </a:extLst>
              </a:tr>
              <a:tr h="370840">
                <a:tc>
                  <a:txBody>
                    <a:bodyPr/>
                    <a:lstStyle/>
                    <a:p>
                      <a:r>
                        <a:rPr lang="en-US" sz="3000" dirty="0">
                          <a:latin typeface="Gidole" panose="020B0604020202020204" charset="0"/>
                          <a:ea typeface="Roboto Mono" pitchFamily="2" charset="0"/>
                        </a:rPr>
                        <a:t>Mode</a:t>
                      </a:r>
                    </a:p>
                  </a:txBody>
                  <a:tcPr/>
                </a:tc>
                <a:tc>
                  <a:txBody>
                    <a:bodyPr/>
                    <a:lstStyle/>
                    <a:p>
                      <a:r>
                        <a:rPr lang="en-US" sz="3000" dirty="0">
                          <a:latin typeface="Gidole" panose="020B0604020202020204" charset="0"/>
                          <a:ea typeface="Roboto Mono" pitchFamily="2" charset="0"/>
                        </a:rPr>
                        <a:t>$10</a:t>
                      </a:r>
                    </a:p>
                  </a:txBody>
                  <a:tcPr/>
                </a:tc>
                <a:extLst>
                  <a:ext uri="{0D108BD9-81ED-4DB2-BD59-A6C34878D82A}">
                    <a16:rowId xmlns:a16="http://schemas.microsoft.com/office/drawing/2014/main" val="3931548709"/>
                  </a:ext>
                </a:extLst>
              </a:tr>
            </a:tbl>
          </a:graphicData>
        </a:graphic>
      </p:graphicFrame>
    </p:spTree>
    <p:extLst>
      <p:ext uri="{BB962C8B-B14F-4D97-AF65-F5344CB8AC3E}">
        <p14:creationId xmlns:p14="http://schemas.microsoft.com/office/powerpoint/2010/main" val="206394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of each category?</a:t>
            </a:r>
          </a:p>
          <a:p>
            <a:pPr marL="971550" lvl="1" indent="-514350">
              <a:buFont typeface="Arial" panose="020B0604020202020204" pitchFamily="34" charset="0"/>
              <a:buChar char="•"/>
            </a:pPr>
            <a:r>
              <a:rPr lang="en-US" sz="2800" b="1" dirty="0">
                <a:solidFill>
                  <a:srgbClr val="CF3338"/>
                </a:solidFill>
                <a:latin typeface="Pragmatica" pitchFamily="2" charset="0"/>
              </a:rPr>
              <a:t>PivotTables</a:t>
            </a:r>
          </a:p>
          <a:p>
            <a:pPr marL="971550" lvl="1" indent="-514350">
              <a:buFont typeface="Arial" panose="020B0604020202020204" pitchFamily="34" charset="0"/>
              <a:buChar char="•"/>
            </a:pPr>
            <a:r>
              <a:rPr lang="en-US" sz="2800" b="1" dirty="0">
                <a:solidFill>
                  <a:srgbClr val="CF3338"/>
                </a:solidFill>
                <a:latin typeface="Pragmatica" pitchFamily="2" charset="0"/>
              </a:rPr>
              <a:t>Bar charts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Dataset: </a:t>
            </a:r>
            <a:r>
              <a:rPr lang="en-US" sz="2800" b="1" dirty="0">
                <a:solidFill>
                  <a:srgbClr val="CF3338"/>
                </a:solidFill>
                <a:latin typeface="Consolas" panose="020B0609020204030204" pitchFamily="49" charset="0"/>
              </a:rPr>
              <a:t>housing.xlsx</a:t>
            </a:r>
          </a:p>
          <a:p>
            <a:r>
              <a:rPr lang="en-US" sz="2800" b="1" dirty="0">
                <a:solidFill>
                  <a:srgbClr val="CF3338"/>
                </a:solidFill>
                <a:latin typeface="Pragmatica" panose="020B0403040502020204"/>
              </a:rPr>
              <a:t>Complete file:</a:t>
            </a:r>
            <a:r>
              <a:rPr lang="en-US" sz="2800" b="1" dirty="0">
                <a:solidFill>
                  <a:srgbClr val="CF3338"/>
                </a:solidFill>
                <a:latin typeface="Consolas" panose="020B0609020204030204" pitchFamily="49" charset="0"/>
              </a:rPr>
              <a:t> solutions/housing-complete.xlsx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demo-notes.xlsx</a:t>
            </a:r>
          </a:p>
          <a:p>
            <a:endParaRPr lang="en-US" sz="2800" b="1" dirty="0">
              <a:solidFill>
                <a:srgbClr val="CF3338"/>
              </a:solidFill>
              <a:latin typeface="Pragmatica" panose="020B0403040502020204"/>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231264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Variability: how spread is the variable from the center?</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Range: What are the min/max?</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Variance: Relative to the mean, how far away does the data fall? </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Standard deviation: Square root of the variance</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7131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27719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Do you have the </a:t>
            </a:r>
            <a:r>
              <a:rPr lang="en-US" sz="6600" b="1" dirty="0" err="1">
                <a:solidFill>
                  <a:schemeClr val="bg1"/>
                </a:solidFill>
                <a:latin typeface="Pragmatica" pitchFamily="2" charset="0"/>
              </a:rPr>
              <a:t>the</a:t>
            </a:r>
            <a:r>
              <a:rPr lang="en-US" sz="6600" b="1" dirty="0">
                <a:solidFill>
                  <a:schemeClr val="bg1"/>
                </a:solidFill>
                <a:latin typeface="Pragmatica" pitchFamily="2" charset="0"/>
              </a:rPr>
              <a:t>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51058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28777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69735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 about the book?</a:t>
            </a:r>
          </a:p>
          <a:p>
            <a:endParaRPr lang="en-US" sz="4400" b="1" dirty="0">
              <a:solidFill>
                <a:srgbClr val="707070"/>
              </a:solidFill>
              <a:latin typeface="Pragmatica" panose="020B0403040502020204" pitchFamily="34" charset="0"/>
            </a:endParaRPr>
          </a:p>
          <a:p>
            <a:r>
              <a:rPr lang="en-US" sz="4400" b="1" dirty="0">
                <a:solidFill>
                  <a:srgbClr val="707070"/>
                </a:solidFill>
                <a:latin typeface="Pragmatica" panose="020B0403040502020204" pitchFamily="34" charset="0"/>
              </a:rPr>
              <a:t>Tell me about yourself…</a:t>
            </a:r>
          </a:p>
        </p:txBody>
      </p:sp>
    </p:spTree>
    <p:extLst>
      <p:ext uri="{BB962C8B-B14F-4D97-AF65-F5344CB8AC3E}">
        <p14:creationId xmlns:p14="http://schemas.microsoft.com/office/powerpoint/2010/main" val="157505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Visualizing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Histogram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What does the data’s distribution “look like?”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How many data points lie with each bin?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96589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4323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377977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price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07942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a:t>
            </a:r>
            <a:r>
              <a:rPr lang="en-US" sz="2800" b="1" dirty="0" err="1">
                <a:solidFill>
                  <a:srgbClr val="CF3338"/>
                </a:solidFill>
                <a:latin typeface="Pragmatica" pitchFamily="2" charset="0"/>
              </a:rPr>
              <a:t>lotsize</a:t>
            </a:r>
            <a:r>
              <a:rPr lang="en-US" sz="2800" b="1" dirty="0">
                <a:solidFill>
                  <a:srgbClr val="CF3338"/>
                </a:solidFill>
                <a:latin typeface="Pragmatica" pitchFamily="2" charset="0"/>
              </a:rPr>
              <a:t>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636695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EDA?</a:t>
            </a:r>
          </a:p>
          <a:p>
            <a:endParaRPr lang="en-US" sz="2800" b="1" i="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Next… </a:t>
            </a:r>
            <a:r>
              <a:rPr lang="en-US" sz="2800" b="1" i="1" dirty="0">
                <a:solidFill>
                  <a:srgbClr val="707070"/>
                </a:solidFill>
                <a:latin typeface="Pragmatica" panose="020B0403040502020204" pitchFamily="34" charset="0"/>
              </a:rPr>
              <a:t>CDA </a:t>
            </a:r>
            <a:r>
              <a:rPr lang="en-US" sz="2800" b="1" dirty="0">
                <a:solidFill>
                  <a:srgbClr val="707070"/>
                </a:solidFill>
                <a:latin typeface="Pragmatica" panose="020B0403040502020204" pitchFamily="34" charset="0"/>
              </a:rPr>
              <a:t>(but before that, probability!)</a:t>
            </a:r>
            <a:endParaRPr lang="en-US" sz="28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60935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data analytics stack</a:t>
            </a:r>
          </a:p>
        </p:txBody>
      </p:sp>
    </p:spTree>
    <p:extLst>
      <p:ext uri="{BB962C8B-B14F-4D97-AF65-F5344CB8AC3E}">
        <p14:creationId xmlns:p14="http://schemas.microsoft.com/office/powerpoint/2010/main" val="467168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2667391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5" name="Picture 4">
            <a:extLst>
              <a:ext uri="{FF2B5EF4-FFF2-40B4-BE49-F238E27FC236}">
                <a16:creationId xmlns:a16="http://schemas.microsoft.com/office/drawing/2014/main" id="{8C9C28C8-1897-45BB-92DF-0ADC7AAFFA03}"/>
              </a:ext>
            </a:extLst>
          </p:cNvPr>
          <p:cNvPicPr>
            <a:picLocks noChangeAspect="1"/>
          </p:cNvPicPr>
          <p:nvPr/>
        </p:nvPicPr>
        <p:blipFill>
          <a:blip r:embed="rId6"/>
          <a:stretch>
            <a:fillRect/>
          </a:stretch>
        </p:blipFill>
        <p:spPr>
          <a:xfrm>
            <a:off x="1243730" y="4140679"/>
            <a:ext cx="2260592" cy="2285936"/>
          </a:xfrm>
          <a:prstGeom prst="rect">
            <a:avLst/>
          </a:prstGeom>
        </p:spPr>
      </p:pic>
      <p:sp>
        <p:nvSpPr>
          <p:cNvPr id="6" name="Arrow: Right 5">
            <a:extLst>
              <a:ext uri="{FF2B5EF4-FFF2-40B4-BE49-F238E27FC236}">
                <a16:creationId xmlns:a16="http://schemas.microsoft.com/office/drawing/2014/main" id="{3BC43CDB-AF3C-4CEA-99AB-3E8C3BC5C0C6}"/>
              </a:ext>
            </a:extLst>
          </p:cNvPr>
          <p:cNvSpPr/>
          <p:nvPr/>
        </p:nvSpPr>
        <p:spPr>
          <a:xfrm rot="8181937">
            <a:off x="2765352" y="5094330"/>
            <a:ext cx="1157607" cy="211020"/>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08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Chapter 1:</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Establish aims of exploratory data analysis (EDA)</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Perform basic EDA in Excel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is the data analytics stack? How does this book help?</a:t>
            </a:r>
          </a:p>
        </p:txBody>
      </p:sp>
    </p:spTree>
    <p:extLst>
      <p:ext uri="{BB962C8B-B14F-4D97-AF65-F5344CB8AC3E}">
        <p14:creationId xmlns:p14="http://schemas.microsoft.com/office/powerpoint/2010/main" val="294864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2972162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Next steps?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Start reading!</a:t>
            </a:r>
          </a:p>
        </p:txBody>
      </p:sp>
    </p:spTree>
    <p:extLst>
      <p:ext uri="{BB962C8B-B14F-4D97-AF65-F5344CB8AC3E}">
        <p14:creationId xmlns:p14="http://schemas.microsoft.com/office/powerpoint/2010/main" val="231207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5493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1825343"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Made purchase?</a:t>
            </a:r>
          </a:p>
          <a:p>
            <a:pPr algn="ctr"/>
            <a:r>
              <a:rPr lang="en-US" dirty="0">
                <a:solidFill>
                  <a:schemeClr val="bg1">
                    <a:lumMod val="50000"/>
                  </a:schemeClr>
                </a:solidFill>
                <a:latin typeface="Pragmatica" pitchFamily="2" charset="0"/>
              </a:rPr>
              <a:t>Yes or No</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1" t="34294" r="41194" b="-286"/>
          <a:stretch/>
        </p:blipFill>
        <p:spPr>
          <a:xfrm>
            <a:off x="1898703" y="1663762"/>
            <a:ext cx="8317465" cy="3376589"/>
          </a:xfrm>
          <a:prstGeom prst="rect">
            <a:avLst/>
          </a:prstGeom>
        </p:spPr>
      </p:pic>
      <p:sp>
        <p:nvSpPr>
          <p:cNvPr id="6" name="TextBox 5">
            <a:extLst>
              <a:ext uri="{FF2B5EF4-FFF2-40B4-BE49-F238E27FC236}">
                <a16:creationId xmlns:a16="http://schemas.microsoft.com/office/drawing/2014/main" id="{FF2AD4A0-B85F-435F-AB79-FAF5FF4B4289}"/>
              </a:ext>
            </a:extLst>
          </p:cNvPr>
          <p:cNvSpPr txBox="1"/>
          <p:nvPr/>
        </p:nvSpPr>
        <p:spPr>
          <a:xfrm>
            <a:off x="4553518"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ZIP code</a:t>
            </a:r>
          </a:p>
          <a:p>
            <a:pPr algn="ctr"/>
            <a:r>
              <a:rPr lang="en-US" dirty="0">
                <a:solidFill>
                  <a:schemeClr val="bg1">
                    <a:lumMod val="50000"/>
                  </a:schemeClr>
                </a:solidFill>
                <a:latin typeface="Pragmatica" pitchFamily="2" charset="0"/>
              </a:rPr>
              <a:t>44134, 90210, etc.</a:t>
            </a:r>
          </a:p>
        </p:txBody>
      </p:sp>
      <p:sp>
        <p:nvSpPr>
          <p:cNvPr id="8" name="TextBox 7">
            <a:extLst>
              <a:ext uri="{FF2B5EF4-FFF2-40B4-BE49-F238E27FC236}">
                <a16:creationId xmlns:a16="http://schemas.microsoft.com/office/drawing/2014/main" id="{282C95F5-CB22-462D-A245-8DC18D7937C4}"/>
              </a:ext>
            </a:extLst>
          </p:cNvPr>
          <p:cNvSpPr txBox="1"/>
          <p:nvPr/>
        </p:nvSpPr>
        <p:spPr>
          <a:xfrm>
            <a:off x="7281693" y="5087082"/>
            <a:ext cx="3007834" cy="923330"/>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Beverage size:</a:t>
            </a:r>
          </a:p>
          <a:p>
            <a:pPr algn="ctr"/>
            <a:r>
              <a:rPr lang="en-US" dirty="0">
                <a:solidFill>
                  <a:schemeClr val="bg1">
                    <a:lumMod val="50000"/>
                  </a:schemeClr>
                </a:solidFill>
                <a:latin typeface="Pragmatica" pitchFamily="2" charset="0"/>
              </a:rPr>
              <a:t>Small, medium, large… extra large?</a:t>
            </a:r>
          </a:p>
        </p:txBody>
      </p:sp>
    </p:spTree>
    <p:extLst>
      <p:ext uri="{BB962C8B-B14F-4D97-AF65-F5344CB8AC3E}">
        <p14:creationId xmlns:p14="http://schemas.microsoft.com/office/powerpoint/2010/main" val="349731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988764"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pH level</a:t>
            </a:r>
          </a:p>
          <a:p>
            <a:pPr algn="ctr"/>
            <a:r>
              <a:rPr lang="en-US" dirty="0">
                <a:solidFill>
                  <a:schemeClr val="bg1">
                    <a:lumMod val="50000"/>
                  </a:schemeClr>
                </a:solidFill>
                <a:latin typeface="Pragmatica" pitchFamily="2" charset="0"/>
              </a:rPr>
              <a:t>Height</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59613" t="33590"/>
          <a:stretch/>
        </p:blipFill>
        <p:spPr>
          <a:xfrm>
            <a:off x="789058" y="1993836"/>
            <a:ext cx="5796555" cy="3447958"/>
          </a:xfrm>
          <a:prstGeom prst="rect">
            <a:avLst/>
          </a:prstGeom>
        </p:spPr>
      </p:pic>
      <p:sp>
        <p:nvSpPr>
          <p:cNvPr id="6" name="TextBox 5">
            <a:extLst>
              <a:ext uri="{FF2B5EF4-FFF2-40B4-BE49-F238E27FC236}">
                <a16:creationId xmlns:a16="http://schemas.microsoft.com/office/drawing/2014/main" id="{A1523D18-648F-4B40-AA33-5172A4806A34}"/>
              </a:ext>
            </a:extLst>
          </p:cNvPr>
          <p:cNvSpPr txBox="1"/>
          <p:nvPr/>
        </p:nvSpPr>
        <p:spPr>
          <a:xfrm>
            <a:off x="3687336"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Number of children</a:t>
            </a:r>
          </a:p>
          <a:p>
            <a:pPr algn="ctr"/>
            <a:r>
              <a:rPr lang="en-US" dirty="0">
                <a:solidFill>
                  <a:schemeClr val="bg1">
                    <a:lumMod val="50000"/>
                  </a:schemeClr>
                </a:solidFill>
                <a:latin typeface="Pragmatica" pitchFamily="2" charset="0"/>
              </a:rPr>
              <a:t>Units sold</a:t>
            </a:r>
          </a:p>
        </p:txBody>
      </p:sp>
      <p:pic>
        <p:nvPicPr>
          <p:cNvPr id="4" name="Picture 3">
            <a:extLst>
              <a:ext uri="{FF2B5EF4-FFF2-40B4-BE49-F238E27FC236}">
                <a16:creationId xmlns:a16="http://schemas.microsoft.com/office/drawing/2014/main" id="{0F1AF5A1-0495-4203-A634-7FECA4F99F42}"/>
              </a:ext>
            </a:extLst>
          </p:cNvPr>
          <p:cNvPicPr>
            <a:picLocks noChangeAspect="1"/>
          </p:cNvPicPr>
          <p:nvPr/>
        </p:nvPicPr>
        <p:blipFill>
          <a:blip r:embed="rId5"/>
          <a:stretch>
            <a:fillRect/>
          </a:stretch>
        </p:blipFill>
        <p:spPr>
          <a:xfrm>
            <a:off x="7090580" y="1192792"/>
            <a:ext cx="4247585" cy="1809116"/>
          </a:xfrm>
          <a:prstGeom prst="rect">
            <a:avLst/>
          </a:prstGeom>
        </p:spPr>
      </p:pic>
      <p:sp>
        <p:nvSpPr>
          <p:cNvPr id="9" name="TextBox 8">
            <a:extLst>
              <a:ext uri="{FF2B5EF4-FFF2-40B4-BE49-F238E27FC236}">
                <a16:creationId xmlns:a16="http://schemas.microsoft.com/office/drawing/2014/main" id="{87C23650-181D-4E62-B809-2C04738D8BA2}"/>
              </a:ext>
            </a:extLst>
          </p:cNvPr>
          <p:cNvSpPr txBox="1"/>
          <p:nvPr/>
        </p:nvSpPr>
        <p:spPr>
          <a:xfrm>
            <a:off x="8558932" y="2554622"/>
            <a:ext cx="2735744" cy="769441"/>
          </a:xfrm>
          <a:prstGeom prst="rect">
            <a:avLst/>
          </a:prstGeom>
          <a:noFill/>
        </p:spPr>
        <p:txBody>
          <a:bodyPr wrap="square" rtlCol="0">
            <a:spAutoFit/>
          </a:bodyPr>
          <a:lstStyle/>
          <a:p>
            <a:pPr algn="ctr"/>
            <a:r>
              <a:rPr lang="en-US" sz="4400" dirty="0">
                <a:solidFill>
                  <a:schemeClr val="bg1">
                    <a:lumMod val="50000"/>
                  </a:schemeClr>
                </a:solidFill>
                <a:latin typeface="Pragmatica" pitchFamily="2" charset="0"/>
              </a:rPr>
              <a:t>🤔</a:t>
            </a:r>
            <a:endParaRPr lang="en-US"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423122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044444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1518</Words>
  <Application>Microsoft Office PowerPoint</Application>
  <PresentationFormat>Widescreen</PresentationFormat>
  <Paragraphs>183</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Aliens &amp; cows</vt:lpstr>
      <vt:lpstr>Arial</vt:lpstr>
      <vt:lpstr>Calibri</vt:lpstr>
      <vt:lpstr>Calibri Light</vt:lpstr>
      <vt:lpstr>Consolas</vt:lpstr>
      <vt:lpstr>Gidole</vt:lpstr>
      <vt:lpstr>Pragmatica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107</cp:revision>
  <dcterms:created xsi:type="dcterms:W3CDTF">2019-10-19T21:47:18Z</dcterms:created>
  <dcterms:modified xsi:type="dcterms:W3CDTF">2021-12-15T16:47:20Z</dcterms:modified>
</cp:coreProperties>
</file>