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44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868"/>
    <a:srgbClr val="46B0A6"/>
    <a:srgbClr val="56BCB2"/>
    <a:srgbClr val="312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110" d="100"/>
          <a:sy n="110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CF4E-E3E6-4EEA-8C88-A1E5CA4F7D1F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DB5E-DD09-4D79-AFE1-3773FDFDA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2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64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44" b="1" i="0">
                <a:solidFill>
                  <a:srgbClr val="222069"/>
                </a:solidFill>
                <a:latin typeface="Avenir-Heavy"/>
                <a:cs typeface="Avenir-Heav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99498" y="1059023"/>
            <a:ext cx="4527907" cy="2771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1" b="1" i="0" u="heavy">
                <a:solidFill>
                  <a:srgbClr val="343638"/>
                </a:solidFill>
                <a:latin typeface="Avenir-Heavy"/>
                <a:cs typeface="Avenir-Heavy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4" b="0" i="0">
                <a:solidFill>
                  <a:srgbClr val="222069"/>
                </a:solidFill>
                <a:latin typeface="Avenir-Roman"/>
                <a:cs typeface="Avenir-Roman"/>
              </a:defRPr>
            </a:lvl1pPr>
          </a:lstStyle>
          <a:p>
            <a:pPr marL="7701">
              <a:spcBef>
                <a:spcPts val="55"/>
              </a:spcBef>
            </a:pPr>
            <a:r>
              <a:rPr lang="en-GB" spc="-3"/>
              <a:t>An </a:t>
            </a:r>
            <a:r>
              <a:rPr lang="en-GB" spc="-6"/>
              <a:t>Introduction </a:t>
            </a:r>
            <a:r>
              <a:rPr lang="en-GB" spc="-3"/>
              <a:t>to Residential Real</a:t>
            </a:r>
            <a:r>
              <a:rPr lang="en-GB" spc="-6"/>
              <a:t> </a:t>
            </a:r>
            <a:r>
              <a:rPr lang="en-GB" spc="-3"/>
              <a:t>Estate</a:t>
            </a:r>
            <a:endParaRPr lang="en-GB" spc="-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304" b="0" i="0">
                <a:solidFill>
                  <a:srgbClr val="323031"/>
                </a:solidFill>
                <a:latin typeface="Avenir"/>
                <a:cs typeface="Avenir"/>
              </a:defRPr>
            </a:lvl1pPr>
          </a:lstStyle>
          <a:p>
            <a:pPr marL="7701">
              <a:spcBef>
                <a:spcPts val="55"/>
              </a:spcBef>
            </a:pPr>
            <a:r>
              <a:rPr lang="en-GB" spc="-6"/>
              <a:t>©Bayfield </a:t>
            </a:r>
            <a:r>
              <a:rPr lang="en-GB" spc="-18"/>
              <a:t>Training</a:t>
            </a:r>
            <a:r>
              <a:rPr lang="en-GB" spc="-30"/>
              <a:t> </a:t>
            </a:r>
            <a:r>
              <a:rPr lang="en-GB" spc="-3"/>
              <a:t>2021</a:t>
            </a:r>
            <a:endParaRPr lang="en-GB" spc="-3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86" b="1" i="0">
                <a:solidFill>
                  <a:srgbClr val="222069"/>
                </a:solidFill>
                <a:latin typeface="Avenir"/>
                <a:cs typeface="Avenir"/>
              </a:defRPr>
            </a:lvl1pPr>
          </a:lstStyle>
          <a:p>
            <a:pPr marL="23104">
              <a:spcBef>
                <a:spcPts val="73"/>
              </a:spcBef>
            </a:pPr>
            <a:fld id="{81D60167-4931-47E6-BA6A-407CBD079E47}" type="slidenum">
              <a:rPr lang="en-GB" spc="6" smtClean="0"/>
              <a:pPr marL="23104">
                <a:spcBef>
                  <a:spcPts val="73"/>
                </a:spcBef>
              </a:pPr>
              <a:t>‹#›</a:t>
            </a:fld>
            <a:endParaRPr lang="en-GB" spc="6" dirty="0"/>
          </a:p>
        </p:txBody>
      </p:sp>
    </p:spTree>
    <p:extLst>
      <p:ext uri="{BB962C8B-B14F-4D97-AF65-F5344CB8AC3E}">
        <p14:creationId xmlns:p14="http://schemas.microsoft.com/office/powerpoint/2010/main" val="278774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BD1B81AB-66D9-32C5-285E-FC415C01ED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28" y="6314160"/>
            <a:ext cx="1622976" cy="333054"/>
          </a:xfrm>
          <a:prstGeom prst="rect">
            <a:avLst/>
          </a:prstGeom>
        </p:spPr>
      </p:pic>
      <p:sp>
        <p:nvSpPr>
          <p:cNvPr id="2" name="object 16">
            <a:extLst>
              <a:ext uri="{FF2B5EF4-FFF2-40B4-BE49-F238E27FC236}">
                <a16:creationId xmlns:a16="http://schemas.microsoft.com/office/drawing/2014/main" id="{488A4DF8-5D74-F9C4-8054-F3F7BBB51CF0}"/>
              </a:ext>
            </a:extLst>
          </p:cNvPr>
          <p:cNvSpPr txBox="1">
            <a:spLocks/>
          </p:cNvSpPr>
          <p:nvPr userDrawn="1"/>
        </p:nvSpPr>
        <p:spPr>
          <a:xfrm>
            <a:off x="320171" y="6304595"/>
            <a:ext cx="40013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20"/>
              </a:spcBef>
            </a:pPr>
            <a:fld id="{81D60167-4931-47E6-BA6A-407CBD079E47}" type="slidenum">
              <a:rPr lang="en-GB" sz="1600" b="1" spc="100" smtClean="0">
                <a:solidFill>
                  <a:srgbClr val="312F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38100">
                <a:spcBef>
                  <a:spcPts val="120"/>
                </a:spcBef>
              </a:pPr>
              <a:t>‹#›</a:t>
            </a:fld>
            <a:endParaRPr lang="en-GB" sz="1600" b="1" spc="100">
              <a:solidFill>
                <a:srgbClr val="312F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96B8D8A-E8B2-5215-9926-964A368E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583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300" b="1">
                <a:solidFill>
                  <a:srgbClr val="312F7D"/>
                </a:solidFill>
                <a:latin typeface="Avenir Heavy" panose="02000503020000020003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69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707D0-467E-B038-F867-01F71693A827}"/>
              </a:ext>
            </a:extLst>
          </p:cNvPr>
          <p:cNvSpPr txBox="1"/>
          <p:nvPr userDrawn="1"/>
        </p:nvSpPr>
        <p:spPr>
          <a:xfrm>
            <a:off x="727745" y="62840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>
                <a:solidFill>
                  <a:srgbClr val="312F7D"/>
                </a:solidFill>
                <a:effectLst/>
                <a:latin typeface="Avenir Heavy" panose="02000503020000020003"/>
              </a:rPr>
              <a:t>What is and why buy Real Estate?</a:t>
            </a:r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ED673D4-5C58-D148-CAC5-A77B8938D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54" y="6279656"/>
            <a:ext cx="1622976" cy="333054"/>
          </a:xfrm>
          <a:prstGeom prst="rect">
            <a:avLst/>
          </a:prstGeom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DE01DFE3-D799-6E9C-9113-3D1E850138A3}"/>
              </a:ext>
            </a:extLst>
          </p:cNvPr>
          <p:cNvSpPr txBox="1">
            <a:spLocks/>
          </p:cNvSpPr>
          <p:nvPr userDrawn="1"/>
        </p:nvSpPr>
        <p:spPr>
          <a:xfrm>
            <a:off x="320171" y="6304595"/>
            <a:ext cx="40013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20"/>
              </a:spcBef>
            </a:pPr>
            <a:fld id="{81D60167-4931-47E6-BA6A-407CBD079E47}" type="slidenum">
              <a:rPr lang="en-GB" sz="1600" b="1" spc="100" smtClean="0">
                <a:solidFill>
                  <a:srgbClr val="312F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38100">
                <a:spcBef>
                  <a:spcPts val="120"/>
                </a:spcBef>
              </a:pPr>
              <a:t>‹#›</a:t>
            </a:fld>
            <a:endParaRPr lang="en-GB" sz="1600" b="1" spc="100">
              <a:solidFill>
                <a:srgbClr val="312F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06B2525-D115-77F8-3197-F17E28AA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583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300" b="1">
                <a:solidFill>
                  <a:srgbClr val="312F7D"/>
                </a:solidFill>
                <a:latin typeface="Avenir Heavy" panose="02000503020000020003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7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707D0-467E-B038-F867-01F71693A827}"/>
              </a:ext>
            </a:extLst>
          </p:cNvPr>
          <p:cNvSpPr txBox="1"/>
          <p:nvPr userDrawn="1"/>
        </p:nvSpPr>
        <p:spPr>
          <a:xfrm>
            <a:off x="727745" y="62840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>
                <a:solidFill>
                  <a:srgbClr val="312F7D"/>
                </a:solidFill>
                <a:effectLst/>
                <a:latin typeface="Avenir Heavy" panose="02000503020000020003"/>
              </a:rPr>
              <a:t>What is and why buy Real Estate?</a:t>
            </a:r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ED673D4-5C58-D148-CAC5-A77B8938D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54" y="6279656"/>
            <a:ext cx="1622976" cy="333054"/>
          </a:xfrm>
          <a:prstGeom prst="rect">
            <a:avLst/>
          </a:prstGeom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CC6CF539-87B3-5796-ECD3-943CDA1BAD79}"/>
              </a:ext>
            </a:extLst>
          </p:cNvPr>
          <p:cNvSpPr txBox="1">
            <a:spLocks/>
          </p:cNvSpPr>
          <p:nvPr userDrawn="1"/>
        </p:nvSpPr>
        <p:spPr>
          <a:xfrm>
            <a:off x="320171" y="6304595"/>
            <a:ext cx="40013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20"/>
              </a:spcBef>
            </a:pPr>
            <a:fld id="{81D60167-4931-47E6-BA6A-407CBD079E47}" type="slidenum">
              <a:rPr lang="en-GB" sz="1600" b="1" spc="100" smtClean="0">
                <a:solidFill>
                  <a:srgbClr val="312F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38100">
                <a:spcBef>
                  <a:spcPts val="120"/>
                </a:spcBef>
              </a:pPr>
              <a:t>‹#›</a:t>
            </a:fld>
            <a:endParaRPr lang="en-GB" sz="1600" b="1" spc="100">
              <a:solidFill>
                <a:srgbClr val="312F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5CEFD39-3154-433D-2243-8373E18E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583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300" b="1">
                <a:solidFill>
                  <a:srgbClr val="312F7D"/>
                </a:solidFill>
                <a:latin typeface="Avenir Heavy" panose="02000503020000020003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31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707D0-467E-B038-F867-01F71693A827}"/>
              </a:ext>
            </a:extLst>
          </p:cNvPr>
          <p:cNvSpPr txBox="1"/>
          <p:nvPr userDrawn="1"/>
        </p:nvSpPr>
        <p:spPr>
          <a:xfrm>
            <a:off x="727745" y="62840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>
                <a:solidFill>
                  <a:srgbClr val="312F7D"/>
                </a:solidFill>
                <a:effectLst/>
                <a:latin typeface="Avenir Heavy" panose="02000503020000020003"/>
              </a:rPr>
              <a:t>Understanding Key Principles</a:t>
            </a:r>
          </a:p>
        </p:txBody>
      </p:sp>
      <p:pic>
        <p:nvPicPr>
          <p:cNvPr id="6" name="Picture 5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1ED673D4-5C58-D148-CAC5-A77B8938D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854" y="6279656"/>
            <a:ext cx="1622976" cy="333054"/>
          </a:xfrm>
          <a:prstGeom prst="rect">
            <a:avLst/>
          </a:prstGeom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94F5E325-D54D-9C4E-AF22-AA04C115AAA0}"/>
              </a:ext>
            </a:extLst>
          </p:cNvPr>
          <p:cNvSpPr txBox="1">
            <a:spLocks/>
          </p:cNvSpPr>
          <p:nvPr userDrawn="1"/>
        </p:nvSpPr>
        <p:spPr>
          <a:xfrm>
            <a:off x="320171" y="6304595"/>
            <a:ext cx="400130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120"/>
              </a:spcBef>
            </a:pPr>
            <a:fld id="{81D60167-4931-47E6-BA6A-407CBD079E47}" type="slidenum">
              <a:rPr lang="en-GB" sz="1600" b="1" spc="100" smtClean="0">
                <a:solidFill>
                  <a:srgbClr val="312F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38100">
                <a:spcBef>
                  <a:spcPts val="120"/>
                </a:spcBef>
              </a:pPr>
              <a:t>‹#›</a:t>
            </a:fld>
            <a:endParaRPr lang="en-GB" sz="1600" b="1" spc="100">
              <a:solidFill>
                <a:srgbClr val="312F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6EB3A28C-CD25-44B8-0880-8D1F7025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3583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300" b="1">
                <a:solidFill>
                  <a:srgbClr val="312F7D"/>
                </a:solidFill>
                <a:latin typeface="Avenir Heavy" panose="02000503020000020003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92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8482-57C4-FFBB-232F-D569A943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58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4DDB3-E26D-7835-4F01-981A14137F9F}"/>
              </a:ext>
            </a:extLst>
          </p:cNvPr>
          <p:cNvSpPr txBox="1"/>
          <p:nvPr userDrawn="1"/>
        </p:nvSpPr>
        <p:spPr>
          <a:xfrm>
            <a:off x="266442" y="2393377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>
                <a:solidFill>
                  <a:srgbClr val="312F7D"/>
                </a:solidFill>
                <a:effectLst/>
                <a:latin typeface="Avenir Heavy" panose="02000503020000020003"/>
              </a:rPr>
              <a:t>Upcoming Property Webinars:</a:t>
            </a:r>
            <a:endParaRPr lang="en-GB" sz="20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431E74-DA54-32F1-C62B-CB5394A4997D}"/>
              </a:ext>
            </a:extLst>
          </p:cNvPr>
          <p:cNvSpPr txBox="1">
            <a:spLocks/>
          </p:cNvSpPr>
          <p:nvPr userDrawn="1"/>
        </p:nvSpPr>
        <p:spPr>
          <a:xfrm>
            <a:off x="266442" y="2944118"/>
            <a:ext cx="5501975" cy="854980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b="1" i="0">
                <a:solidFill>
                  <a:srgbClr val="312F7D"/>
                </a:solidFill>
                <a:effectLst/>
                <a:latin typeface="Avenir Heavy" panose="02000503020000020003"/>
              </a:rPr>
              <a:t>The Size &amp; Structure of the UK Property Market</a:t>
            </a:r>
            <a:endParaRPr lang="en-GB" sz="2400" b="1" i="0">
              <a:solidFill>
                <a:srgbClr val="312F7D"/>
              </a:solidFill>
              <a:effectLst/>
              <a:latin typeface="Avenir Heavy" panose="02000503020000020003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EE0F88-9D39-AF49-0B03-3696496E33C1}"/>
              </a:ext>
            </a:extLst>
          </p:cNvPr>
          <p:cNvSpPr txBox="1">
            <a:spLocks/>
          </p:cNvSpPr>
          <p:nvPr userDrawn="1"/>
        </p:nvSpPr>
        <p:spPr>
          <a:xfrm>
            <a:off x="577220" y="3345359"/>
            <a:ext cx="3514946" cy="1075655"/>
          </a:xfrm>
          <a:prstGeom prst="rect">
            <a:avLst/>
          </a:prstGeom>
        </p:spPr>
        <p:txBody>
          <a:bodyPr vert="horz" lIns="150781" tIns="75390" rIns="150781" bIns="753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0070C0"/>
                </a:solidFill>
              </a:rPr>
              <a:t>8</a:t>
            </a:r>
            <a:r>
              <a:rPr lang="en-US" sz="1800" baseline="30000">
                <a:solidFill>
                  <a:srgbClr val="0070C0"/>
                </a:solidFill>
              </a:rPr>
              <a:t>th</a:t>
            </a:r>
            <a:r>
              <a:rPr lang="en-US" sz="1800">
                <a:solidFill>
                  <a:srgbClr val="0070C0"/>
                </a:solidFill>
              </a:rPr>
              <a:t> February 2023| 11</a:t>
            </a:r>
            <a:r>
              <a:rPr lang="en-US" sz="1800">
                <a:solidFill>
                  <a:srgbClr val="0070C0"/>
                </a:solidFill>
                <a:sym typeface="Wingdings" panose="05000000000000000000" pitchFamily="2" charset="2"/>
              </a:rPr>
              <a:t>:00am GMT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73A8E-59A1-DDBE-91E9-A8C54F9F9244}"/>
              </a:ext>
            </a:extLst>
          </p:cNvPr>
          <p:cNvSpPr txBox="1">
            <a:spLocks/>
          </p:cNvSpPr>
          <p:nvPr userDrawn="1"/>
        </p:nvSpPr>
        <p:spPr>
          <a:xfrm>
            <a:off x="266442" y="4213860"/>
            <a:ext cx="5501975" cy="854980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b="1" i="0">
                <a:solidFill>
                  <a:srgbClr val="312F7D"/>
                </a:solidFill>
                <a:effectLst/>
                <a:latin typeface="Avenir Heavy" panose="02000503020000020003"/>
              </a:rPr>
              <a:t>Creating charts and visualisation of property development data</a:t>
            </a:r>
            <a:endParaRPr lang="en-GB" sz="2400" b="1" i="0">
              <a:solidFill>
                <a:srgbClr val="312F7D"/>
              </a:solidFill>
              <a:effectLst/>
              <a:latin typeface="Avenir Heavy" panose="02000503020000020003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A9FA0E-A490-86B2-5080-A7ED63CFB8C8}"/>
              </a:ext>
            </a:extLst>
          </p:cNvPr>
          <p:cNvSpPr txBox="1">
            <a:spLocks/>
          </p:cNvSpPr>
          <p:nvPr userDrawn="1"/>
        </p:nvSpPr>
        <p:spPr>
          <a:xfrm>
            <a:off x="577219" y="4720037"/>
            <a:ext cx="3877086" cy="1075655"/>
          </a:xfrm>
          <a:prstGeom prst="rect">
            <a:avLst/>
          </a:prstGeom>
        </p:spPr>
        <p:txBody>
          <a:bodyPr vert="horz" lIns="150781" tIns="75390" rIns="150781" bIns="753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0070C0"/>
                </a:solidFill>
              </a:rPr>
              <a:t>22</a:t>
            </a:r>
            <a:r>
              <a:rPr lang="en-US" sz="1800" baseline="30000">
                <a:solidFill>
                  <a:srgbClr val="0070C0"/>
                </a:solidFill>
              </a:rPr>
              <a:t>nd</a:t>
            </a:r>
            <a:r>
              <a:rPr lang="en-US" sz="1800">
                <a:solidFill>
                  <a:srgbClr val="0070C0"/>
                </a:solidFill>
              </a:rPr>
              <a:t> February 2023| 11</a:t>
            </a:r>
            <a:r>
              <a:rPr lang="en-US" sz="1800">
                <a:solidFill>
                  <a:srgbClr val="0070C0"/>
                </a:solidFill>
                <a:sym typeface="Wingdings" panose="05000000000000000000" pitchFamily="2" charset="2"/>
              </a:rPr>
              <a:t>:00am GMT</a:t>
            </a:r>
            <a:endParaRPr lang="en-US" sz="1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6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5199572" y="6215153"/>
            <a:ext cx="1792986" cy="200634"/>
          </a:xfrm>
          <a:prstGeom prst="rect">
            <a:avLst/>
          </a:prstGeom>
        </p:spPr>
        <p:txBody>
          <a:bodyPr lIns="0" tIns="0" rIns="0" bIns="0"/>
          <a:lstStyle>
            <a:lvl1pPr>
              <a:defRPr sz="1304" b="0" i="0">
                <a:solidFill>
                  <a:srgbClr val="32303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55"/>
              </a:spcBef>
            </a:pPr>
            <a:r>
              <a:rPr lang="en-GB"/>
              <a:t>©Bayfield</a:t>
            </a:r>
            <a:r>
              <a:rPr lang="en-GB" spc="27"/>
              <a:t> </a:t>
            </a:r>
            <a:r>
              <a:rPr lang="en-GB" spc="-6"/>
              <a:t>Training</a:t>
            </a:r>
            <a:r>
              <a:rPr lang="en-GB" spc="27"/>
              <a:t> </a:t>
            </a:r>
            <a:r>
              <a:rPr lang="en-GB" spc="-12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428514" y="6192103"/>
            <a:ext cx="279576" cy="275706"/>
          </a:xfrm>
          <a:prstGeom prst="rect">
            <a:avLst/>
          </a:prstGeom>
        </p:spPr>
        <p:txBody>
          <a:bodyPr lIns="0" tIns="0" rIns="0" bIns="0"/>
          <a:lstStyle>
            <a:lvl1pPr>
              <a:defRPr sz="1486" b="1" i="0">
                <a:solidFill>
                  <a:srgbClr val="222069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73"/>
              </a:spcBef>
            </a:pPr>
            <a:fld id="{81D60167-4931-47E6-BA6A-407CBD079E47}" type="slidenum">
              <a:rPr lang="en-GB" spc="42" smtClean="0"/>
              <a:pPr marL="23104">
                <a:spcBef>
                  <a:spcPts val="73"/>
                </a:spcBef>
              </a:pPr>
              <a:t>‹#›</a:t>
            </a:fld>
            <a:endParaRPr lang="en-GB" spc="42"/>
          </a:p>
        </p:txBody>
      </p:sp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3BB408C1-361C-6597-AADD-CB8B8FC9D4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778" y="6377941"/>
            <a:ext cx="1622976" cy="3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20700" y="244800"/>
            <a:ext cx="11252200" cy="77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body" idx="1"/>
          </p:nvPr>
        </p:nvSpPr>
        <p:spPr>
          <a:xfrm>
            <a:off x="520699" y="1148024"/>
            <a:ext cx="5499100" cy="514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body" sz="quarter" idx="3"/>
          </p:nvPr>
        </p:nvSpPr>
        <p:spPr>
          <a:xfrm>
            <a:off x="6172199" y="1148024"/>
            <a:ext cx="5600700" cy="51435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791598"/>
            <a:ext cx="5600700" cy="4641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300541" y="6507332"/>
            <a:ext cx="767963" cy="266596"/>
          </a:xfrm>
          <a:prstGeom prst="rect">
            <a:avLst/>
          </a:prstGeom>
        </p:spPr>
        <p:txBody>
          <a:bodyPr/>
          <a:lstStyle/>
          <a:p>
            <a:fld id="{BFAF925F-4122-4094-B29E-3E4F5B4DCFD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0700" y="1791600"/>
            <a:ext cx="5499101" cy="4641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09BC2-7DAD-4991-8F0A-B9373A1D1D71}"/>
              </a:ext>
            </a:extLst>
          </p:cNvPr>
          <p:cNvSpPr txBox="1"/>
          <p:nvPr userDrawn="1"/>
        </p:nvSpPr>
        <p:spPr>
          <a:xfrm>
            <a:off x="1" y="6620975"/>
            <a:ext cx="1302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© UCEM 2020</a:t>
            </a:r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11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64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5" r:id="rId6"/>
    <p:sldLayoutId id="2147483658" r:id="rId7"/>
    <p:sldLayoutId id="2147483664" r:id="rId8"/>
    <p:sldLayoutId id="2147483666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CFE3D3-42B9-7D92-7269-4EC80B40DA4B}"/>
              </a:ext>
            </a:extLst>
          </p:cNvPr>
          <p:cNvSpPr txBox="1">
            <a:spLocks/>
          </p:cNvSpPr>
          <p:nvPr/>
        </p:nvSpPr>
        <p:spPr>
          <a:xfrm>
            <a:off x="593612" y="3081528"/>
            <a:ext cx="6244764" cy="1075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000" b="1" i="0" dirty="0">
                <a:solidFill>
                  <a:srgbClr val="312F7D"/>
                </a:solidFill>
                <a:effectLst/>
                <a:latin typeface="Avenir Heavy" panose="02000503020000020003"/>
              </a:rPr>
              <a:t>Building a Real Estate Dashboard</a:t>
            </a: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7B9C2BCC-4626-8999-6E0D-6823B2D96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13" y="556250"/>
            <a:ext cx="3252681" cy="6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189FB-2953-4807-63A2-429EA5EE9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20FAEF-CC57-9E0C-E8C2-C9A80244BB3F}"/>
              </a:ext>
            </a:extLst>
          </p:cNvPr>
          <p:cNvSpPr txBox="1">
            <a:spLocks/>
          </p:cNvSpPr>
          <p:nvPr/>
        </p:nvSpPr>
        <p:spPr>
          <a:xfrm>
            <a:off x="593612" y="2072566"/>
            <a:ext cx="6244764" cy="1075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b="1" dirty="0">
                <a:solidFill>
                  <a:srgbClr val="312F7D"/>
                </a:solidFill>
                <a:latin typeface="Avenir Heavy" panose="02000503020000020003"/>
              </a:rPr>
              <a:t>Any Questions?</a:t>
            </a:r>
            <a:endParaRPr lang="en-GB" sz="4400" b="1" i="0" dirty="0">
              <a:solidFill>
                <a:srgbClr val="312F7D"/>
              </a:solidFill>
              <a:effectLst/>
              <a:latin typeface="Avenir Heavy" panose="02000503020000020003"/>
            </a:endParaRPr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4E81F3E9-C2C9-6CD7-94B2-1A06CB4D1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12" y="530125"/>
            <a:ext cx="2401807" cy="4928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0A127-FAB0-2898-DDF5-9D86381DF653}"/>
              </a:ext>
            </a:extLst>
          </p:cNvPr>
          <p:cNvSpPr txBox="1">
            <a:spLocks/>
          </p:cNvSpPr>
          <p:nvPr/>
        </p:nvSpPr>
        <p:spPr>
          <a:xfrm>
            <a:off x="593612" y="3709779"/>
            <a:ext cx="6244764" cy="10756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solidFill>
                  <a:srgbClr val="312F7D"/>
                </a:solidFill>
                <a:latin typeface="Avenir Heavy" panose="02000503020000020003"/>
              </a:rPr>
              <a:t>Let's Connect:</a:t>
            </a:r>
          </a:p>
          <a:p>
            <a:pPr algn="l"/>
            <a:endParaRPr lang="en-GB" sz="1800" b="1" dirty="0">
              <a:solidFill>
                <a:srgbClr val="312F7D"/>
              </a:solidFill>
              <a:latin typeface="Avenir Heavy" panose="02000503020000020003"/>
            </a:endParaRPr>
          </a:p>
          <a:p>
            <a:pPr algn="l"/>
            <a:r>
              <a:rPr lang="en-US" sz="1800" dirty="0">
                <a:latin typeface="+mn-lt"/>
              </a:rPr>
              <a:t>📩</a:t>
            </a:r>
            <a:r>
              <a:rPr lang="en-US" sz="1800" b="1" dirty="0">
                <a:solidFill>
                  <a:srgbClr val="2B2868"/>
                </a:solidFill>
                <a:latin typeface="+mn-lt"/>
              </a:rPr>
              <a:t>E: </a:t>
            </a:r>
            <a:r>
              <a:rPr lang="en-US" sz="1800" dirty="0">
                <a:latin typeface="+mn-lt"/>
              </a:rPr>
              <a:t>george@stringfestanalytics.com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🔗</a:t>
            </a:r>
            <a:r>
              <a:rPr lang="en-US" sz="1800" b="1" dirty="0">
                <a:solidFill>
                  <a:srgbClr val="2B2868"/>
                </a:solidFill>
                <a:latin typeface="+mn-lt"/>
              </a:rPr>
              <a:t>L: </a:t>
            </a:r>
            <a:r>
              <a:rPr lang="en-US" sz="1800" dirty="0">
                <a:latin typeface="+mn-lt"/>
              </a:rPr>
              <a:t>linkedin.com/in/</a:t>
            </a:r>
            <a:r>
              <a:rPr lang="en-US" sz="1800" dirty="0" err="1">
                <a:latin typeface="+mn-lt"/>
              </a:rPr>
              <a:t>gjmount</a:t>
            </a:r>
            <a:endParaRPr lang="en-US" sz="1800" dirty="0">
              <a:latin typeface="+mn-lt"/>
            </a:endParaRPr>
          </a:p>
          <a:p>
            <a:pPr algn="l"/>
            <a:endParaRPr lang="en-GB" sz="1800" b="1" i="0" dirty="0">
              <a:solidFill>
                <a:srgbClr val="312F7D"/>
              </a:solidFill>
              <a:effectLst/>
              <a:latin typeface="Avenir Heavy" panose="02000503020000020003"/>
            </a:endParaRPr>
          </a:p>
        </p:txBody>
      </p:sp>
    </p:spTree>
    <p:extLst>
      <p:ext uri="{BB962C8B-B14F-4D97-AF65-F5344CB8AC3E}">
        <p14:creationId xmlns:p14="http://schemas.microsoft.com/office/powerpoint/2010/main" val="23813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0252F-D54A-63DD-AF22-BB487B6618E9}"/>
              </a:ext>
            </a:extLst>
          </p:cNvPr>
          <p:cNvSpPr txBox="1"/>
          <p:nvPr/>
        </p:nvSpPr>
        <p:spPr>
          <a:xfrm>
            <a:off x="368042" y="1725274"/>
            <a:ext cx="6097554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00" b="1" i="0" dirty="0">
                <a:solidFill>
                  <a:srgbClr val="312F7D"/>
                </a:solidFill>
                <a:effectLst/>
                <a:latin typeface="Avenir Heavy" panose="02000503020000020003"/>
              </a:rPr>
              <a:t>Upcoming Property Webinars:</a:t>
            </a:r>
            <a:endParaRPr lang="en-GB" sz="23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4BF946-858D-9D4A-F8A6-18A1B7603AA8}"/>
              </a:ext>
            </a:extLst>
          </p:cNvPr>
          <p:cNvSpPr txBox="1">
            <a:spLocks/>
          </p:cNvSpPr>
          <p:nvPr/>
        </p:nvSpPr>
        <p:spPr>
          <a:xfrm>
            <a:off x="203502" y="2428147"/>
            <a:ext cx="6947158" cy="854980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312F7D"/>
                </a:solidFill>
                <a:latin typeface="Avenir Heavy" panose="02000503020000020003"/>
              </a:rPr>
              <a:t>UK Property Market Update – September 2025</a:t>
            </a:r>
            <a:endParaRPr lang="en-GB" sz="2200" b="1" i="0" dirty="0">
              <a:solidFill>
                <a:srgbClr val="312F7D"/>
              </a:solidFill>
              <a:effectLst/>
              <a:latin typeface="Avenir Heavy" panose="02000503020000020003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182294-D7CD-6109-70CB-125D185000E2}"/>
              </a:ext>
            </a:extLst>
          </p:cNvPr>
          <p:cNvSpPr txBox="1">
            <a:spLocks/>
          </p:cNvSpPr>
          <p:nvPr/>
        </p:nvSpPr>
        <p:spPr>
          <a:xfrm>
            <a:off x="495618" y="2915023"/>
            <a:ext cx="5402716" cy="1075655"/>
          </a:xfrm>
          <a:prstGeom prst="rect">
            <a:avLst/>
          </a:prstGeom>
        </p:spPr>
        <p:txBody>
          <a:bodyPr vert="horz" lIns="150781" tIns="75390" rIns="150781" bIns="753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</a:rPr>
              <a:t>26</a:t>
            </a:r>
            <a:r>
              <a:rPr lang="en-US" sz="2000" baseline="30000" dirty="0">
                <a:solidFill>
                  <a:srgbClr val="0070C0"/>
                </a:solidFill>
              </a:rPr>
              <a:t>th</a:t>
            </a:r>
            <a:r>
              <a:rPr lang="en-US" sz="2000" dirty="0">
                <a:solidFill>
                  <a:srgbClr val="0070C0"/>
                </a:solidFill>
              </a:rPr>
              <a:t> September 2025 | 13:00pm BST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C8B893-FE75-40B2-0151-C9151B82D1BE}"/>
              </a:ext>
            </a:extLst>
          </p:cNvPr>
          <p:cNvSpPr txBox="1">
            <a:spLocks/>
          </p:cNvSpPr>
          <p:nvPr/>
        </p:nvSpPr>
        <p:spPr>
          <a:xfrm>
            <a:off x="203502" y="3773653"/>
            <a:ext cx="7550662" cy="854980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200" dirty="0">
                <a:solidFill>
                  <a:srgbClr val="312F7D"/>
                </a:solidFill>
                <a:latin typeface="Avenir Heavy" panose="02000503020000020003"/>
              </a:rPr>
              <a:t>Introduction to Data Science</a:t>
            </a:r>
            <a:endParaRPr lang="en-GB" sz="2200" b="1" i="0" dirty="0">
              <a:solidFill>
                <a:srgbClr val="312F7D"/>
              </a:solidFill>
              <a:effectLst/>
              <a:latin typeface="Avenir Heavy" panose="02000503020000020003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70D0CE-B659-1867-B24C-E2EE132038C6}"/>
              </a:ext>
            </a:extLst>
          </p:cNvPr>
          <p:cNvSpPr txBox="1">
            <a:spLocks/>
          </p:cNvSpPr>
          <p:nvPr/>
        </p:nvSpPr>
        <p:spPr>
          <a:xfrm>
            <a:off x="495618" y="4248097"/>
            <a:ext cx="5497496" cy="1075655"/>
          </a:xfrm>
          <a:prstGeom prst="rect">
            <a:avLst/>
          </a:prstGeom>
        </p:spPr>
        <p:txBody>
          <a:bodyPr vert="horz" lIns="150781" tIns="75390" rIns="150781" bIns="753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39397B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0070C0"/>
                </a:solidFill>
              </a:rPr>
              <a:t>10</a:t>
            </a:r>
            <a:r>
              <a:rPr lang="en-US" sz="2000" baseline="30000" dirty="0">
                <a:solidFill>
                  <a:srgbClr val="0070C0"/>
                </a:solidFill>
              </a:rPr>
              <a:t>th</a:t>
            </a:r>
            <a:r>
              <a:rPr lang="en-US" sz="2000" dirty="0">
                <a:solidFill>
                  <a:srgbClr val="0070C0"/>
                </a:solidFill>
              </a:rPr>
              <a:t> November 2025 | 13:00pm BST</a:t>
            </a:r>
          </a:p>
        </p:txBody>
      </p:sp>
      <p:pic>
        <p:nvPicPr>
          <p:cNvPr id="2" name="Picture 1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574CA018-2AA1-7AF4-88B3-D4D911A01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2" y="499457"/>
            <a:ext cx="3263319" cy="6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9A71C-C610-4768-F0EF-BFCDEDC1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E2037C26-2AFA-9861-3C26-0EBF74930C9F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A108CBE-117D-BC20-C5C7-5A8B84A862D0}"/>
              </a:ext>
            </a:extLst>
          </p:cNvPr>
          <p:cNvSpPr txBox="1">
            <a:spLocks/>
          </p:cNvSpPr>
          <p:nvPr/>
        </p:nvSpPr>
        <p:spPr>
          <a:xfrm>
            <a:off x="448689" y="583256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1696D04-99BB-D908-2414-AC9EB5FBB631}"/>
              </a:ext>
            </a:extLst>
          </p:cNvPr>
          <p:cNvSpPr/>
          <p:nvPr/>
        </p:nvSpPr>
        <p:spPr>
          <a:xfrm>
            <a:off x="827680" y="1246860"/>
            <a:ext cx="50839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Clean and prepare tenancy data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Build core KPIs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Add interactivity and visuals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Bring it together into a dashboard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364AE0-C26B-7969-11A0-9394090586F0}"/>
              </a:ext>
            </a:extLst>
          </p:cNvPr>
          <p:cNvSpPr/>
          <p:nvPr/>
        </p:nvSpPr>
        <p:spPr>
          <a:xfrm>
            <a:off x="545129" y="1539717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58FAAC-85E3-C786-0A8C-C79EF1BFCFD8}"/>
              </a:ext>
            </a:extLst>
          </p:cNvPr>
          <p:cNvSpPr/>
          <p:nvPr/>
        </p:nvSpPr>
        <p:spPr>
          <a:xfrm>
            <a:off x="545129" y="2314202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80FF88-89D5-6014-E4D6-A4577EF03F72}"/>
              </a:ext>
            </a:extLst>
          </p:cNvPr>
          <p:cNvSpPr/>
          <p:nvPr/>
        </p:nvSpPr>
        <p:spPr>
          <a:xfrm>
            <a:off x="545129" y="3088687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76861A-D87D-3EFF-A8BB-020228FBA1A6}"/>
              </a:ext>
            </a:extLst>
          </p:cNvPr>
          <p:cNvSpPr/>
          <p:nvPr/>
        </p:nvSpPr>
        <p:spPr>
          <a:xfrm>
            <a:off x="545129" y="3854113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4</a:t>
            </a:r>
          </a:p>
        </p:txBody>
      </p:sp>
      <p:pic>
        <p:nvPicPr>
          <p:cNvPr id="18" name="Picture 17" descr="A white icon with a magnifying glass on it&#10;&#10;AI-generated content may be incorrect.">
            <a:extLst>
              <a:ext uri="{FF2B5EF4-FFF2-40B4-BE49-F238E27FC236}">
                <a16:creationId xmlns:a16="http://schemas.microsoft.com/office/drawing/2014/main" id="{8C96182F-0539-AA2C-EC38-B6A7E84E8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02" y="88107"/>
            <a:ext cx="1451610" cy="14516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9494B0-9EC6-B80B-520B-F85E9657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554" y="0"/>
            <a:ext cx="4110446" cy="61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73A3-C161-76FA-7F72-57265671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E91BF741-5358-31D8-8270-0923FEFB2003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C746C7-130C-0CB2-92FC-F1EEE9BEF8DF}"/>
              </a:ext>
            </a:extLst>
          </p:cNvPr>
          <p:cNvSpPr/>
          <p:nvPr/>
        </p:nvSpPr>
        <p:spPr>
          <a:xfrm>
            <a:off x="1892036" y="1121690"/>
            <a:ext cx="8514707" cy="4275908"/>
          </a:xfrm>
          <a:prstGeom prst="roundRect">
            <a:avLst/>
          </a:prstGeom>
          <a:solidFill>
            <a:srgbClr val="46B0A6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C6888C8-218A-E482-4A45-240CCB41F2A8}"/>
              </a:ext>
            </a:extLst>
          </p:cNvPr>
          <p:cNvSpPr txBox="1">
            <a:spLocks/>
          </p:cNvSpPr>
          <p:nvPr/>
        </p:nvSpPr>
        <p:spPr>
          <a:xfrm>
            <a:off x="448689" y="583256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About Me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person with a beard smiling&#10;&#10;AI-generated content may be incorrect.">
            <a:extLst>
              <a:ext uri="{FF2B5EF4-FFF2-40B4-BE49-F238E27FC236}">
                <a16:creationId xmlns:a16="http://schemas.microsoft.com/office/drawing/2014/main" id="{DE74F3E5-AABA-5D02-11DD-BB479104B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51" y="1609005"/>
            <a:ext cx="1650639" cy="16506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401E3B-84AA-2E2E-BFBC-A5D330F57928}"/>
              </a:ext>
            </a:extLst>
          </p:cNvPr>
          <p:cNvSpPr txBox="1">
            <a:spLocks/>
          </p:cNvSpPr>
          <p:nvPr/>
        </p:nvSpPr>
        <p:spPr>
          <a:xfrm>
            <a:off x="4171949" y="1643298"/>
            <a:ext cx="5683878" cy="21182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Microsoft Excel MVP and LinkedIn Learning Instructor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Author of </a:t>
            </a:r>
            <a:r>
              <a:rPr lang="en-US" sz="2000" i="1" dirty="0">
                <a:solidFill>
                  <a:schemeClr val="bg1"/>
                </a:solidFill>
              </a:rPr>
              <a:t>Modern Data Analytics in Excel</a:t>
            </a:r>
            <a:r>
              <a:rPr lang="en-US" sz="2000" dirty="0">
                <a:solidFill>
                  <a:schemeClr val="bg1"/>
                </a:solidFill>
              </a:rPr>
              <a:t> (O’Reilly)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Trainer and consultant for Fortune 500 firms, banks, and real estate professionals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Speaker at Global Excel Summit and other major conferences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Founder of </a:t>
            </a:r>
            <a:r>
              <a:rPr lang="en-US" sz="2000" dirty="0" err="1">
                <a:solidFill>
                  <a:schemeClr val="bg1"/>
                </a:solidFill>
              </a:rPr>
              <a:t>Stringfest</a:t>
            </a:r>
            <a:r>
              <a:rPr lang="en-US" sz="2000" dirty="0">
                <a:solidFill>
                  <a:schemeClr val="bg1"/>
                </a:solidFill>
              </a:rPr>
              <a:t> Analytics, helping professionals turn data into clarity and insight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DF78813A-04E8-13B7-ABCC-0C21D6A36610}"/>
              </a:ext>
            </a:extLst>
          </p:cNvPr>
          <p:cNvSpPr txBox="1">
            <a:spLocks/>
          </p:cNvSpPr>
          <p:nvPr/>
        </p:nvSpPr>
        <p:spPr>
          <a:xfrm>
            <a:off x="2274651" y="3323835"/>
            <a:ext cx="2061840" cy="3985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George Mount</a:t>
            </a:r>
          </a:p>
          <a:p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 author, trainer and consultant at </a:t>
            </a:r>
            <a:r>
              <a:rPr lang="en-GB" sz="1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Stringfest</a:t>
            </a:r>
            <a:r>
              <a:rPr lang="en-GB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Analytics</a:t>
            </a:r>
            <a:endParaRPr lang="en-US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4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F0A61-9014-337D-AA42-2D058495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A775703E-0C41-7409-AD8B-D18907F4F00D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6D618A4-C08E-D866-C551-956B15C00187}"/>
              </a:ext>
            </a:extLst>
          </p:cNvPr>
          <p:cNvSpPr txBox="1">
            <a:spLocks/>
          </p:cNvSpPr>
          <p:nvPr/>
        </p:nvSpPr>
        <p:spPr>
          <a:xfrm>
            <a:off x="448689" y="583256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From Brochure to Dashboard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768A07A-CCBD-62C0-F758-294F15CB8E62}"/>
              </a:ext>
            </a:extLst>
          </p:cNvPr>
          <p:cNvSpPr/>
          <p:nvPr/>
        </p:nvSpPr>
        <p:spPr>
          <a:xfrm>
            <a:off x="753475" y="1208194"/>
            <a:ext cx="67139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46B0A6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Starting point: </a:t>
            </a: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tenancy schedule in a PDF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46B0A6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Goal: </a:t>
            </a: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actionable insights on occupancy, rent, and lease risk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46B0A6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Tools: </a:t>
            </a: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Power BI Desktop + Power Query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4FB867-41F8-4A97-5688-D5F12B8FB95A}"/>
              </a:ext>
            </a:extLst>
          </p:cNvPr>
          <p:cNvSpPr/>
          <p:nvPr/>
        </p:nvSpPr>
        <p:spPr>
          <a:xfrm>
            <a:off x="484325" y="1510569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E12ABD-664B-CCB4-D82C-B1745125AB66}"/>
              </a:ext>
            </a:extLst>
          </p:cNvPr>
          <p:cNvSpPr/>
          <p:nvPr/>
        </p:nvSpPr>
        <p:spPr>
          <a:xfrm>
            <a:off x="484325" y="2259770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BD882-4FB6-9852-0421-57BC24ED6D2B}"/>
              </a:ext>
            </a:extLst>
          </p:cNvPr>
          <p:cNvSpPr/>
          <p:nvPr/>
        </p:nvSpPr>
        <p:spPr>
          <a:xfrm>
            <a:off x="484325" y="3013833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3" name="Graphic 2" descr="Wrench with solid fill">
            <a:extLst>
              <a:ext uri="{FF2B5EF4-FFF2-40B4-BE49-F238E27FC236}">
                <a16:creationId xmlns:a16="http://schemas.microsoft.com/office/drawing/2014/main" id="{D29676D2-2208-4B8D-BB00-D5C6B342F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360" y="3089873"/>
            <a:ext cx="274320" cy="27432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0890B29C-31C3-62A7-4F1B-2C8B431DC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79" y="2327915"/>
            <a:ext cx="274320" cy="274320"/>
          </a:xfrm>
          <a:prstGeom prst="rect">
            <a:avLst/>
          </a:prstGeom>
        </p:spPr>
      </p:pic>
      <p:pic>
        <p:nvPicPr>
          <p:cNvPr id="11" name="Graphic 10" descr="Caret Right with solid fill">
            <a:extLst>
              <a:ext uri="{FF2B5EF4-FFF2-40B4-BE49-F238E27FC236}">
                <a16:creationId xmlns:a16="http://schemas.microsoft.com/office/drawing/2014/main" id="{916C8ACC-3893-91D2-BC2A-BC094E394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681" y="1545326"/>
            <a:ext cx="323677" cy="3236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4B0D37-94FD-6559-BDE1-D7BCED939C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8178" y="0"/>
            <a:ext cx="4113822" cy="6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4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C4860-8F65-3531-14A5-F221004E6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5B7BC914-1B75-855B-32C6-D90E5402DC2E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39AB2EA-6FE2-DB83-CB21-CBCE4A982C25}"/>
              </a:ext>
            </a:extLst>
          </p:cNvPr>
          <p:cNvSpPr txBox="1">
            <a:spLocks/>
          </p:cNvSpPr>
          <p:nvPr/>
        </p:nvSpPr>
        <p:spPr>
          <a:xfrm>
            <a:off x="1409557" y="571073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Step One: Data Cleaning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D0CBAF1-B26B-D25E-FE34-43CC309128E5}"/>
              </a:ext>
            </a:extLst>
          </p:cNvPr>
          <p:cNvSpPr/>
          <p:nvPr/>
        </p:nvSpPr>
        <p:spPr>
          <a:xfrm>
            <a:off x="669066" y="1200068"/>
            <a:ext cx="67139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Import tenancy schedule from </a:t>
            </a:r>
            <a:r>
              <a:rPr lang="en-GB" sz="2000" b="1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PDF → CSV/Excel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Standardise columns (dates, rent values, fit-outs)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Handle missing values and nulls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440D00-E6D1-BA42-464B-C37C227D22B5}"/>
              </a:ext>
            </a:extLst>
          </p:cNvPr>
          <p:cNvSpPr/>
          <p:nvPr/>
        </p:nvSpPr>
        <p:spPr>
          <a:xfrm>
            <a:off x="584657" y="15751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1E6514-8C2A-B84B-9E55-3C882C9CFD00}"/>
              </a:ext>
            </a:extLst>
          </p:cNvPr>
          <p:cNvSpPr/>
          <p:nvPr/>
        </p:nvSpPr>
        <p:spPr>
          <a:xfrm>
            <a:off x="584657" y="2311729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52BA6C-E6C2-85D6-81BA-02DB62DEF962}"/>
              </a:ext>
            </a:extLst>
          </p:cNvPr>
          <p:cNvSpPr/>
          <p:nvPr/>
        </p:nvSpPr>
        <p:spPr>
          <a:xfrm>
            <a:off x="584657" y="30968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2" name="Picture 11" descr="A blue and green arrows with a black background&#10;&#10;AI-generated content may be incorrect.">
            <a:extLst>
              <a:ext uri="{FF2B5EF4-FFF2-40B4-BE49-F238E27FC236}">
                <a16:creationId xmlns:a16="http://schemas.microsoft.com/office/drawing/2014/main" id="{3A7F2363-353C-1781-A906-971307D1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35" y="376044"/>
            <a:ext cx="822616" cy="822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42808C-0DFF-F0CF-BACF-85F95FC9E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370" y="0"/>
            <a:ext cx="2426701" cy="242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CD7B-7123-AFD9-3333-1A5E3E1B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AB6E4931-EEA1-7435-3F94-B58BA7A96A46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B4C621E-5368-24E8-AE6D-AA91601B6304}"/>
              </a:ext>
            </a:extLst>
          </p:cNvPr>
          <p:cNvSpPr txBox="1">
            <a:spLocks/>
          </p:cNvSpPr>
          <p:nvPr/>
        </p:nvSpPr>
        <p:spPr>
          <a:xfrm>
            <a:off x="1435684" y="571073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Step Two: Core KPIs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793579C-2530-8472-9374-C6421B4646F3}"/>
              </a:ext>
            </a:extLst>
          </p:cNvPr>
          <p:cNvSpPr/>
          <p:nvPr/>
        </p:nvSpPr>
        <p:spPr>
          <a:xfrm>
            <a:off x="669066" y="1161758"/>
            <a:ext cx="67139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Total rent roll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Weighted average rent per </a:t>
            </a:r>
            <a:r>
              <a:rPr lang="en-GB" sz="2000" dirty="0" err="1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sq</a:t>
            </a: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 ft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Vacancy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3500C9-BA40-CAA2-F6B1-02DD819F10A9}"/>
              </a:ext>
            </a:extLst>
          </p:cNvPr>
          <p:cNvSpPr/>
          <p:nvPr/>
        </p:nvSpPr>
        <p:spPr>
          <a:xfrm>
            <a:off x="584657" y="15751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E10148-898E-9110-69E8-AD6700F8E131}"/>
              </a:ext>
            </a:extLst>
          </p:cNvPr>
          <p:cNvSpPr/>
          <p:nvPr/>
        </p:nvSpPr>
        <p:spPr>
          <a:xfrm>
            <a:off x="584657" y="2311729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0E44A7-B14E-6582-AFDE-920D89ADF8B1}"/>
              </a:ext>
            </a:extLst>
          </p:cNvPr>
          <p:cNvSpPr/>
          <p:nvPr/>
        </p:nvSpPr>
        <p:spPr>
          <a:xfrm>
            <a:off x="584657" y="30968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9" name="Picture 8" descr="A blue and purple arrows with a black background&#10;&#10;AI-generated content may be incorrect.">
            <a:extLst>
              <a:ext uri="{FF2B5EF4-FFF2-40B4-BE49-F238E27FC236}">
                <a16:creationId xmlns:a16="http://schemas.microsoft.com/office/drawing/2014/main" id="{B138C784-2E56-F9DB-599D-85ABE8C9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5" y="359316"/>
            <a:ext cx="908369" cy="908369"/>
          </a:xfrm>
          <a:prstGeom prst="rect">
            <a:avLst/>
          </a:prstGeom>
        </p:spPr>
      </p:pic>
      <p:pic>
        <p:nvPicPr>
          <p:cNvPr id="14" name="Picture 13" descr="A stack of papers with graphs and charts&#10;&#10;AI-generated content may be incorrect.">
            <a:extLst>
              <a:ext uri="{FF2B5EF4-FFF2-40B4-BE49-F238E27FC236}">
                <a16:creationId xmlns:a16="http://schemas.microsoft.com/office/drawing/2014/main" id="{02A24124-E0FA-EFAE-395E-3F0AFF20F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376" y="212024"/>
            <a:ext cx="2574823" cy="257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4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03602-7727-3642-FC40-64A1EB06E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F39BE6C3-FE96-4C6F-FA15-E97A08FBBDE2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7380206-C93D-C642-E008-8E6C39943912}"/>
              </a:ext>
            </a:extLst>
          </p:cNvPr>
          <p:cNvSpPr txBox="1">
            <a:spLocks/>
          </p:cNvSpPr>
          <p:nvPr/>
        </p:nvSpPr>
        <p:spPr>
          <a:xfrm>
            <a:off x="1381368" y="589911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Step Three: Interactivity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D5165AE-60C7-B80B-2854-D26092886125}"/>
              </a:ext>
            </a:extLst>
          </p:cNvPr>
          <p:cNvSpPr/>
          <p:nvPr/>
        </p:nvSpPr>
        <p:spPr>
          <a:xfrm>
            <a:off x="660357" y="1161760"/>
            <a:ext cx="67139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Slicer for fit-outs (Cat A vs Cat B)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Drill-down by tenant, lease terms, etc.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CA4BB1-49FF-295C-AD89-57540D857635}"/>
              </a:ext>
            </a:extLst>
          </p:cNvPr>
          <p:cNvSpPr/>
          <p:nvPr/>
        </p:nvSpPr>
        <p:spPr>
          <a:xfrm>
            <a:off x="584657" y="15751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2CD547-42E8-6B91-C803-8B9FB08D5577}"/>
              </a:ext>
            </a:extLst>
          </p:cNvPr>
          <p:cNvSpPr/>
          <p:nvPr/>
        </p:nvSpPr>
        <p:spPr>
          <a:xfrm>
            <a:off x="584657" y="2311729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1" name="Picture 10" descr="A blue and green arrows with a black background&#10;&#10;AI-generated content may be incorrect.">
            <a:extLst>
              <a:ext uri="{FF2B5EF4-FFF2-40B4-BE49-F238E27FC236}">
                <a16:creationId xmlns:a16="http://schemas.microsoft.com/office/drawing/2014/main" id="{59CCB576-C4C1-BD6D-2847-2293A2C8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5" y="375600"/>
            <a:ext cx="875799" cy="875799"/>
          </a:xfrm>
          <a:prstGeom prst="rect">
            <a:avLst/>
          </a:prstGeom>
        </p:spPr>
      </p:pic>
      <p:pic>
        <p:nvPicPr>
          <p:cNvPr id="13" name="Picture 12" descr="A logo of a hand touching a graph&#10;&#10;AI-generated content may be incorrect.">
            <a:extLst>
              <a:ext uri="{FF2B5EF4-FFF2-40B4-BE49-F238E27FC236}">
                <a16:creationId xmlns:a16="http://schemas.microsoft.com/office/drawing/2014/main" id="{2786597A-4EF9-E104-16BF-A34C8803B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019" y="-117690"/>
            <a:ext cx="3044981" cy="30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4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84889-6EFA-FC52-5D58-C05DB851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DCE34A40-DA50-FECB-A75A-D073E47697FA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AA27757-1C89-BDF9-1987-455C1E600A83}"/>
              </a:ext>
            </a:extLst>
          </p:cNvPr>
          <p:cNvSpPr txBox="1">
            <a:spLocks/>
          </p:cNvSpPr>
          <p:nvPr/>
        </p:nvSpPr>
        <p:spPr>
          <a:xfrm>
            <a:off x="1435684" y="571073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Step Four: Visuals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3A39FB1-C3B9-3A6D-C4F4-FE5EE02D3728}"/>
              </a:ext>
            </a:extLst>
          </p:cNvPr>
          <p:cNvSpPr/>
          <p:nvPr/>
        </p:nvSpPr>
        <p:spPr>
          <a:xfrm>
            <a:off x="669066" y="1161758"/>
            <a:ext cx="67139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KPI cards across the top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Gantt chart for lease timelines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Supporting visuals (rent per </a:t>
            </a:r>
            <a:r>
              <a:rPr lang="en-GB" sz="2000" dirty="0" err="1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sq</a:t>
            </a: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 ft, occupancy trends)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1329C9-5DBD-D2B8-62C4-9E0EA2DDAC9B}"/>
              </a:ext>
            </a:extLst>
          </p:cNvPr>
          <p:cNvSpPr/>
          <p:nvPr/>
        </p:nvSpPr>
        <p:spPr>
          <a:xfrm>
            <a:off x="584657" y="15751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B42381-7313-41A2-1FA7-D206E58800A3}"/>
              </a:ext>
            </a:extLst>
          </p:cNvPr>
          <p:cNvSpPr/>
          <p:nvPr/>
        </p:nvSpPr>
        <p:spPr>
          <a:xfrm>
            <a:off x="584657" y="2311729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FC24CC-4717-2CBA-BD71-60AD1AF0E8EE}"/>
              </a:ext>
            </a:extLst>
          </p:cNvPr>
          <p:cNvSpPr/>
          <p:nvPr/>
        </p:nvSpPr>
        <p:spPr>
          <a:xfrm>
            <a:off x="584657" y="3096857"/>
            <a:ext cx="168818" cy="170185"/>
          </a:xfrm>
          <a:prstGeom prst="ellipse">
            <a:avLst/>
          </a:prstGeom>
          <a:solidFill>
            <a:schemeClr val="bg1"/>
          </a:solidFill>
          <a:ln w="57150"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9" name="Picture 8" descr="A blue and purple arrows with a black background&#10;&#10;AI-generated content may be incorrect.">
            <a:extLst>
              <a:ext uri="{FF2B5EF4-FFF2-40B4-BE49-F238E27FC236}">
                <a16:creationId xmlns:a16="http://schemas.microsoft.com/office/drawing/2014/main" id="{DABF0A02-E0F9-3112-8054-9F12DD7C3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4"/>
          <a:stretch>
            <a:fillRect/>
          </a:stretch>
        </p:blipFill>
        <p:spPr>
          <a:xfrm>
            <a:off x="827680" y="359316"/>
            <a:ext cx="512824" cy="908369"/>
          </a:xfrm>
          <a:prstGeom prst="rect">
            <a:avLst/>
          </a:prstGeom>
        </p:spPr>
      </p:pic>
      <p:pic>
        <p:nvPicPr>
          <p:cNvPr id="8" name="Picture 7" descr="A blue and purple arrows with a black background&#10;&#10;AI-generated content may be incorrect.">
            <a:extLst>
              <a:ext uri="{FF2B5EF4-FFF2-40B4-BE49-F238E27FC236}">
                <a16:creationId xmlns:a16="http://schemas.microsoft.com/office/drawing/2014/main" id="{94326C9E-EEF6-1E37-99E6-7F089733F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/>
          <a:stretch>
            <a:fillRect/>
          </a:stretch>
        </p:blipFill>
        <p:spPr>
          <a:xfrm>
            <a:off x="410852" y="274854"/>
            <a:ext cx="416828" cy="102241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B5DF02-C004-7235-63A5-0E3639894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22" y="-63675"/>
            <a:ext cx="2989478" cy="298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2D69-7FC5-C2C6-E4B0-A9BA4013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7">
            <a:extLst>
              <a:ext uri="{FF2B5EF4-FFF2-40B4-BE49-F238E27FC236}">
                <a16:creationId xmlns:a16="http://schemas.microsoft.com/office/drawing/2014/main" id="{F4A3344B-5727-B8C0-17AB-D118CF142E59}"/>
              </a:ext>
            </a:extLst>
          </p:cNvPr>
          <p:cNvSpPr txBox="1">
            <a:spLocks/>
          </p:cNvSpPr>
          <p:nvPr/>
        </p:nvSpPr>
        <p:spPr>
          <a:xfrm>
            <a:off x="827680" y="6323028"/>
            <a:ext cx="60557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b="1" dirty="0">
                <a:solidFill>
                  <a:srgbClr val="312F7D"/>
                </a:solidFill>
                <a:latin typeface="Avenir Heavy" panose="02000503020000020003"/>
              </a:rPr>
              <a:t>Building a Real Estate Dashboard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70644E7B-FE96-BFBC-257C-B63BE5BB5474}"/>
              </a:ext>
            </a:extLst>
          </p:cNvPr>
          <p:cNvSpPr txBox="1">
            <a:spLocks/>
          </p:cNvSpPr>
          <p:nvPr/>
        </p:nvSpPr>
        <p:spPr>
          <a:xfrm>
            <a:off x="448689" y="583256"/>
            <a:ext cx="10515600" cy="6168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00" b="1" kern="1200">
                <a:solidFill>
                  <a:srgbClr val="312F7D"/>
                </a:solidFill>
                <a:latin typeface="Avenir Heavy" panose="02000503020000020003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Wrap-Up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2CAB861-46A8-6907-9BBE-F8B2388EF94F}"/>
              </a:ext>
            </a:extLst>
          </p:cNvPr>
          <p:cNvSpPr/>
          <p:nvPr/>
        </p:nvSpPr>
        <p:spPr>
          <a:xfrm>
            <a:off x="827680" y="1246860"/>
            <a:ext cx="50839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46B0A6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Clean → Model → Visualize → Insight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From static PDF to interactive dashboard</a:t>
            </a:r>
          </a:p>
          <a:p>
            <a:pPr marL="342900" indent="-34290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72525"/>
                </a:solidFill>
                <a:latin typeface="Calibri" panose="020F0502020204030204" pitchFamily="34" charset="0"/>
                <a:ea typeface="Inter" pitchFamily="34" charset="-122"/>
                <a:cs typeface="Calibri" panose="020F0502020204030204" pitchFamily="34" charset="0"/>
              </a:rPr>
              <a:t>Foundation for deeper real estate analytics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33592F-31F2-4B14-C254-6876812C6979}"/>
              </a:ext>
            </a:extLst>
          </p:cNvPr>
          <p:cNvSpPr/>
          <p:nvPr/>
        </p:nvSpPr>
        <p:spPr>
          <a:xfrm>
            <a:off x="545129" y="1539717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B53B67-849A-B7B1-A7A6-BFBA1446FC80}"/>
              </a:ext>
            </a:extLst>
          </p:cNvPr>
          <p:cNvSpPr/>
          <p:nvPr/>
        </p:nvSpPr>
        <p:spPr>
          <a:xfrm>
            <a:off x="545129" y="2314202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684390-BBCA-5671-7D97-4EB34F738A49}"/>
              </a:ext>
            </a:extLst>
          </p:cNvPr>
          <p:cNvSpPr/>
          <p:nvPr/>
        </p:nvSpPr>
        <p:spPr>
          <a:xfrm>
            <a:off x="545129" y="3088687"/>
            <a:ext cx="405116" cy="393192"/>
          </a:xfrm>
          <a:prstGeom prst="ellipse">
            <a:avLst/>
          </a:prstGeom>
          <a:solidFill>
            <a:srgbClr val="56BCB2"/>
          </a:solidFill>
          <a:ln>
            <a:solidFill>
              <a:srgbClr val="46B0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2FCDC8-A168-D2C6-AC00-02C88D9B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554" y="0"/>
            <a:ext cx="4110446" cy="61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inar Template" id="{A9B757A7-6F12-4B26-9F8B-9858E7E3A65A}" vid="{25561693-EAA2-4D4E-A050-D5230EF2B4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61a720-9112-47aa-b727-d34998f77320">
      <Terms xmlns="http://schemas.microsoft.com/office/infopath/2007/PartnerControls"/>
    </lcf76f155ced4ddcb4097134ff3c332f>
    <TaxCatchAll xmlns="efe29e46-f8a9-44be-829b-2da1be241cf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E78336353454B880B9B781BB62B11" ma:contentTypeVersion="18" ma:contentTypeDescription="Create a new document." ma:contentTypeScope="" ma:versionID="69f0a5a930d3530b6b727bcede5d5693">
  <xsd:schema xmlns:xsd="http://www.w3.org/2001/XMLSchema" xmlns:xs="http://www.w3.org/2001/XMLSchema" xmlns:p="http://schemas.microsoft.com/office/2006/metadata/properties" xmlns:ns2="8561a720-9112-47aa-b727-d34998f77320" xmlns:ns3="efe29e46-f8a9-44be-829b-2da1be241cf8" targetNamespace="http://schemas.microsoft.com/office/2006/metadata/properties" ma:root="true" ma:fieldsID="074514eb1ff905ba508596d64cff380c" ns2:_="" ns3:_="">
    <xsd:import namespace="8561a720-9112-47aa-b727-d34998f77320"/>
    <xsd:import namespace="efe29e46-f8a9-44be-829b-2da1be241c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1a720-9112-47aa-b727-d34998f773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3fbc618-44ed-4bfd-b7be-ffa80e1dbe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29e46-f8a9-44be-829b-2da1be241cf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b1bd0eb-d521-4625-9a5a-e45f5df3d7cf}" ma:internalName="TaxCatchAll" ma:showField="CatchAllData" ma:web="efe29e46-f8a9-44be-829b-2da1be241c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E9959-5CFA-4D4E-BC99-5BA778F8C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B0F994-5C91-45B5-9824-71BFC87E83D5}">
  <ds:schemaRefs>
    <ds:schemaRef ds:uri="8561a720-9112-47aa-b727-d34998f77320"/>
    <ds:schemaRef ds:uri="efe29e46-f8a9-44be-829b-2da1be241cf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4A9B8ED-69DF-41AA-80E4-0D07CF39B0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1a720-9112-47aa-b727-d34998f77320"/>
    <ds:schemaRef ds:uri="efe29e46-f8a9-44be-829b-2da1be241c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Webinar Template</Template>
  <TotalTime>2263</TotalTime>
  <Words>334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</vt:lpstr>
      <vt:lpstr>Avenir Heavy</vt:lpstr>
      <vt:lpstr>Avenir-Heavy</vt:lpstr>
      <vt:lpstr>Avenir-Roman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Wilson</dc:creator>
  <cp:lastModifiedBy>Emma Wilson</cp:lastModifiedBy>
  <cp:revision>25</cp:revision>
  <dcterms:created xsi:type="dcterms:W3CDTF">2023-02-09T10:25:14Z</dcterms:created>
  <dcterms:modified xsi:type="dcterms:W3CDTF">2025-09-24T13:50:20Z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0x010100B29E78336353454B880B9B781BB62B11</vt:lpwstr>
  </property>
  <property fmtid="{D5CDD505-2E9C-101B-9397-08002B2CF9AE}" pid="3" name="MediaServiceImageTags">
    <vt:lpwstr/>
  </property>
</Properties>
</file>