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8" r:id="rId3"/>
    <p:sldId id="267" r:id="rId4"/>
    <p:sldId id="329" r:id="rId5"/>
    <p:sldId id="340" r:id="rId6"/>
    <p:sldId id="341" r:id="rId7"/>
    <p:sldId id="342" r:id="rId8"/>
    <p:sldId id="343" r:id="rId9"/>
    <p:sldId id="344" r:id="rId10"/>
    <p:sldId id="345" r:id="rId11"/>
    <p:sldId id="346" r:id="rId12"/>
    <p:sldId id="347" r:id="rId13"/>
    <p:sldId id="330" r:id="rId14"/>
    <p:sldId id="266" r:id="rId15"/>
    <p:sldId id="332" r:id="rId16"/>
    <p:sldId id="269" r:id="rId17"/>
    <p:sldId id="320" r:id="rId18"/>
    <p:sldId id="311" r:id="rId19"/>
    <p:sldId id="273" r:id="rId20"/>
    <p:sldId id="327" r:id="rId21"/>
    <p:sldId id="331" r:id="rId22"/>
    <p:sldId id="312" r:id="rId23"/>
    <p:sldId id="275" r:id="rId24"/>
    <p:sldId id="322" r:id="rId25"/>
    <p:sldId id="317" r:id="rId26"/>
    <p:sldId id="328" r:id="rId27"/>
    <p:sldId id="324" r:id="rId28"/>
    <p:sldId id="326" r:id="rId29"/>
    <p:sldId id="325" r:id="rId30"/>
    <p:sldId id="337" r:id="rId31"/>
    <p:sldId id="261" r:id="rId32"/>
    <p:sldId id="318" r:id="rId33"/>
    <p:sldId id="319" r:id="rId34"/>
    <p:sldId id="305" r:id="rId35"/>
    <p:sldId id="306" r:id="rId36"/>
    <p:sldId id="338" r:id="rId37"/>
    <p:sldId id="339" r:id="rId38"/>
    <p:sldId id="316" r:id="rId39"/>
    <p:sldId id="33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4157" autoAdjust="0"/>
  </p:normalViewPr>
  <p:slideViewPr>
    <p:cSldViewPr snapToGrid="0">
      <p:cViewPr varScale="1">
        <p:scale>
          <a:sx n="88" d="100"/>
          <a:sy n="88" d="100"/>
        </p:scale>
        <p:origin x="642" y="114"/>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7/25/2021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31650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327556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3682086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2605661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 we want to do today – well this is an Excel meetup, so this would be a weird meetup for me to be trashing Excel as an inherently inferior tool. I love Excel and it’s my home base for working with data, and I’ve found for some tasks that R and Python are just better fits. I want to contextualize R and Python as complementary resources. </a:t>
            </a:r>
          </a:p>
          <a:p>
            <a:endParaRPr lang="en-US" dirty="0"/>
          </a:p>
          <a:p>
            <a:r>
              <a:rPr lang="en-US" dirty="0"/>
              <a:t>So if you are interested in learning these tools as an Excel user, I want to give you a clear learning path and provide you an overview here. Now it probably seems really intimidating to go anywhere near R or Python but by the end of this hour you’ll have a good lay of the land – I’ll have some demos here where you can use the industry standard software for these languages without having to download anything. </a:t>
            </a:r>
          </a:p>
          <a:p>
            <a:endParaRPr lang="en-US" dirty="0"/>
          </a:p>
          <a:p>
            <a:r>
              <a:rPr lang="en-US" dirty="0"/>
              <a:t>I also want to go a bit further than I necessarily do in the book and show some tangible demos for combining these two tools – again I want to show that you should think of these tools as complements and not substitutes. </a:t>
            </a:r>
          </a:p>
          <a:p>
            <a:endParaRPr lang="en-US" dirty="0"/>
          </a:p>
          <a:p>
            <a:r>
              <a:rPr lang="en-US" dirty="0"/>
              <a:t>So those are the official learning objectives.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4261733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unofficial objective is to have fun with data and computers, if you are in this group you are probably a geek, so you can take this meetup as an opportunity to geek out with other geeks and learn something new.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2105261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seems patronizing</a:t>
            </a:r>
          </a:p>
          <a:p>
            <a:r>
              <a:rPr lang="en-US" dirty="0"/>
              <a:t>How about add a slide defining what analytics is.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2503047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may seem superfluous to learn a statistical programming language when Microsoft keeps rolling out new features to help with data analysis. And this has been a huge change at how Microsoft itself looks at open source languages. They are now seen as allies.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3341549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interesting thing is that regardless of these tools used we’re often really speaking the same language when it comes to data analysis. Whether you’re doing it in a spreadsheet or a statistical programming languages, these sorts of operations are the same.</a:t>
            </a:r>
          </a:p>
          <a:p>
            <a:endParaRPr lang="en-US" dirty="0"/>
          </a:p>
          <a:p>
            <a:r>
              <a:rPr lang="en-US" dirty="0"/>
              <a:t>So what I want to help you do is take that mental model of working with data that you’ve so finely honed and show you how to transfer that knowledge into working with these other tools.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3114982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first let’s start with R, and yes its full name is the R Project for Statistical Computing.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2308189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R was really built by statisticians, for statisticians. </a:t>
            </a:r>
          </a:p>
          <a:p>
            <a:r>
              <a:rPr lang="en-US" dirty="0"/>
              <a:t>Add a slide here who uses it and so forth. </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681382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like I mentioned when something is open source that means anyone is welcome to build on the code base however they like. RStudio is a very popular integrated development environment which is used to interact with the code base. </a:t>
            </a:r>
          </a:p>
          <a:p>
            <a:endParaRPr lang="en-US" dirty="0"/>
          </a:p>
          <a:p>
            <a:r>
              <a:rPr lang="en-US" dirty="0"/>
              <a:t>In Excel we are used to the code base and interface all being wrapped up in one package so this is something that could take some getting used to for you.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42307996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it’s time for a demo. I want this meetup to be as interactive as possible. You will see in the repo there is a button that says Run in </a:t>
            </a:r>
            <a:r>
              <a:rPr lang="en-US" dirty="0" err="1"/>
              <a:t>Rstudio</a:t>
            </a:r>
            <a:r>
              <a:rPr lang="en-US" dirty="0"/>
              <a:t>. This is going to launch </a:t>
            </a:r>
            <a:r>
              <a:rPr lang="en-US" dirty="0" err="1"/>
              <a:t>Rstudio</a:t>
            </a:r>
            <a:r>
              <a:rPr lang="en-US" dirty="0"/>
              <a:t> right in your browser window. And when you get there you are going to see these four screens. </a:t>
            </a:r>
          </a:p>
          <a:p>
            <a:endParaRPr lang="en-US" dirty="0"/>
          </a:p>
          <a:p>
            <a:r>
              <a:rPr lang="en-US" dirty="0"/>
              <a:t>So what I want to do now is just show you what </a:t>
            </a:r>
            <a:r>
              <a:rPr lang="en-US" dirty="0" err="1"/>
              <a:t>Rstudio</a:t>
            </a:r>
            <a:r>
              <a:rPr lang="en-US" dirty="0"/>
              <a:t> looks like. We aren’t going to get too into depth about all the object types and so forth, just a little tour here.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5689022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40934644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this is the name of the section just because I couldn’t think of anything else that started with a P…. </a:t>
            </a:r>
          </a:p>
          <a:p>
            <a:endParaRPr lang="en-US" dirty="0"/>
          </a:p>
          <a:p>
            <a:r>
              <a:rPr lang="en-US" dirty="0"/>
              <a:t>Anyway let’s situate Python here for a sec. If you are wondering about the difference between R and Python – like I mentioned earlier R is best known for its statistical capabilities, it was born and raised to be a statistical language.</a:t>
            </a:r>
          </a:p>
          <a:p>
            <a:r>
              <a:rPr lang="en-US" dirty="0"/>
              <a:t>On the other hand Python was built primarily as a computer scripting language, sort of like VBA. So they were built for somewhat different needs which means they both have their strengths and weaknesses. For example, Python does not include a built-in data structure for a tabular data source, so we’ll need to rely on open source packages to implement it. </a:t>
            </a:r>
          </a:p>
        </p:txBody>
      </p:sp>
      <p:sp>
        <p:nvSpPr>
          <p:cNvPr id="4" name="Slide Number Placeholder 3"/>
          <p:cNvSpPr>
            <a:spLocks noGrp="1"/>
          </p:cNvSpPr>
          <p:nvPr>
            <p:ph type="sldNum" sz="quarter" idx="5"/>
          </p:nvPr>
        </p:nvSpPr>
        <p:spPr/>
        <p:txBody>
          <a:bodyPr/>
          <a:lstStyle/>
          <a:p>
            <a:fld id="{3BB66621-ADCC-4EF8-8003-B9D3E881DCD2}" type="slidenum">
              <a:rPr lang="en-US" smtClean="0"/>
              <a:t>25</a:t>
            </a:fld>
            <a:endParaRPr lang="en-US"/>
          </a:p>
        </p:txBody>
      </p:sp>
    </p:spTree>
    <p:extLst>
      <p:ext uri="{BB962C8B-B14F-4D97-AF65-F5344CB8AC3E}">
        <p14:creationId xmlns:p14="http://schemas.microsoft.com/office/powerpoint/2010/main" val="4170898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26</a:t>
            </a:fld>
            <a:endParaRPr lang="en-US"/>
          </a:p>
        </p:txBody>
      </p:sp>
    </p:spTree>
    <p:extLst>
      <p:ext uri="{BB962C8B-B14F-4D97-AF65-F5344CB8AC3E}">
        <p14:creationId xmlns:p14="http://schemas.microsoft.com/office/powerpoint/2010/main" val="41149366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27</a:t>
            </a:fld>
            <a:endParaRPr lang="en-US"/>
          </a:p>
        </p:txBody>
      </p:sp>
    </p:spTree>
    <p:extLst>
      <p:ext uri="{BB962C8B-B14F-4D97-AF65-F5344CB8AC3E}">
        <p14:creationId xmlns:p14="http://schemas.microsoft.com/office/powerpoint/2010/main" val="27826674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if you want to head back to that file on your browser what we’ll do here is export and format a dataset from Python to Excel. We’ll need to use some modules, what you know as packages, to do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28</a:t>
            </a:fld>
            <a:endParaRPr lang="en-US"/>
          </a:p>
        </p:txBody>
      </p:sp>
    </p:spTree>
    <p:extLst>
      <p:ext uri="{BB962C8B-B14F-4D97-AF65-F5344CB8AC3E}">
        <p14:creationId xmlns:p14="http://schemas.microsoft.com/office/powerpoint/2010/main" val="21387365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talk about Python. In particular as an Excel user something to be aware of is the growing interest in integrating it with Python. Now I’ve linked to the infamous UserVoice survey above asking for this feature. I won’t press Alan or any of our MVPs on the matter but something is happening there… </a:t>
            </a:r>
          </a:p>
          <a:p>
            <a:endParaRPr lang="en-US" dirty="0"/>
          </a:p>
          <a:p>
            <a:r>
              <a:rPr lang="en-US" dirty="0"/>
              <a:t>There are also some popular packages over here but there are even more. So in this demo I am going to share a really brief example for “Python-Powered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29</a:t>
            </a:fld>
            <a:endParaRPr lang="en-US"/>
          </a:p>
        </p:txBody>
      </p:sp>
    </p:spTree>
    <p:extLst>
      <p:ext uri="{BB962C8B-B14F-4D97-AF65-F5344CB8AC3E}">
        <p14:creationId xmlns:p14="http://schemas.microsoft.com/office/powerpoint/2010/main" val="3867863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I’ll start out here just with a conceptual overview of how Excel fits in with other tools you might use for analytics, and when I say analytics I mean using data to make recommendations about what to do given what’s happened. You’ll learn a bit about open source tools and how to think about how they related to Microsoft’s own stack.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31388359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in this demo you will look a bit more into using Python as an automation tool for Excel. You already saw that Python makes for pretty intuitive data analysis. I don’t know that this package is as intuitive, but I don’t know it’s any worse than VBA, and the nice thing is that it layers so many Python features into it as well. So go back to the repo and the Python-Powered Excel worksheet. </a:t>
            </a:r>
          </a:p>
        </p:txBody>
      </p:sp>
      <p:sp>
        <p:nvSpPr>
          <p:cNvPr id="4" name="Slide Number Placeholder 3"/>
          <p:cNvSpPr>
            <a:spLocks noGrp="1"/>
          </p:cNvSpPr>
          <p:nvPr>
            <p:ph type="sldNum" sz="quarter" idx="5"/>
          </p:nvPr>
        </p:nvSpPr>
        <p:spPr/>
        <p:txBody>
          <a:bodyPr/>
          <a:lstStyle/>
          <a:p>
            <a:fld id="{3BB66621-ADCC-4EF8-8003-B9D3E881DCD2}" type="slidenum">
              <a:rPr lang="en-US" smtClean="0"/>
              <a:t>30</a:t>
            </a:fld>
            <a:endParaRPr lang="en-US"/>
          </a:p>
        </p:txBody>
      </p:sp>
    </p:spTree>
    <p:extLst>
      <p:ext uri="{BB962C8B-B14F-4D97-AF65-F5344CB8AC3E}">
        <p14:creationId xmlns:p14="http://schemas.microsoft.com/office/powerpoint/2010/main" val="2448290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about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31</a:t>
            </a:fld>
            <a:endParaRPr lang="en-US"/>
          </a:p>
        </p:txBody>
      </p:sp>
    </p:spTree>
    <p:extLst>
      <p:ext uri="{BB962C8B-B14F-4D97-AF65-F5344CB8AC3E}">
        <p14:creationId xmlns:p14="http://schemas.microsoft.com/office/powerpoint/2010/main" val="16214024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for one last demo. I want to show you an example of “remixing” some of these different tools and really using each resource to its full potential. And the pun here is “shell” as in </a:t>
            </a:r>
            <a:r>
              <a:rPr lang="en-US"/>
              <a:t>a programming shell. </a:t>
            </a:r>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32</a:t>
            </a:fld>
            <a:endParaRPr lang="en-US"/>
          </a:p>
        </p:txBody>
      </p:sp>
    </p:spTree>
    <p:extLst>
      <p:ext uri="{BB962C8B-B14F-4D97-AF65-F5344CB8AC3E}">
        <p14:creationId xmlns:p14="http://schemas.microsoft.com/office/powerpoint/2010/main" val="29931277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33</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36</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4084352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3374266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4097124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4013914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1419178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7/25/2021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7/25/2021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7/25/2021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7/25/2021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github.com/stringfestdata/london-excel" TargetMode="Externa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github.com/stringfestdata/london-excel" TargetMode="External"/><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jpe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25.jpeg"/><Relationship Id="rId4" Type="http://schemas.openxmlformats.org/officeDocument/2006/relationships/hyperlink" Target="https://www.georgejmount.com/book"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p:txBody>
      </p:sp>
      <p:pic>
        <p:nvPicPr>
          <p:cNvPr id="3" name="Picture 2" descr="A picture containing text&#10;&#10;Description automatically generated">
            <a:extLst>
              <a:ext uri="{FF2B5EF4-FFF2-40B4-BE49-F238E27FC236}">
                <a16:creationId xmlns:a16="http://schemas.microsoft.com/office/drawing/2014/main" id="{C27904FB-7042-44E9-BEFC-B975916BAB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sp>
        <p:nvSpPr>
          <p:cNvPr id="11" name="TextBox 10"/>
          <p:cNvSpPr txBox="1"/>
          <p:nvPr/>
        </p:nvSpPr>
        <p:spPr>
          <a:xfrm>
            <a:off x="356748" y="631630"/>
            <a:ext cx="9473052" cy="2482474"/>
          </a:xfrm>
          <a:prstGeom prst="rect">
            <a:avLst/>
          </a:prstGeom>
          <a:noFill/>
        </p:spPr>
        <p:txBody>
          <a:bodyPr wrap="square" rtlCol="0">
            <a:spAutoFit/>
          </a:bodyPr>
          <a:lstStyle/>
          <a:p>
            <a:pPr>
              <a:lnSpc>
                <a:spcPct val="150000"/>
              </a:lnSpc>
            </a:pPr>
            <a:r>
              <a:rPr lang="en-US" sz="3600" b="1" dirty="0">
                <a:solidFill>
                  <a:srgbClr val="707070"/>
                </a:solidFill>
                <a:latin typeface="Pragmatica" panose="020B0403040502020204" pitchFamily="34" charset="0"/>
              </a:rPr>
              <a:t>7. How do you evaluate the success of blended learning for data literacy? What KPIs or ROI measures can be used? </a:t>
            </a:r>
          </a:p>
        </p:txBody>
      </p:sp>
    </p:spTree>
    <p:extLst>
      <p:ext uri="{BB962C8B-B14F-4D97-AF65-F5344CB8AC3E}">
        <p14:creationId xmlns:p14="http://schemas.microsoft.com/office/powerpoint/2010/main" val="360549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sp>
        <p:nvSpPr>
          <p:cNvPr id="11" name="TextBox 10"/>
          <p:cNvSpPr txBox="1"/>
          <p:nvPr/>
        </p:nvSpPr>
        <p:spPr>
          <a:xfrm>
            <a:off x="356748" y="631630"/>
            <a:ext cx="9473052" cy="3313471"/>
          </a:xfrm>
          <a:prstGeom prst="rect">
            <a:avLst/>
          </a:prstGeom>
          <a:noFill/>
        </p:spPr>
        <p:txBody>
          <a:bodyPr wrap="square" rtlCol="0">
            <a:spAutoFit/>
          </a:bodyPr>
          <a:lstStyle/>
          <a:p>
            <a:pPr>
              <a:lnSpc>
                <a:spcPct val="150000"/>
              </a:lnSpc>
            </a:pPr>
            <a:r>
              <a:rPr lang="en-US" sz="3600" b="1" dirty="0">
                <a:solidFill>
                  <a:srgbClr val="707070"/>
                </a:solidFill>
                <a:latin typeface="Pragmatica" panose="020B0403040502020204" pitchFamily="34" charset="0"/>
              </a:rPr>
              <a:t>8. What advice would you give to someone who wants to incorporate blended learning into their data literacy efforts? </a:t>
            </a:r>
          </a:p>
        </p:txBody>
      </p:sp>
    </p:spTree>
    <p:extLst>
      <p:ext uri="{BB962C8B-B14F-4D97-AF65-F5344CB8AC3E}">
        <p14:creationId xmlns:p14="http://schemas.microsoft.com/office/powerpoint/2010/main" val="3183677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sp>
        <p:nvSpPr>
          <p:cNvPr id="11" name="TextBox 10"/>
          <p:cNvSpPr txBox="1"/>
          <p:nvPr/>
        </p:nvSpPr>
        <p:spPr>
          <a:xfrm>
            <a:off x="356748" y="631630"/>
            <a:ext cx="9473052" cy="1651478"/>
          </a:xfrm>
          <a:prstGeom prst="rect">
            <a:avLst/>
          </a:prstGeom>
          <a:noFill/>
        </p:spPr>
        <p:txBody>
          <a:bodyPr wrap="square" rtlCol="0">
            <a:spAutoFit/>
          </a:bodyPr>
          <a:lstStyle/>
          <a:p>
            <a:pPr>
              <a:lnSpc>
                <a:spcPct val="150000"/>
              </a:lnSpc>
            </a:pPr>
            <a:r>
              <a:rPr lang="en-US" sz="3600" b="1" dirty="0">
                <a:solidFill>
                  <a:srgbClr val="707070"/>
                </a:solidFill>
                <a:latin typeface="Pragmatica" panose="020B0403040502020204" pitchFamily="34" charset="0"/>
              </a:rPr>
              <a:t>9. What else would you like to discuss about this topic? </a:t>
            </a:r>
          </a:p>
        </p:txBody>
      </p:sp>
    </p:spTree>
    <p:extLst>
      <p:ext uri="{BB962C8B-B14F-4D97-AF65-F5344CB8AC3E}">
        <p14:creationId xmlns:p14="http://schemas.microsoft.com/office/powerpoint/2010/main" val="2129567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Chart a clear learning path from Excel to R and Python</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Demonstrate tangible use cases for combining these tools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144046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Unofficial learning objective</a:t>
            </a:r>
          </a:p>
        </p:txBody>
      </p:sp>
      <p:sp>
        <p:nvSpPr>
          <p:cNvPr id="3" name="TextBox 2"/>
          <p:cNvSpPr txBox="1"/>
          <p:nvPr/>
        </p:nvSpPr>
        <p:spPr>
          <a:xfrm>
            <a:off x="462987" y="1365813"/>
            <a:ext cx="9595413"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Having fun with data &amp; computers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Win a book… maybe?</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088404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Spare no tools… </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What is Excel good for? </a:t>
            </a:r>
          </a:p>
        </p:txBody>
      </p:sp>
      <p:sp>
        <p:nvSpPr>
          <p:cNvPr id="3" name="TextBox 2"/>
          <p:cNvSpPr txBox="1"/>
          <p:nvPr/>
        </p:nvSpPr>
        <p:spPr>
          <a:xfrm>
            <a:off x="347241" y="2280355"/>
            <a:ext cx="5164238" cy="2800767"/>
          </a:xfrm>
          <a:prstGeom prst="rect">
            <a:avLst/>
          </a:prstGeom>
          <a:noFill/>
        </p:spPr>
        <p:txBody>
          <a:bodyPr wrap="square" rtlCol="0">
            <a:spAutoFit/>
          </a:bodyPr>
          <a:lstStyle/>
          <a:p>
            <a:pPr>
              <a:buClr>
                <a:srgbClr val="CF3338"/>
              </a:buClr>
            </a:pPr>
            <a:r>
              <a:rPr lang="en-US" sz="3600" b="1" dirty="0">
                <a:solidFill>
                  <a:srgbClr val="707070"/>
                </a:solidFill>
                <a:latin typeface="Normafixed Tryout" panose="00000409000000000000" pitchFamily="49" charset="0"/>
              </a:rPr>
              <a:t>Good at… </a:t>
            </a:r>
            <a:endParaRPr lang="en-US" sz="3600" dirty="0">
              <a:solidFill>
                <a:srgbClr val="707070"/>
              </a:solidFill>
              <a:latin typeface="Normafixed Tryout" panose="00000409000000000000"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Visual calculations</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End-user interactivity</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Rapid prototyping</a:t>
            </a:r>
          </a:p>
          <a:p>
            <a:pPr>
              <a:buClr>
                <a:srgbClr val="CF3338"/>
              </a:buClr>
            </a:pPr>
            <a:endParaRPr lang="en-US" sz="2800" dirty="0">
              <a:solidFill>
                <a:srgbClr val="707070"/>
              </a:solidFill>
              <a:latin typeface="Pragmatica" panose="020B0403040502020204" pitchFamily="34" charset="0"/>
            </a:endParaRPr>
          </a:p>
        </p:txBody>
      </p:sp>
      <p:sp>
        <p:nvSpPr>
          <p:cNvPr id="5" name="TextBox 4"/>
          <p:cNvSpPr txBox="1"/>
          <p:nvPr/>
        </p:nvSpPr>
        <p:spPr>
          <a:xfrm>
            <a:off x="5511478" y="2218800"/>
            <a:ext cx="6539697" cy="2369880"/>
          </a:xfrm>
          <a:prstGeom prst="rect">
            <a:avLst/>
          </a:prstGeom>
          <a:noFill/>
        </p:spPr>
        <p:txBody>
          <a:bodyPr wrap="square" rtlCol="0">
            <a:spAutoFit/>
          </a:bodyPr>
          <a:lstStyle/>
          <a:p>
            <a:pPr>
              <a:buClr>
                <a:srgbClr val="CF3338"/>
              </a:buClr>
            </a:pPr>
            <a:r>
              <a:rPr lang="en-US" sz="3600" b="1" dirty="0">
                <a:solidFill>
                  <a:srgbClr val="707070"/>
                </a:solidFill>
                <a:latin typeface="Normafixed Tryout" panose="00000409000000000000" pitchFamily="49" charset="0"/>
              </a:rPr>
              <a:t>Not so much… </a:t>
            </a:r>
            <a:endParaRPr lang="en-US" sz="3600" dirty="0">
              <a:solidFill>
                <a:srgbClr val="707070"/>
              </a:solidFill>
              <a:latin typeface="Normafixed Tryout" panose="00000409000000000000"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Storing data</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Mobilizing data</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Implementing advanced analytics</a:t>
            </a:r>
          </a:p>
        </p:txBody>
      </p:sp>
    </p:spTree>
    <p:extLst>
      <p:ext uri="{BB962C8B-B14F-4D97-AF65-F5344CB8AC3E}">
        <p14:creationId xmlns:p14="http://schemas.microsoft.com/office/powerpoint/2010/main" val="3138290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Don’t take my word for it… </a:t>
            </a:r>
          </a:p>
        </p:txBody>
      </p:sp>
      <p:pic>
        <p:nvPicPr>
          <p:cNvPr id="1026" name="Picture 2" descr="microsoft-loves-open-source">
            <a:extLst>
              <a:ext uri="{FF2B5EF4-FFF2-40B4-BE49-F238E27FC236}">
                <a16:creationId xmlns:a16="http://schemas.microsoft.com/office/drawing/2014/main" id="{A931006F-21EE-492D-84E9-846695305C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888" y="1312010"/>
            <a:ext cx="5074015" cy="9471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A82E761-61F9-49F1-A2FF-47B99AA5E20E}"/>
              </a:ext>
            </a:extLst>
          </p:cNvPr>
          <p:cNvSpPr txBox="1"/>
          <p:nvPr/>
        </p:nvSpPr>
        <p:spPr>
          <a:xfrm>
            <a:off x="347240" y="6098281"/>
            <a:ext cx="9493446" cy="646331"/>
          </a:xfrm>
          <a:prstGeom prst="rect">
            <a:avLst/>
          </a:prstGeom>
          <a:noFill/>
        </p:spPr>
        <p:txBody>
          <a:bodyPr wrap="square" rtlCol="0">
            <a:spAutoFit/>
          </a:bodyPr>
          <a:lstStyle/>
          <a:p>
            <a:r>
              <a:rPr lang="en-US" dirty="0">
                <a:solidFill>
                  <a:schemeClr val="bg1">
                    <a:lumMod val="50000"/>
                  </a:schemeClr>
                </a:solidFill>
                <a:latin typeface="Pragmatica" pitchFamily="2" charset="0"/>
              </a:rPr>
              <a:t>https://docs.microsoft.com/en-us/archive/blogs/wikininjas/tnwiki-article-spotlight-consuming-azure-storages-python-sdk-using-ptvs</a:t>
            </a:r>
          </a:p>
        </p:txBody>
      </p:sp>
      <p:sp>
        <p:nvSpPr>
          <p:cNvPr id="2" name="TextBox 1">
            <a:extLst>
              <a:ext uri="{FF2B5EF4-FFF2-40B4-BE49-F238E27FC236}">
                <a16:creationId xmlns:a16="http://schemas.microsoft.com/office/drawing/2014/main" id="{F3C27099-A60E-45D4-A935-9582286243BF}"/>
              </a:ext>
            </a:extLst>
          </p:cNvPr>
          <p:cNvSpPr txBox="1"/>
          <p:nvPr/>
        </p:nvSpPr>
        <p:spPr>
          <a:xfrm>
            <a:off x="8723136" y="827998"/>
            <a:ext cx="3121624" cy="2862322"/>
          </a:xfrm>
          <a:prstGeom prst="rect">
            <a:avLst/>
          </a:prstGeom>
          <a:noFill/>
        </p:spPr>
        <p:txBody>
          <a:bodyPr wrap="square" rtlCol="0">
            <a:spAutoFit/>
          </a:bodyPr>
          <a:lstStyle/>
          <a:p>
            <a:r>
              <a:rPr lang="en-US" sz="3600" dirty="0">
                <a:solidFill>
                  <a:srgbClr val="707070"/>
                </a:solidFill>
                <a:latin typeface="Pragmatica" panose="020B7200000000000000" pitchFamily="34" charset="0"/>
              </a:rPr>
              <a:t>Free to</a:t>
            </a:r>
          </a:p>
          <a:p>
            <a:pPr marL="285750" indent="-285750">
              <a:buFontTx/>
              <a:buChar char="-"/>
            </a:pPr>
            <a:r>
              <a:rPr lang="en-US" sz="3600" dirty="0">
                <a:solidFill>
                  <a:srgbClr val="707070"/>
                </a:solidFill>
                <a:latin typeface="Pragmatica" panose="020B7200000000000000" pitchFamily="34" charset="0"/>
              </a:rPr>
              <a:t>Use</a:t>
            </a:r>
          </a:p>
          <a:p>
            <a:pPr marL="285750" indent="-285750">
              <a:buFontTx/>
              <a:buChar char="-"/>
            </a:pPr>
            <a:r>
              <a:rPr lang="en-US" sz="3600" dirty="0">
                <a:solidFill>
                  <a:srgbClr val="707070"/>
                </a:solidFill>
                <a:latin typeface="Pragmatica" panose="020B7200000000000000" pitchFamily="34" charset="0"/>
              </a:rPr>
              <a:t>Build on</a:t>
            </a:r>
          </a:p>
          <a:p>
            <a:pPr marL="285750" indent="-285750">
              <a:buFontTx/>
              <a:buChar char="-"/>
            </a:pPr>
            <a:r>
              <a:rPr lang="en-US" sz="3600" dirty="0">
                <a:solidFill>
                  <a:srgbClr val="707070"/>
                </a:solidFill>
                <a:latin typeface="Pragmatica" panose="020B7200000000000000" pitchFamily="34" charset="0"/>
              </a:rPr>
              <a:t>Repurpose</a:t>
            </a:r>
          </a:p>
          <a:p>
            <a:pPr marL="285750" indent="-285750">
              <a:buFontTx/>
              <a:buChar char="-"/>
            </a:pPr>
            <a:r>
              <a:rPr lang="en-US" sz="3600" dirty="0">
                <a:solidFill>
                  <a:srgbClr val="707070"/>
                </a:solidFill>
                <a:latin typeface="Pragmatica" panose="020B7200000000000000" pitchFamily="34" charset="0"/>
              </a:rPr>
              <a:t>Redistribute</a:t>
            </a:r>
          </a:p>
        </p:txBody>
      </p:sp>
      <p:pic>
        <p:nvPicPr>
          <p:cNvPr id="7" name="Picture 6">
            <a:extLst>
              <a:ext uri="{FF2B5EF4-FFF2-40B4-BE49-F238E27FC236}">
                <a16:creationId xmlns:a16="http://schemas.microsoft.com/office/drawing/2014/main" id="{4920552E-A6F1-442A-80A4-B59141A0871E}"/>
              </a:ext>
            </a:extLst>
          </p:cNvPr>
          <p:cNvPicPr>
            <a:picLocks noChangeAspect="1"/>
          </p:cNvPicPr>
          <p:nvPr/>
        </p:nvPicPr>
        <p:blipFill>
          <a:blip r:embed="rId5"/>
          <a:stretch>
            <a:fillRect/>
          </a:stretch>
        </p:blipFill>
        <p:spPr>
          <a:xfrm>
            <a:off x="274588" y="2775420"/>
            <a:ext cx="4991792" cy="2806600"/>
          </a:xfrm>
          <a:prstGeom prst="rect">
            <a:avLst/>
          </a:prstGeom>
        </p:spPr>
      </p:pic>
      <p:pic>
        <p:nvPicPr>
          <p:cNvPr id="8" name="Picture 7">
            <a:extLst>
              <a:ext uri="{FF2B5EF4-FFF2-40B4-BE49-F238E27FC236}">
                <a16:creationId xmlns:a16="http://schemas.microsoft.com/office/drawing/2014/main" id="{F7E2D9E8-C60B-45C7-983F-680E54250661}"/>
              </a:ext>
            </a:extLst>
          </p:cNvPr>
          <p:cNvPicPr>
            <a:picLocks noChangeAspect="1"/>
          </p:cNvPicPr>
          <p:nvPr/>
        </p:nvPicPr>
        <p:blipFill>
          <a:blip r:embed="rId6"/>
          <a:stretch>
            <a:fillRect/>
          </a:stretch>
        </p:blipFill>
        <p:spPr>
          <a:xfrm>
            <a:off x="5842689" y="3807803"/>
            <a:ext cx="3997997" cy="2136073"/>
          </a:xfrm>
          <a:prstGeom prst="rect">
            <a:avLst/>
          </a:prstGeom>
        </p:spPr>
      </p:pic>
      <p:sp>
        <p:nvSpPr>
          <p:cNvPr id="4" name="Rectangle 3">
            <a:extLst>
              <a:ext uri="{FF2B5EF4-FFF2-40B4-BE49-F238E27FC236}">
                <a16:creationId xmlns:a16="http://schemas.microsoft.com/office/drawing/2014/main" id="{59889E5F-8C2F-4391-A49E-D05F27FB4984}"/>
              </a:ext>
            </a:extLst>
          </p:cNvPr>
          <p:cNvSpPr/>
          <p:nvPr/>
        </p:nvSpPr>
        <p:spPr>
          <a:xfrm>
            <a:off x="5909301" y="5582020"/>
            <a:ext cx="923455" cy="302677"/>
          </a:xfrm>
          <a:prstGeom prst="rect">
            <a:avLst/>
          </a:prstGeom>
          <a:noFill/>
          <a:ln w="28575">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5510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dialects of data</a:t>
            </a:r>
          </a:p>
        </p:txBody>
      </p:sp>
      <p:sp>
        <p:nvSpPr>
          <p:cNvPr id="3" name="TextBox 2"/>
          <p:cNvSpPr txBox="1"/>
          <p:nvPr/>
        </p:nvSpPr>
        <p:spPr>
          <a:xfrm>
            <a:off x="449501" y="1377924"/>
            <a:ext cx="9595413"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Column-wise operations (Adding, dropping, calculating fields)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Row-wise operations (Sorting, filtering)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Aggregations (Grouping by, summarizing by)</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Joining and merging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Re-shaping (pivoting and unpivoting)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088710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itchFamily="2" charset="0"/>
              </a:rPr>
              <a:t>Welcome to the R Project for Statistical Computing</a:t>
            </a:r>
          </a:p>
        </p:txBody>
      </p:sp>
    </p:spTree>
    <p:extLst>
      <p:ext uri="{BB962C8B-B14F-4D97-AF65-F5344CB8AC3E}">
        <p14:creationId xmlns:p14="http://schemas.microsoft.com/office/powerpoint/2010/main" val="3466469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Template</a:t>
            </a:r>
          </a:p>
        </p:txBody>
      </p:sp>
      <p:sp>
        <p:nvSpPr>
          <p:cNvPr id="3" name="TextBox 2"/>
          <p:cNvSpPr txBox="1"/>
          <p:nvPr/>
        </p:nvSpPr>
        <p:spPr>
          <a:xfrm>
            <a:off x="462988" y="1365813"/>
            <a:ext cx="8245584"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Panelist bios and housekeeping info will go in this deck as well</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Questions for panel follow</a:t>
            </a:r>
          </a:p>
        </p:txBody>
      </p:sp>
    </p:spTree>
    <p:extLst>
      <p:ext uri="{BB962C8B-B14F-4D97-AF65-F5344CB8AC3E}">
        <p14:creationId xmlns:p14="http://schemas.microsoft.com/office/powerpoint/2010/main" val="3830029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R project for…</a:t>
            </a:r>
          </a:p>
        </p:txBody>
      </p:sp>
      <p:pic>
        <p:nvPicPr>
          <p:cNvPr id="1026" name="Picture 2" descr="FUBU – FUBU">
            <a:extLst>
              <a:ext uri="{FF2B5EF4-FFF2-40B4-BE49-F238E27FC236}">
                <a16:creationId xmlns:a16="http://schemas.microsoft.com/office/drawing/2014/main" id="{EE2B8B44-CCD2-43B9-A751-24A134B92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0854" y="2545414"/>
            <a:ext cx="8853170" cy="168141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7BF33C4-F091-4718-84DD-F4BB838055DC}"/>
              </a:ext>
            </a:extLst>
          </p:cNvPr>
          <p:cNvSpPr/>
          <p:nvPr/>
        </p:nvSpPr>
        <p:spPr>
          <a:xfrm>
            <a:off x="4110005"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825ACF1B-CE81-4574-A3DF-0CF7DC8ACC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0005"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6C1EADA-8ED9-4554-B2D7-B9BE8D5DA53B}"/>
              </a:ext>
            </a:extLst>
          </p:cNvPr>
          <p:cNvSpPr/>
          <p:nvPr/>
        </p:nvSpPr>
        <p:spPr>
          <a:xfrm>
            <a:off x="8615436"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a:extLst>
              <a:ext uri="{FF2B5EF4-FFF2-40B4-BE49-F238E27FC236}">
                <a16:creationId xmlns:a16="http://schemas.microsoft.com/office/drawing/2014/main" id="{B4BD4C78-1F1F-4683-BFE9-CE9B4B2E131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15436"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831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34451" y="81469"/>
            <a:ext cx="9799937" cy="1015663"/>
          </a:xfrm>
          <a:prstGeom prst="rect">
            <a:avLst/>
          </a:prstGeom>
          <a:noFill/>
        </p:spPr>
        <p:txBody>
          <a:bodyPr wrap="square" rtlCol="0">
            <a:spAutoFit/>
          </a:bodyPr>
          <a:lstStyle/>
          <a:p>
            <a:r>
              <a:rPr lang="en-US" sz="6000" dirty="0">
                <a:latin typeface="Aliens &amp; cows" panose="00000500000000000000" pitchFamily="2" charset="0"/>
              </a:rPr>
              <a:t>R + RStudio</a:t>
            </a:r>
          </a:p>
        </p:txBody>
      </p:sp>
      <p:pic>
        <p:nvPicPr>
          <p:cNvPr id="2050" name="Picture 2" descr="R (programming language) - Wikipedia">
            <a:extLst>
              <a:ext uri="{FF2B5EF4-FFF2-40B4-BE49-F238E27FC236}">
                <a16:creationId xmlns:a16="http://schemas.microsoft.com/office/drawing/2014/main" id="{0128CF47-2A1A-42EA-88FE-A6A4CE80EA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766" y="1888627"/>
            <a:ext cx="3975018" cy="30807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Studio Partnership and Consultancy Services | Mango Solutions">
            <a:extLst>
              <a:ext uri="{FF2B5EF4-FFF2-40B4-BE49-F238E27FC236}">
                <a16:creationId xmlns:a16="http://schemas.microsoft.com/office/drawing/2014/main" id="{EA0D657F-7250-41AF-AB4A-1E6E0E6D3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0642" y="1690187"/>
            <a:ext cx="7371358" cy="36804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1840D5C-3D15-43FA-828B-81755108AC4E}"/>
              </a:ext>
            </a:extLst>
          </p:cNvPr>
          <p:cNvSpPr txBox="1"/>
          <p:nvPr/>
        </p:nvSpPr>
        <p:spPr>
          <a:xfrm>
            <a:off x="6168274" y="5139819"/>
            <a:ext cx="3223967" cy="461665"/>
          </a:xfrm>
          <a:prstGeom prst="rect">
            <a:avLst/>
          </a:prstGeom>
          <a:noFill/>
        </p:spPr>
        <p:txBody>
          <a:bodyPr wrap="square" rtlCol="0">
            <a:spAutoFit/>
          </a:bodyPr>
          <a:lstStyle/>
          <a:p>
            <a:r>
              <a:rPr lang="en-US" sz="2400" dirty="0">
                <a:latin typeface="Pragmatica" pitchFamily="2" charset="0"/>
              </a:rPr>
              <a:t>The interface</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6103856" cy="461665"/>
          </a:xfrm>
          <a:prstGeom prst="rect">
            <a:avLst/>
          </a:prstGeom>
          <a:noFill/>
        </p:spPr>
        <p:txBody>
          <a:bodyPr wrap="square">
            <a:spAutoFit/>
          </a:bodyPr>
          <a:lstStyle/>
          <a:p>
            <a:r>
              <a:rPr lang="en-US" sz="2400" dirty="0">
                <a:latin typeface="Pragmatica" pitchFamily="2" charset="0"/>
              </a:rPr>
              <a:t>The code base</a:t>
            </a:r>
          </a:p>
        </p:txBody>
      </p:sp>
    </p:spTree>
    <p:extLst>
      <p:ext uri="{BB962C8B-B14F-4D97-AF65-F5344CB8AC3E}">
        <p14:creationId xmlns:p14="http://schemas.microsoft.com/office/powerpoint/2010/main" val="4290185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3220"/>
          </a:xfrm>
          <a:prstGeom prst="rect">
            <a:avLst/>
          </a:prstGeom>
          <a:noFill/>
        </p:spPr>
        <p:txBody>
          <a:bodyPr wrap="square" rtlCol="0">
            <a:spAutoFit/>
          </a:bodyPr>
          <a:lstStyle/>
          <a:p>
            <a:r>
              <a:rPr lang="en-US" sz="2800" b="1" dirty="0">
                <a:solidFill>
                  <a:srgbClr val="CF3338"/>
                </a:solidFill>
                <a:latin typeface="Pragmatica" pitchFamily="2" charset="0"/>
              </a:rPr>
              <a:t>Navigate RStudio, beginning with 1+1</a:t>
            </a:r>
          </a:p>
        </p:txBody>
      </p:sp>
      <p:pic>
        <p:nvPicPr>
          <p:cNvPr id="7" name="Picture 2">
            <a:extLst>
              <a:ext uri="{FF2B5EF4-FFF2-40B4-BE49-F238E27FC236}">
                <a16:creationId xmlns:a16="http://schemas.microsoft.com/office/drawing/2014/main" id="{6AA3752F-7DE4-42EF-930F-41F529023B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55" y="2489120"/>
            <a:ext cx="7995854" cy="42852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A16F770-8038-495F-AA22-4602F7510F9D}"/>
              </a:ext>
            </a:extLst>
          </p:cNvPr>
          <p:cNvPicPr>
            <a:picLocks noChangeAspect="1"/>
          </p:cNvPicPr>
          <p:nvPr/>
        </p:nvPicPr>
        <p:blipFill rotWithShape="1">
          <a:blip r:embed="rId5"/>
          <a:srcRect b="47338"/>
          <a:stretch/>
        </p:blipFill>
        <p:spPr>
          <a:xfrm>
            <a:off x="1198861" y="1273896"/>
            <a:ext cx="3993611" cy="613266"/>
          </a:xfrm>
          <a:prstGeom prst="rect">
            <a:avLst/>
          </a:prstGeom>
        </p:spPr>
      </p:pic>
      <p:sp>
        <p:nvSpPr>
          <p:cNvPr id="9" name="TextBox 8">
            <a:extLst>
              <a:ext uri="{FF2B5EF4-FFF2-40B4-BE49-F238E27FC236}">
                <a16:creationId xmlns:a16="http://schemas.microsoft.com/office/drawing/2014/main" id="{F0D02FF3-1492-433C-B9E2-786CF5157C1B}"/>
              </a:ext>
            </a:extLst>
          </p:cNvPr>
          <p:cNvSpPr txBox="1"/>
          <p:nvPr/>
        </p:nvSpPr>
        <p:spPr>
          <a:xfrm>
            <a:off x="1117689" y="1887162"/>
            <a:ext cx="7695520" cy="400110"/>
          </a:xfrm>
          <a:prstGeom prst="rect">
            <a:avLst/>
          </a:prstGeom>
          <a:noFill/>
        </p:spPr>
        <p:txBody>
          <a:bodyPr wrap="square" rtlCol="0">
            <a:spAutoFit/>
          </a:bodyPr>
          <a:lstStyle/>
          <a:p>
            <a:r>
              <a:rPr lang="en-US" sz="2000" dirty="0">
                <a:solidFill>
                  <a:srgbClr val="707070"/>
                </a:solidFill>
                <a:latin typeface="Pragmatica" panose="020B0403040502020204" pitchFamily="34" charset="0"/>
                <a:hlinkClick r:id="rId6"/>
              </a:rPr>
              <a:t>https://github.com/stringfestdata/london-excel</a:t>
            </a:r>
            <a:endParaRPr lang="en-US" sz="20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438141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Packages: “There’s an App for that!”</a:t>
            </a:r>
          </a:p>
        </p:txBody>
      </p:sp>
      <p:sp>
        <p:nvSpPr>
          <p:cNvPr id="3" name="TextBox 2"/>
          <p:cNvSpPr txBox="1"/>
          <p:nvPr/>
        </p:nvSpPr>
        <p:spPr>
          <a:xfrm>
            <a:off x="454109" y="2297968"/>
            <a:ext cx="5414785" cy="1384995"/>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(usually from CRAN)</a:t>
            </a:r>
          </a:p>
          <a:p>
            <a:pPr marL="514350" indent="-514350">
              <a:buAutoNum type="arabicPeriod"/>
            </a:pPr>
            <a:r>
              <a:rPr lang="en-US" sz="2800" dirty="0">
                <a:solidFill>
                  <a:srgbClr val="707070"/>
                </a:solidFill>
                <a:latin typeface="Pragmatica" panose="020B0403040502020204" pitchFamily="34" charset="0"/>
              </a:rPr>
              <a:t>Open the package</a:t>
            </a:r>
          </a:p>
        </p:txBody>
      </p:sp>
      <p:pic>
        <p:nvPicPr>
          <p:cNvPr id="8194" name="Picture 2">
            <a:extLst>
              <a:ext uri="{FF2B5EF4-FFF2-40B4-BE49-F238E27FC236}">
                <a16:creationId xmlns:a16="http://schemas.microsoft.com/office/drawing/2014/main" id="{93A3D79E-EFB5-4C74-925C-52E65CFB96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95276" y="1137677"/>
            <a:ext cx="5720323" cy="5720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184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1384995"/>
          </a:xfrm>
          <a:prstGeom prst="rect">
            <a:avLst/>
          </a:prstGeom>
          <a:noFill/>
        </p:spPr>
        <p:txBody>
          <a:bodyPr wrap="square" rtlCol="0">
            <a:spAutoFit/>
          </a:bodyPr>
          <a:lstStyle/>
          <a:p>
            <a:r>
              <a:rPr lang="en-US" sz="2800" b="1" dirty="0">
                <a:solidFill>
                  <a:srgbClr val="CF3338"/>
                </a:solidFill>
                <a:latin typeface="Pragmatica" pitchFamily="2" charset="0"/>
              </a:rPr>
              <a:t>Speaking the language of data with the </a:t>
            </a:r>
            <a:r>
              <a:rPr lang="en-US" sz="2800" b="1" dirty="0" err="1">
                <a:solidFill>
                  <a:srgbClr val="CF3338"/>
                </a:solidFill>
                <a:latin typeface="Consolas" panose="020B0609020204030204" pitchFamily="49" charset="0"/>
              </a:rPr>
              <a:t>tidyverse</a:t>
            </a:r>
            <a:endParaRPr lang="en-US" sz="2800" b="1" dirty="0">
              <a:solidFill>
                <a:srgbClr val="CF3338"/>
              </a:solidFill>
              <a:latin typeface="Consolas" panose="020B0609020204030204" pitchFamily="49" charset="0"/>
            </a:endParaRP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5693866"/>
          </a:xfrm>
          <a:prstGeom prst="rect">
            <a:avLst/>
          </a:prstGeom>
          <a:noFill/>
        </p:spPr>
        <p:txBody>
          <a:bodyPr wrap="square" rtlCol="0">
            <a:spAutoFit/>
          </a:bodyPr>
          <a:lstStyle/>
          <a:p>
            <a:pPr marL="514350" indent="-514350">
              <a:buFont typeface="+mj-lt"/>
              <a:buAutoNum type="arabicPeriod"/>
            </a:pPr>
            <a:r>
              <a:rPr lang="en-US" sz="2600" b="1" dirty="0">
                <a:solidFill>
                  <a:srgbClr val="CF3338"/>
                </a:solidFill>
                <a:latin typeface="Pragmatica" pitchFamily="2" charset="0"/>
              </a:rPr>
              <a:t>Load and explore </a:t>
            </a:r>
            <a:r>
              <a:rPr lang="en-US" sz="2600" b="1" dirty="0">
                <a:solidFill>
                  <a:srgbClr val="CF3338"/>
                </a:solidFill>
                <a:latin typeface="Consolas" panose="020B0609020204030204" pitchFamily="49" charset="0"/>
              </a:rPr>
              <a:t>diamonds</a:t>
            </a:r>
            <a:r>
              <a:rPr lang="en-US" sz="2600" b="1" dirty="0">
                <a:solidFill>
                  <a:srgbClr val="CF3338"/>
                </a:solidFill>
                <a:latin typeface="Pragmatica" pitchFamily="2" charset="0"/>
              </a:rPr>
              <a:t> dataset</a:t>
            </a:r>
            <a:endParaRPr lang="en-US" sz="2600" b="1" dirty="0">
              <a:solidFill>
                <a:srgbClr val="CF3338"/>
              </a:solidFill>
              <a:latin typeface="Consolas" panose="020B0609020204030204" pitchFamily="49" charset="0"/>
            </a:endParaRPr>
          </a:p>
          <a:p>
            <a:pPr marL="514350" indent="-514350">
              <a:buFont typeface="+mj-lt"/>
              <a:buAutoNum type="arabicPeriod"/>
            </a:pPr>
            <a:r>
              <a:rPr lang="en-US" sz="2600" b="1" dirty="0">
                <a:solidFill>
                  <a:srgbClr val="CF3338"/>
                </a:solidFill>
                <a:latin typeface="Pragmatica" pitchFamily="2" charset="0"/>
              </a:rPr>
              <a:t>Write a “sentence” in </a:t>
            </a:r>
            <a:r>
              <a:rPr lang="en-US" sz="2600" b="1" dirty="0" err="1">
                <a:solidFill>
                  <a:srgbClr val="CF3338"/>
                </a:solidFill>
                <a:latin typeface="Consolas" panose="020B0609020204030204" pitchFamily="49" charset="0"/>
              </a:rPr>
              <a:t>dplyr</a:t>
            </a:r>
            <a:r>
              <a:rPr lang="en-US" sz="2600" b="1" dirty="0">
                <a:solidFill>
                  <a:srgbClr val="CF3338"/>
                </a:solidFill>
                <a:latin typeface="Pragmatica" pitchFamily="2" charset="0"/>
              </a:rPr>
              <a:t>:</a:t>
            </a:r>
          </a:p>
          <a:p>
            <a:pPr lvl="1"/>
            <a:r>
              <a:rPr lang="en-US" sz="2600" i="1" dirty="0">
                <a:solidFill>
                  <a:srgbClr val="CF3338"/>
                </a:solidFill>
                <a:latin typeface="Pragmatica" panose="020B0403040502020204" pitchFamily="34" charset="0"/>
              </a:rPr>
              <a:t>“Get me the average price for each cut, sorted from high to low.”</a:t>
            </a:r>
          </a:p>
          <a:p>
            <a:pPr lvl="1"/>
            <a:r>
              <a:rPr lang="en-US" sz="2600" dirty="0">
                <a:solidFill>
                  <a:srgbClr val="CF3338"/>
                </a:solidFill>
                <a:latin typeface="Pragmatica" panose="020B0403040502020204" pitchFamily="34" charset="0"/>
              </a:rPr>
              <a:t>How would you pseudo-code this?</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Group by cut</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Find average for each group</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Sort the results</a:t>
            </a:r>
          </a:p>
          <a:p>
            <a:pPr lvl="1"/>
            <a:endParaRPr lang="en-US" sz="2600" i="1" dirty="0">
              <a:solidFill>
                <a:srgbClr val="CF3338"/>
              </a:solidFill>
              <a:latin typeface="Pragmatica" panose="020B0403040502020204" pitchFamily="34" charset="0"/>
            </a:endParaRPr>
          </a:p>
          <a:p>
            <a:r>
              <a:rPr lang="en-US" sz="2600" b="1" dirty="0">
                <a:solidFill>
                  <a:srgbClr val="CF3338"/>
                </a:solidFill>
                <a:latin typeface="Pragmatica" pitchFamily="2" charset="0"/>
              </a:rPr>
              <a:t>File: </a:t>
            </a:r>
            <a:r>
              <a:rPr lang="en-US" sz="2600" b="1" dirty="0" err="1">
                <a:solidFill>
                  <a:srgbClr val="CF3338"/>
                </a:solidFill>
                <a:latin typeface="Consolas" panose="020B0609020204030204" pitchFamily="49" charset="0"/>
              </a:rPr>
              <a:t>diamonds.r</a:t>
            </a:r>
            <a:endParaRPr lang="en-US" sz="2600" b="1" dirty="0">
              <a:solidFill>
                <a:srgbClr val="CF3338"/>
              </a:solidFill>
              <a:latin typeface="Consolas" panose="020B0609020204030204" pitchFamily="49" charset="0"/>
            </a:endParaRPr>
          </a:p>
          <a:p>
            <a:pPr marL="514350" indent="-514350">
              <a:buFont typeface="+mj-lt"/>
              <a:buAutoNum type="arabicPeriod"/>
            </a:pPr>
            <a:endParaRPr lang="en-US" sz="2600" b="1" dirty="0">
              <a:solidFill>
                <a:srgbClr val="CF3338"/>
              </a:solidFill>
              <a:latin typeface="Pragmatica" pitchFamily="2" charset="0"/>
            </a:endParaRPr>
          </a:p>
        </p:txBody>
      </p:sp>
    </p:spTree>
    <p:extLst>
      <p:ext uri="{BB962C8B-B14F-4D97-AF65-F5344CB8AC3E}">
        <p14:creationId xmlns:p14="http://schemas.microsoft.com/office/powerpoint/2010/main" val="1917160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Prancing into Python</a:t>
            </a:r>
          </a:p>
        </p:txBody>
      </p:sp>
    </p:spTree>
    <p:extLst>
      <p:ext uri="{BB962C8B-B14F-4D97-AF65-F5344CB8AC3E}">
        <p14:creationId xmlns:p14="http://schemas.microsoft.com/office/powerpoint/2010/main" val="1362530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048028"/>
            <a:ext cx="3223967" cy="830997"/>
          </a:xfrm>
          <a:prstGeom prst="rect">
            <a:avLst/>
          </a:prstGeom>
          <a:noFill/>
        </p:spPr>
        <p:txBody>
          <a:bodyPr wrap="square" rtlCol="0">
            <a:spAutoFit/>
          </a:bodyPr>
          <a:lstStyle/>
          <a:p>
            <a:pPr algn="ctr"/>
            <a:r>
              <a:rPr lang="en-US" sz="2400" dirty="0">
                <a:latin typeface="Pragmatica" pitchFamily="2" charset="0"/>
              </a:rPr>
              <a:t>The distribution of code &amp; apps</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830997"/>
          </a:xfrm>
          <a:prstGeom prst="rect">
            <a:avLst/>
          </a:prstGeom>
          <a:noFill/>
        </p:spPr>
        <p:txBody>
          <a:bodyPr wrap="square">
            <a:spAutoFit/>
          </a:bodyPr>
          <a:lstStyle/>
          <a:p>
            <a:r>
              <a:rPr lang="en-US" sz="2400" dirty="0">
                <a:latin typeface="Pragmatica" pitchFamily="2" charset="0"/>
              </a:rPr>
              <a:t>The (open) source code</a:t>
            </a: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39819"/>
            <a:ext cx="3136149" cy="830997"/>
          </a:xfrm>
          <a:prstGeom prst="rect">
            <a:avLst/>
          </a:prstGeom>
          <a:noFill/>
        </p:spPr>
        <p:txBody>
          <a:bodyPr wrap="square" rtlCol="0">
            <a:spAutoFit/>
          </a:bodyPr>
          <a:lstStyle/>
          <a:p>
            <a:pPr algn="ctr"/>
            <a:r>
              <a:rPr lang="en-US" sz="2400" dirty="0">
                <a:latin typeface="Pragmatica" pitchFamily="2" charset="0"/>
              </a:rPr>
              <a:t>The browser-based app</a:t>
            </a:r>
          </a:p>
        </p:txBody>
      </p:sp>
    </p:spTree>
    <p:extLst>
      <p:ext uri="{BB962C8B-B14F-4D97-AF65-F5344CB8AC3E}">
        <p14:creationId xmlns:p14="http://schemas.microsoft.com/office/powerpoint/2010/main" val="383149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Navigate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starting with 1 + 1</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Open a new </a:t>
            </a:r>
            <a:r>
              <a:rPr lang="en-US" sz="2800" b="1" dirty="0">
                <a:solidFill>
                  <a:srgbClr val="CF3338"/>
                </a:solidFill>
                <a:latin typeface="Consolas" panose="020B0609020204030204" pitchFamily="49" charset="0"/>
              </a:rPr>
              <a:t>.</a:t>
            </a:r>
            <a:r>
              <a:rPr lang="en-US" sz="2800" b="1" dirty="0" err="1">
                <a:solidFill>
                  <a:srgbClr val="CF3338"/>
                </a:solidFill>
                <a:latin typeface="Consolas" panose="020B0609020204030204" pitchFamily="49" charset="0"/>
              </a:rPr>
              <a:t>ipynb</a:t>
            </a:r>
            <a:r>
              <a:rPr lang="en-US" sz="2800" b="1" dirty="0">
                <a:solidFill>
                  <a:srgbClr val="CF3338"/>
                </a:solidFill>
                <a:latin typeface="Pragmatica" pitchFamily="2" charset="0"/>
              </a:rPr>
              <a:t> notebook</a:t>
            </a: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pic>
        <p:nvPicPr>
          <p:cNvPr id="11" name="Picture 10">
            <a:extLst>
              <a:ext uri="{FF2B5EF4-FFF2-40B4-BE49-F238E27FC236}">
                <a16:creationId xmlns:a16="http://schemas.microsoft.com/office/drawing/2014/main" id="{3CD83BF2-3603-4E70-91DF-99EE1A9BEFA8}"/>
              </a:ext>
            </a:extLst>
          </p:cNvPr>
          <p:cNvPicPr>
            <a:picLocks noChangeAspect="1"/>
          </p:cNvPicPr>
          <p:nvPr/>
        </p:nvPicPr>
        <p:blipFill>
          <a:blip r:embed="rId5"/>
          <a:stretch>
            <a:fillRect/>
          </a:stretch>
        </p:blipFill>
        <p:spPr>
          <a:xfrm>
            <a:off x="579832" y="2099074"/>
            <a:ext cx="4844484" cy="835256"/>
          </a:xfrm>
          <a:prstGeom prst="rect">
            <a:avLst/>
          </a:prstGeom>
        </p:spPr>
      </p:pic>
      <p:sp>
        <p:nvSpPr>
          <p:cNvPr id="12" name="TextBox 11">
            <a:extLst>
              <a:ext uri="{FF2B5EF4-FFF2-40B4-BE49-F238E27FC236}">
                <a16:creationId xmlns:a16="http://schemas.microsoft.com/office/drawing/2014/main" id="{1F343DE5-C90A-486A-8D20-55C935580E3E}"/>
              </a:ext>
            </a:extLst>
          </p:cNvPr>
          <p:cNvSpPr txBox="1"/>
          <p:nvPr/>
        </p:nvSpPr>
        <p:spPr>
          <a:xfrm>
            <a:off x="516150" y="2979319"/>
            <a:ext cx="7695520" cy="400110"/>
          </a:xfrm>
          <a:prstGeom prst="rect">
            <a:avLst/>
          </a:prstGeom>
          <a:noFill/>
        </p:spPr>
        <p:txBody>
          <a:bodyPr wrap="square" rtlCol="0">
            <a:spAutoFit/>
          </a:bodyPr>
          <a:lstStyle/>
          <a:p>
            <a:r>
              <a:rPr lang="en-US" sz="2000" dirty="0">
                <a:solidFill>
                  <a:srgbClr val="707070"/>
                </a:solidFill>
                <a:latin typeface="Pragmatica" panose="020B0403040502020204" pitchFamily="34" charset="0"/>
                <a:hlinkClick r:id="rId6"/>
              </a:rPr>
              <a:t>https://github.com/stringfestdata/london-excel</a:t>
            </a:r>
            <a:endParaRPr lang="en-US" sz="2000" dirty="0">
              <a:solidFill>
                <a:srgbClr val="707070"/>
              </a:solidFill>
              <a:latin typeface="Pragmatica" panose="020B0403040502020204" pitchFamily="34" charset="0"/>
            </a:endParaRPr>
          </a:p>
        </p:txBody>
      </p:sp>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spTree>
    <p:extLst>
      <p:ext uri="{BB962C8B-B14F-4D97-AF65-F5344CB8AC3E}">
        <p14:creationId xmlns:p14="http://schemas.microsoft.com/office/powerpoint/2010/main" val="4094946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5262979"/>
          </a:xfrm>
          <a:prstGeom prst="rect">
            <a:avLst/>
          </a:prstGeom>
          <a:noFill/>
        </p:spPr>
        <p:txBody>
          <a:bodyPr wrap="square" rtlCol="0">
            <a:spAutoFit/>
          </a:bodyPr>
          <a:lstStyle/>
          <a:p>
            <a:r>
              <a:rPr lang="en-US" sz="2800" b="1" dirty="0">
                <a:solidFill>
                  <a:srgbClr val="CF3338"/>
                </a:solidFill>
                <a:latin typeface="Pragmatica" pitchFamily="2" charset="0"/>
              </a:rPr>
              <a:t>Python for data analysis</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Working with modules (packages) in Python</a:t>
            </a:r>
          </a:p>
          <a:p>
            <a:pPr marL="514350" indent="-514350">
              <a:buFont typeface="+mj-lt"/>
              <a:buAutoNum type="arabicPeriod"/>
            </a:pPr>
            <a:r>
              <a:rPr lang="en-US" sz="2800" b="1" dirty="0">
                <a:solidFill>
                  <a:srgbClr val="CF3338"/>
                </a:solidFill>
                <a:latin typeface="Pragmatica" pitchFamily="2" charset="0"/>
              </a:rPr>
              <a:t>Working with tabular data in Python with </a:t>
            </a:r>
            <a:r>
              <a:rPr lang="en-US" sz="2800" b="1" dirty="0">
                <a:solidFill>
                  <a:srgbClr val="CF3338"/>
                </a:solidFill>
                <a:latin typeface="Consolas" panose="020B0609020204030204" pitchFamily="49" charset="0"/>
              </a:rPr>
              <a:t>pandas</a:t>
            </a:r>
          </a:p>
          <a:p>
            <a:pPr marL="514350" indent="-514350">
              <a:buFont typeface="+mj-lt"/>
              <a:buAutoNum type="arabicPeriod"/>
            </a:pPr>
            <a:r>
              <a:rPr lang="en-US" sz="2800" b="1" dirty="0">
                <a:solidFill>
                  <a:srgbClr val="CF3338"/>
                </a:solidFill>
                <a:latin typeface="Pragmatica" pitchFamily="2" charset="0"/>
              </a:rPr>
              <a:t>Reading and writing Excel &lt;&gt; Python data</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python-for-data-</a:t>
            </a:r>
            <a:r>
              <a:rPr lang="en-US" sz="2800" b="1" dirty="0" err="1">
                <a:solidFill>
                  <a:srgbClr val="CF3338"/>
                </a:solidFill>
                <a:latin typeface="Consolas" panose="020B0609020204030204" pitchFamily="49" charset="0"/>
              </a:rPr>
              <a:t>analysis.ipynb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463841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for Excel</a:t>
            </a:r>
          </a:p>
        </p:txBody>
      </p:sp>
      <p:sp>
        <p:nvSpPr>
          <p:cNvPr id="3" name="TextBox 2"/>
          <p:cNvSpPr txBox="1"/>
          <p:nvPr/>
        </p:nvSpPr>
        <p:spPr>
          <a:xfrm>
            <a:off x="0" y="6334780"/>
            <a:ext cx="7420966" cy="523220"/>
          </a:xfrm>
          <a:prstGeom prst="rect">
            <a:avLst/>
          </a:prstGeom>
          <a:noFill/>
        </p:spPr>
        <p:txBody>
          <a:bodyPr wrap="square" rtlCol="0">
            <a:spAutoFit/>
          </a:bodyPr>
          <a:lstStyle/>
          <a:p>
            <a:r>
              <a:rPr lang="en-US" sz="1400" dirty="0">
                <a:solidFill>
                  <a:srgbClr val="707070"/>
                </a:solidFill>
                <a:latin typeface="Pragmatica" panose="020B0403040502020204" pitchFamily="34" charset="0"/>
              </a:rPr>
              <a:t>https://excel.uservoice.com/forums/304921-excel-for-windows-desktop-application/suggestions/10549005-python-as-an-excel-scripting-language</a:t>
            </a:r>
          </a:p>
        </p:txBody>
      </p:sp>
      <p:pic>
        <p:nvPicPr>
          <p:cNvPr id="6" name="Picture 5">
            <a:extLst>
              <a:ext uri="{FF2B5EF4-FFF2-40B4-BE49-F238E27FC236}">
                <a16:creationId xmlns:a16="http://schemas.microsoft.com/office/drawing/2014/main" id="{AB9B98DE-851E-4DCE-A682-83C2082D863E}"/>
              </a:ext>
            </a:extLst>
          </p:cNvPr>
          <p:cNvPicPr>
            <a:picLocks noChangeAspect="1"/>
          </p:cNvPicPr>
          <p:nvPr/>
        </p:nvPicPr>
        <p:blipFill>
          <a:blip r:embed="rId4"/>
          <a:stretch>
            <a:fillRect/>
          </a:stretch>
        </p:blipFill>
        <p:spPr>
          <a:xfrm>
            <a:off x="249829" y="1497416"/>
            <a:ext cx="6777117" cy="3062800"/>
          </a:xfrm>
          <a:prstGeom prst="rect">
            <a:avLst/>
          </a:prstGeom>
        </p:spPr>
      </p:pic>
      <p:pic>
        <p:nvPicPr>
          <p:cNvPr id="1026" name="Picture 2" descr="Logo">
            <a:extLst>
              <a:ext uri="{FF2B5EF4-FFF2-40B4-BE49-F238E27FC236}">
                <a16:creationId xmlns:a16="http://schemas.microsoft.com/office/drawing/2014/main" id="{DFA31B08-9729-493E-ACD6-0C1ED2EDA8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7030" y="2858833"/>
            <a:ext cx="3199732" cy="6256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3A04345-EA68-47E4-9BEA-A8B53EF2B21B}"/>
              </a:ext>
            </a:extLst>
          </p:cNvPr>
          <p:cNvPicPr>
            <a:picLocks noChangeAspect="1"/>
          </p:cNvPicPr>
          <p:nvPr/>
        </p:nvPicPr>
        <p:blipFill>
          <a:blip r:embed="rId6"/>
          <a:stretch>
            <a:fillRect/>
          </a:stretch>
        </p:blipFill>
        <p:spPr>
          <a:xfrm>
            <a:off x="7026946" y="3484479"/>
            <a:ext cx="2840168" cy="842688"/>
          </a:xfrm>
          <a:prstGeom prst="rect">
            <a:avLst/>
          </a:prstGeom>
        </p:spPr>
      </p:pic>
      <p:sp>
        <p:nvSpPr>
          <p:cNvPr id="13" name="TextBox 12">
            <a:extLst>
              <a:ext uri="{FF2B5EF4-FFF2-40B4-BE49-F238E27FC236}">
                <a16:creationId xmlns:a16="http://schemas.microsoft.com/office/drawing/2014/main" id="{D76C3081-EF88-4D32-9F9A-7B0E3EAEB568}"/>
              </a:ext>
            </a:extLst>
          </p:cNvPr>
          <p:cNvSpPr txBox="1"/>
          <p:nvPr/>
        </p:nvSpPr>
        <p:spPr>
          <a:xfrm>
            <a:off x="7167868" y="5596729"/>
            <a:ext cx="4628435" cy="369332"/>
          </a:xfrm>
          <a:prstGeom prst="rect">
            <a:avLst/>
          </a:prstGeom>
          <a:noFill/>
        </p:spPr>
        <p:txBody>
          <a:bodyPr wrap="square" rtlCol="0">
            <a:spAutoFit/>
          </a:bodyPr>
          <a:lstStyle/>
          <a:p>
            <a:r>
              <a:rPr lang="en-US" b="1" dirty="0">
                <a:latin typeface="Pragmatica" pitchFamily="2" charset="0"/>
              </a:rPr>
              <a:t>More: http://www.python-excel.org</a:t>
            </a:r>
          </a:p>
        </p:txBody>
      </p:sp>
      <p:pic>
        <p:nvPicPr>
          <p:cNvPr id="1028" name="Picture 4">
            <a:extLst>
              <a:ext uri="{FF2B5EF4-FFF2-40B4-BE49-F238E27FC236}">
                <a16:creationId xmlns:a16="http://schemas.microsoft.com/office/drawing/2014/main" id="{3C329EA7-0AC7-4A26-A24D-2507FC7AAA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3672" y="4327167"/>
            <a:ext cx="393382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768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Panelist questions</a:t>
            </a:r>
          </a:p>
        </p:txBody>
      </p:sp>
    </p:spTree>
    <p:extLst>
      <p:ext uri="{BB962C8B-B14F-4D97-AF65-F5344CB8AC3E}">
        <p14:creationId xmlns:p14="http://schemas.microsoft.com/office/powerpoint/2010/main" val="296770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3970318"/>
          </a:xfrm>
          <a:prstGeom prst="rect">
            <a:avLst/>
          </a:prstGeom>
          <a:noFill/>
        </p:spPr>
        <p:txBody>
          <a:bodyPr wrap="square" rtlCol="0">
            <a:spAutoFit/>
          </a:bodyPr>
          <a:lstStyle/>
          <a:p>
            <a:r>
              <a:rPr lang="en-US" sz="2800" b="1" dirty="0">
                <a:solidFill>
                  <a:srgbClr val="CF3338"/>
                </a:solidFill>
                <a:latin typeface="Consolas" panose="020B0609020204030204" pitchFamily="49" charset="0"/>
              </a:rPr>
              <a:t>pandas </a:t>
            </a:r>
            <a:r>
              <a:rPr lang="en-US" sz="2800" b="1" dirty="0">
                <a:solidFill>
                  <a:srgbClr val="CF3338"/>
                </a:solidFill>
                <a:latin typeface="Pragmatica" pitchFamily="2" charset="0"/>
              </a:rPr>
              <a:t>+ </a:t>
            </a:r>
            <a:r>
              <a:rPr lang="en-US" sz="2800" b="1" dirty="0" err="1">
                <a:solidFill>
                  <a:srgbClr val="CF3338"/>
                </a:solidFill>
                <a:latin typeface="Consolas" panose="020B0609020204030204" pitchFamily="49" charset="0"/>
              </a:rPr>
              <a:t>xlsxwriter</a:t>
            </a:r>
            <a:r>
              <a:rPr lang="en-US" sz="2800" b="1" dirty="0">
                <a:solidFill>
                  <a:srgbClr val="CF3338"/>
                </a:solidFill>
                <a:latin typeface="Consolas" panose="020B0609020204030204" pitchFamily="49" charset="0"/>
              </a:rPr>
              <a:t> </a:t>
            </a:r>
            <a:r>
              <a:rPr lang="en-US" sz="2800" b="1" dirty="0">
                <a:solidFill>
                  <a:srgbClr val="CF3338"/>
                </a:solidFill>
                <a:latin typeface="Pragmatica" pitchFamily="2" charset="0"/>
              </a:rPr>
              <a:t>=</a:t>
            </a:r>
          </a:p>
          <a:p>
            <a:r>
              <a:rPr lang="en-US" sz="2800" b="1" dirty="0">
                <a:solidFill>
                  <a:srgbClr val="CF3338"/>
                </a:solidFill>
                <a:latin typeface="Pragmatica" pitchFamily="2" charset="0"/>
              </a:rPr>
              <a:t>Python-Powered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Add custom cell formats</a:t>
            </a:r>
          </a:p>
          <a:p>
            <a:pPr marL="514350" indent="-514350">
              <a:buFont typeface="+mj-lt"/>
              <a:buAutoNum type="arabicPeriod"/>
            </a:pPr>
            <a:r>
              <a:rPr lang="en-US" sz="2800" b="1" dirty="0">
                <a:solidFill>
                  <a:srgbClr val="CF3338"/>
                </a:solidFill>
                <a:latin typeface="Pragmatica" pitchFamily="2" charset="0"/>
              </a:rPr>
              <a:t>Re-size column widths</a:t>
            </a:r>
          </a:p>
          <a:p>
            <a:pPr marL="514350" indent="-514350">
              <a:buFont typeface="+mj-lt"/>
              <a:buAutoNum type="arabicPeriod"/>
            </a:pPr>
            <a:r>
              <a:rPr lang="en-US" sz="2800" b="1" dirty="0">
                <a:solidFill>
                  <a:srgbClr val="CF3338"/>
                </a:solidFill>
                <a:latin typeface="Pragmatica" pitchFamily="2" charset="0"/>
              </a:rPr>
              <a:t>Add charts (from Excel or Python)</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816513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672653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The data world is your oyster shell</a:t>
            </a:r>
          </a:p>
        </p:txBody>
      </p:sp>
    </p:spTree>
    <p:extLst>
      <p:ext uri="{BB962C8B-B14F-4D97-AF65-F5344CB8AC3E}">
        <p14:creationId xmlns:p14="http://schemas.microsoft.com/office/powerpoint/2010/main" val="35535214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539430"/>
          </a:xfrm>
          <a:prstGeom prst="rect">
            <a:avLst/>
          </a:prstGeom>
          <a:noFill/>
        </p:spPr>
        <p:txBody>
          <a:bodyPr wrap="square" rtlCol="0">
            <a:spAutoFit/>
          </a:bodyPr>
          <a:lstStyle/>
          <a:p>
            <a:r>
              <a:rPr lang="en-US" sz="2800" b="1" dirty="0">
                <a:solidFill>
                  <a:srgbClr val="CF3338"/>
                </a:solidFill>
                <a:latin typeface="Pragmatica" pitchFamily="2" charset="0"/>
              </a:rPr>
              <a:t>Export an R regression to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a:t>
            </a:r>
          </a:p>
          <a:p>
            <a:pPr marL="514350" indent="-514350">
              <a:buFont typeface="+mj-lt"/>
              <a:buAutoNum type="arabicPeriod"/>
            </a:pPr>
            <a:r>
              <a:rPr lang="en-US" sz="2800" b="1" dirty="0">
                <a:solidFill>
                  <a:srgbClr val="CF3338"/>
                </a:solidFill>
                <a:latin typeface="Pragmatica" pitchFamily="2" charset="0"/>
              </a:rPr>
              <a:t>“R-powered Excel” with </a:t>
            </a:r>
            <a:r>
              <a:rPr lang="en-US" sz="2800" b="1" dirty="0" err="1">
                <a:solidFill>
                  <a:srgbClr val="CF3338"/>
                </a:solidFill>
                <a:latin typeface="Consolas" panose="020B0609020204030204" pitchFamily="49" charset="0"/>
              </a:rPr>
              <a:t>openxlsx</a:t>
            </a:r>
            <a:endParaRPr lang="en-US" sz="2800" b="1" dirty="0">
              <a:solidFill>
                <a:srgbClr val="CF3338"/>
              </a:solidFill>
              <a:latin typeface="Consolas" panose="020B0609020204030204" pitchFamily="49" charset="0"/>
            </a:endParaRPr>
          </a:p>
          <a:p>
            <a:pPr marL="514350" indent="-514350">
              <a:buFont typeface="+mj-lt"/>
              <a:buAutoNum type="arabicPeriod"/>
            </a:pPr>
            <a:r>
              <a:rPr lang="en-US" sz="2800" b="1" dirty="0">
                <a:solidFill>
                  <a:srgbClr val="CF3338"/>
                </a:solidFill>
                <a:latin typeface="Pragmatica" pitchFamily="2" charset="0"/>
              </a:rPr>
              <a:t>The magic of </a:t>
            </a:r>
            <a:r>
              <a:rPr lang="en-US" sz="2800" b="1" dirty="0">
                <a:solidFill>
                  <a:srgbClr val="CF3338"/>
                </a:solidFill>
                <a:latin typeface="Consolas" panose="020B0609020204030204" pitchFamily="49" charset="0"/>
              </a:rPr>
              <a:t>ggplot2</a:t>
            </a:r>
            <a:r>
              <a:rPr lang="en-US" sz="2800" b="1" dirty="0">
                <a:solidFill>
                  <a:srgbClr val="CF3338"/>
                </a:solidFill>
                <a:latin typeface="Pragmatica" pitchFamily="2" charset="0"/>
              </a:rPr>
              <a:t> visualizations</a:t>
            </a:r>
          </a:p>
          <a:p>
            <a:pPr marL="514350" indent="-514350">
              <a:buFont typeface="+mj-lt"/>
              <a:buAutoNum type="arabicPeriod"/>
            </a:pPr>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r-powered-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3473681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1912433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Advancing into Analytics </a:t>
            </a:r>
            <a:r>
              <a:rPr lang="en-US" sz="2800" dirty="0">
                <a:solidFill>
                  <a:srgbClr val="707070"/>
                </a:solidFill>
                <a:latin typeface="Pragmatica" panose="020B0403040502020204" pitchFamily="34" charset="0"/>
              </a:rPr>
              <a:t>by George Mount</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4"/>
              </a:rPr>
              <a:t>georgejmount.com/book</a:t>
            </a:r>
            <a:r>
              <a:rPr lang="en-US" sz="2800" dirty="0">
                <a:solidFill>
                  <a:srgbClr val="707070"/>
                </a:solidFill>
                <a:latin typeface="Pragmatica" panose="020B0403040502020204" pitchFamily="34" charset="0"/>
              </a:rPr>
              <a:t>    </a:t>
            </a: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2631" y="1804894"/>
            <a:ext cx="3869369" cy="50531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81DC4C-77BB-4A7B-909D-F6A177016ADE}"/>
              </a:ext>
            </a:extLst>
          </p:cNvPr>
          <p:cNvSpPr/>
          <p:nvPr/>
        </p:nvSpPr>
        <p:spPr>
          <a:xfrm>
            <a:off x="400424" y="3162573"/>
            <a:ext cx="7697694" cy="2062103"/>
          </a:xfrm>
          <a:prstGeom prst="rect">
            <a:avLst/>
          </a:prstGeom>
        </p:spPr>
        <p:txBody>
          <a:bodyPr wrap="square">
            <a:spAutoFit/>
          </a:bodyPr>
          <a:lstStyle/>
          <a:p>
            <a:pPr>
              <a:buClr>
                <a:srgbClr val="CF3338"/>
              </a:buClr>
            </a:pPr>
            <a:r>
              <a:rPr lang="en-US" sz="3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3200" i="1" dirty="0">
                <a:solidFill>
                  <a:srgbClr val="707070"/>
                </a:solidFill>
                <a:latin typeface="Pragmatica" panose="020B0403040502020204" pitchFamily="34" charset="0"/>
              </a:rPr>
              <a:t>hypothesis testing using a programming language.</a:t>
            </a:r>
          </a:p>
        </p:txBody>
      </p:sp>
    </p:spTree>
    <p:extLst>
      <p:ext uri="{BB962C8B-B14F-4D97-AF65-F5344CB8AC3E}">
        <p14:creationId xmlns:p14="http://schemas.microsoft.com/office/powerpoint/2010/main" val="33279788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After that…</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2246769"/>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R for Data Science </a:t>
            </a:r>
            <a:r>
              <a:rPr lang="en-US" sz="2800" dirty="0">
                <a:solidFill>
                  <a:srgbClr val="707070"/>
                </a:solidFill>
                <a:latin typeface="Pragmatica" panose="020B0403040502020204" pitchFamily="34" charset="0"/>
              </a:rPr>
              <a:t>by Hadley Wickham and Garrett </a:t>
            </a:r>
            <a:r>
              <a:rPr lang="en-US" sz="2800" dirty="0" err="1">
                <a:solidFill>
                  <a:srgbClr val="707070"/>
                </a:solidFill>
                <a:latin typeface="Pragmatica" panose="020B0403040502020204" pitchFamily="34" charset="0"/>
              </a:rPr>
              <a:t>Grolemund</a:t>
            </a: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Data Analysis</a:t>
            </a:r>
            <a:r>
              <a:rPr lang="en-US" sz="2800" dirty="0">
                <a:solidFill>
                  <a:srgbClr val="707070"/>
                </a:solidFill>
                <a:latin typeface="Pragmatica" panose="020B0403040502020204" pitchFamily="34" charset="0"/>
              </a:rPr>
              <a:t>, 2</a:t>
            </a:r>
            <a:r>
              <a:rPr lang="en-US" sz="2800" baseline="30000" dirty="0">
                <a:solidFill>
                  <a:srgbClr val="707070"/>
                </a:solidFill>
                <a:latin typeface="Pragmatica" panose="020B0403040502020204" pitchFamily="34" charset="0"/>
              </a:rPr>
              <a:t>nd</a:t>
            </a:r>
            <a:r>
              <a:rPr lang="en-US" sz="2800" dirty="0">
                <a:solidFill>
                  <a:srgbClr val="707070"/>
                </a:solidFill>
                <a:latin typeface="Pragmatica" panose="020B0403040502020204" pitchFamily="34" charset="0"/>
              </a:rPr>
              <a:t> Edition by Wes McKinney</a:t>
            </a: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r>
              <a:rPr lang="en-US" sz="2800"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2249534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13708791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endParaRPr lang="en-US" sz="2800" b="1" dirty="0">
              <a:solidFill>
                <a:srgbClr val="707070"/>
              </a:solidFill>
              <a:latin typeface="Pragmatica" panose="020B0403040502020204" pitchFamily="34" charset="0"/>
            </a:endParaRPr>
          </a:p>
          <a:p>
            <a:r>
              <a:rPr lang="en-US" sz="2800" b="1" i="1" dirty="0">
                <a:solidFill>
                  <a:srgbClr val="707070"/>
                </a:solidFill>
                <a:latin typeface="Pragmatica" panose="020B0403040502020204" pitchFamily="34" charset="0"/>
              </a:rPr>
              <a:t>Who wants to win a book?</a:t>
            </a:r>
          </a:p>
        </p:txBody>
      </p:sp>
    </p:spTree>
    <p:extLst>
      <p:ext uri="{BB962C8B-B14F-4D97-AF65-F5344CB8AC3E}">
        <p14:creationId xmlns:p14="http://schemas.microsoft.com/office/powerpoint/2010/main" val="231207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sp>
        <p:nvSpPr>
          <p:cNvPr id="11" name="TextBox 10"/>
          <p:cNvSpPr txBox="1"/>
          <p:nvPr/>
        </p:nvSpPr>
        <p:spPr>
          <a:xfrm>
            <a:off x="356748" y="631630"/>
            <a:ext cx="9473052" cy="3313471"/>
          </a:xfrm>
          <a:prstGeom prst="rect">
            <a:avLst/>
          </a:prstGeom>
          <a:noFill/>
        </p:spPr>
        <p:txBody>
          <a:bodyPr wrap="square" rtlCol="0">
            <a:spAutoFit/>
          </a:bodyPr>
          <a:lstStyle/>
          <a:p>
            <a:pPr>
              <a:lnSpc>
                <a:spcPct val="150000"/>
              </a:lnSpc>
            </a:pPr>
            <a:r>
              <a:rPr lang="en-US" sz="3600" b="1" dirty="0">
                <a:solidFill>
                  <a:srgbClr val="707070"/>
                </a:solidFill>
                <a:latin typeface="Pragmatica" panose="020B0403040502020204" pitchFamily="34" charset="0"/>
              </a:rPr>
              <a:t>1. How do you get buy-in and overcome objections from management when looking to establish blended learning for your data literacy program?</a:t>
            </a:r>
          </a:p>
        </p:txBody>
      </p:sp>
    </p:spTree>
    <p:extLst>
      <p:ext uri="{BB962C8B-B14F-4D97-AF65-F5344CB8AC3E}">
        <p14:creationId xmlns:p14="http://schemas.microsoft.com/office/powerpoint/2010/main" val="284881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sp>
        <p:nvSpPr>
          <p:cNvPr id="11" name="TextBox 10"/>
          <p:cNvSpPr txBox="1"/>
          <p:nvPr/>
        </p:nvSpPr>
        <p:spPr>
          <a:xfrm>
            <a:off x="356748" y="631630"/>
            <a:ext cx="9473052" cy="2482474"/>
          </a:xfrm>
          <a:prstGeom prst="rect">
            <a:avLst/>
          </a:prstGeom>
          <a:noFill/>
        </p:spPr>
        <p:txBody>
          <a:bodyPr wrap="square" rtlCol="0">
            <a:spAutoFit/>
          </a:bodyPr>
          <a:lstStyle/>
          <a:p>
            <a:pPr>
              <a:lnSpc>
                <a:spcPct val="150000"/>
              </a:lnSpc>
            </a:pPr>
            <a:r>
              <a:rPr lang="en-US" sz="3600" b="1" dirty="0">
                <a:solidFill>
                  <a:srgbClr val="707070"/>
                </a:solidFill>
                <a:latin typeface="Pragmatica" panose="020B0403040502020204" pitchFamily="34" charset="0"/>
              </a:rPr>
              <a:t>2. How do you identify and plan to meet the learning objectives for different data personas using blended learning?</a:t>
            </a:r>
          </a:p>
        </p:txBody>
      </p:sp>
    </p:spTree>
    <p:extLst>
      <p:ext uri="{BB962C8B-B14F-4D97-AF65-F5344CB8AC3E}">
        <p14:creationId xmlns:p14="http://schemas.microsoft.com/office/powerpoint/2010/main" val="575952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sp>
        <p:nvSpPr>
          <p:cNvPr id="11" name="TextBox 10"/>
          <p:cNvSpPr txBox="1"/>
          <p:nvPr/>
        </p:nvSpPr>
        <p:spPr>
          <a:xfrm>
            <a:off x="356748" y="631630"/>
            <a:ext cx="9473052" cy="2482474"/>
          </a:xfrm>
          <a:prstGeom prst="rect">
            <a:avLst/>
          </a:prstGeom>
          <a:noFill/>
        </p:spPr>
        <p:txBody>
          <a:bodyPr wrap="square" rtlCol="0">
            <a:spAutoFit/>
          </a:bodyPr>
          <a:lstStyle/>
          <a:p>
            <a:pPr>
              <a:lnSpc>
                <a:spcPct val="150000"/>
              </a:lnSpc>
            </a:pPr>
            <a:r>
              <a:rPr lang="en-US" sz="3600" b="1" dirty="0">
                <a:solidFill>
                  <a:srgbClr val="707070"/>
                </a:solidFill>
                <a:latin typeface="Pragmatica" panose="020B0403040502020204" pitchFamily="34" charset="0"/>
              </a:rPr>
              <a:t>3. Where do you source content for blended learning? How do you decide what content gets what format? </a:t>
            </a:r>
          </a:p>
        </p:txBody>
      </p:sp>
    </p:spTree>
    <p:extLst>
      <p:ext uri="{BB962C8B-B14F-4D97-AF65-F5344CB8AC3E}">
        <p14:creationId xmlns:p14="http://schemas.microsoft.com/office/powerpoint/2010/main" val="2882998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sp>
        <p:nvSpPr>
          <p:cNvPr id="11" name="TextBox 10"/>
          <p:cNvSpPr txBox="1"/>
          <p:nvPr/>
        </p:nvSpPr>
        <p:spPr>
          <a:xfrm>
            <a:off x="356748" y="631630"/>
            <a:ext cx="9473052" cy="2482474"/>
          </a:xfrm>
          <a:prstGeom prst="rect">
            <a:avLst/>
          </a:prstGeom>
          <a:noFill/>
        </p:spPr>
        <p:txBody>
          <a:bodyPr wrap="square" rtlCol="0">
            <a:spAutoFit/>
          </a:bodyPr>
          <a:lstStyle/>
          <a:p>
            <a:pPr>
              <a:lnSpc>
                <a:spcPct val="150000"/>
              </a:lnSpc>
            </a:pPr>
            <a:r>
              <a:rPr lang="en-US" sz="3600" b="1" dirty="0">
                <a:solidFill>
                  <a:srgbClr val="707070"/>
                </a:solidFill>
                <a:latin typeface="Pragmatica" panose="020B0403040502020204" pitchFamily="34" charset="0"/>
              </a:rPr>
              <a:t>4. How do you combine different activities and formats so they are mutually supportive? </a:t>
            </a:r>
          </a:p>
        </p:txBody>
      </p:sp>
    </p:spTree>
    <p:extLst>
      <p:ext uri="{BB962C8B-B14F-4D97-AF65-F5344CB8AC3E}">
        <p14:creationId xmlns:p14="http://schemas.microsoft.com/office/powerpoint/2010/main" val="3985934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sp>
        <p:nvSpPr>
          <p:cNvPr id="11" name="TextBox 10"/>
          <p:cNvSpPr txBox="1"/>
          <p:nvPr/>
        </p:nvSpPr>
        <p:spPr>
          <a:xfrm>
            <a:off x="356748" y="631630"/>
            <a:ext cx="9473052" cy="1651478"/>
          </a:xfrm>
          <a:prstGeom prst="rect">
            <a:avLst/>
          </a:prstGeom>
          <a:noFill/>
        </p:spPr>
        <p:txBody>
          <a:bodyPr wrap="square" rtlCol="0">
            <a:spAutoFit/>
          </a:bodyPr>
          <a:lstStyle/>
          <a:p>
            <a:pPr>
              <a:lnSpc>
                <a:spcPct val="150000"/>
              </a:lnSpc>
            </a:pPr>
            <a:r>
              <a:rPr lang="en-US" sz="3600" b="1" dirty="0">
                <a:solidFill>
                  <a:srgbClr val="707070"/>
                </a:solidFill>
                <a:latin typeface="Pragmatica" panose="020B0403040502020204" pitchFamily="34" charset="0"/>
              </a:rPr>
              <a:t>5. How do you keep learners motivated during a blended learning program? </a:t>
            </a:r>
          </a:p>
        </p:txBody>
      </p:sp>
    </p:spTree>
    <p:extLst>
      <p:ext uri="{BB962C8B-B14F-4D97-AF65-F5344CB8AC3E}">
        <p14:creationId xmlns:p14="http://schemas.microsoft.com/office/powerpoint/2010/main" val="461187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sp>
        <p:nvSpPr>
          <p:cNvPr id="11" name="TextBox 10"/>
          <p:cNvSpPr txBox="1"/>
          <p:nvPr/>
        </p:nvSpPr>
        <p:spPr>
          <a:xfrm>
            <a:off x="356748" y="631630"/>
            <a:ext cx="9473052" cy="2482474"/>
          </a:xfrm>
          <a:prstGeom prst="rect">
            <a:avLst/>
          </a:prstGeom>
          <a:noFill/>
        </p:spPr>
        <p:txBody>
          <a:bodyPr wrap="square" rtlCol="0">
            <a:spAutoFit/>
          </a:bodyPr>
          <a:lstStyle/>
          <a:p>
            <a:pPr>
              <a:lnSpc>
                <a:spcPct val="150000"/>
              </a:lnSpc>
            </a:pPr>
            <a:r>
              <a:rPr lang="en-US" sz="3600" b="1" dirty="0">
                <a:solidFill>
                  <a:srgbClr val="707070"/>
                </a:solidFill>
                <a:latin typeface="Pragmatica" panose="020B0403040502020204" pitchFamily="34" charset="0"/>
              </a:rPr>
              <a:t>6. How do you incorporate learners’ day-to-day data needs and struggles into the program? </a:t>
            </a:r>
          </a:p>
        </p:txBody>
      </p:sp>
    </p:spTree>
    <p:extLst>
      <p:ext uri="{BB962C8B-B14F-4D97-AF65-F5344CB8AC3E}">
        <p14:creationId xmlns:p14="http://schemas.microsoft.com/office/powerpoint/2010/main" val="796334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1381</TotalTime>
  <Words>2286</Words>
  <Application>Microsoft Office PowerPoint</Application>
  <PresentationFormat>Widescreen</PresentationFormat>
  <Paragraphs>215</Paragraphs>
  <Slides>39</Slides>
  <Notes>34</Notes>
  <HiddenSlides>25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Aliens &amp; cows</vt:lpstr>
      <vt:lpstr>Arial</vt:lpstr>
      <vt:lpstr>Calibri</vt:lpstr>
      <vt:lpstr>Calibri Light</vt:lpstr>
      <vt:lpstr>Consolas</vt:lpstr>
      <vt:lpstr>Normafixed Tryout</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cp:lastModifiedBy>
  <cp:revision>76</cp:revision>
  <dcterms:created xsi:type="dcterms:W3CDTF">2019-10-19T21:47:18Z</dcterms:created>
  <dcterms:modified xsi:type="dcterms:W3CDTF">2021-07-25T19:22:21Z</dcterms:modified>
</cp:coreProperties>
</file>