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0"/>
  </p:notesMasterIdLst>
  <p:handoutMasterIdLst>
    <p:handoutMasterId r:id="rId21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24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408" autoAdjust="0"/>
  </p:normalViewPr>
  <p:slideViewPr>
    <p:cSldViewPr snapToGrid="0">
      <p:cViewPr varScale="1">
        <p:scale>
          <a:sx n="97" d="100"/>
          <a:sy n="97" d="100"/>
        </p:scale>
        <p:origin x="1328" y="192"/>
      </p:cViewPr>
      <p:guideLst>
        <p:guide pos="3840"/>
        <p:guide orient="horz" pos="4088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rtz" userId="3343e688-2f51-42da-b39d-e1a541a4841a" providerId="ADAL" clId="{630C6BAE-EFB5-4A59-B41D-1DBA88E796B3}"/>
    <pc:docChg chg="modSld modMainMaster">
      <pc:chgData name="Alex Wirtz" userId="3343e688-2f51-42da-b39d-e1a541a4841a" providerId="ADAL" clId="{630C6BAE-EFB5-4A59-B41D-1DBA88E796B3}" dt="2023-01-06T09:31:27.598" v="16" actId="20577"/>
      <pc:docMkLst>
        <pc:docMk/>
      </pc:docMkLst>
      <pc:sldChg chg="modSp mod">
        <pc:chgData name="Alex Wirtz" userId="3343e688-2f51-42da-b39d-e1a541a4841a" providerId="ADAL" clId="{630C6BAE-EFB5-4A59-B41D-1DBA88E796B3}" dt="2023-01-06T09:31:04.725" v="14" actId="20577"/>
        <pc:sldMkLst>
          <pc:docMk/>
          <pc:sldMk cId="3329370280" sldId="4566"/>
        </pc:sldMkLst>
        <pc:spChg chg="mod">
          <ac:chgData name="Alex Wirtz" userId="3343e688-2f51-42da-b39d-e1a541a4841a" providerId="ADAL" clId="{630C6BAE-EFB5-4A59-B41D-1DBA88E796B3}" dt="2023-01-06T09:30:52.819" v="1" actId="20577"/>
          <ac:spMkLst>
            <pc:docMk/>
            <pc:sldMk cId="3329370280" sldId="4566"/>
            <ac:spMk id="2" creationId="{2A5EF40C-D7EC-AC4B-942B-991478A7DA54}"/>
          </ac:spMkLst>
        </pc:spChg>
        <pc:spChg chg="mod">
          <ac:chgData name="Alex Wirtz" userId="3343e688-2f51-42da-b39d-e1a541a4841a" providerId="ADAL" clId="{630C6BAE-EFB5-4A59-B41D-1DBA88E796B3}" dt="2023-01-06T09:31:01.359" v="12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Alex Wirtz" userId="3343e688-2f51-42da-b39d-e1a541a4841a" providerId="ADAL" clId="{630C6BAE-EFB5-4A59-B41D-1DBA88E796B3}" dt="2023-01-06T09:31:04.725" v="14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modSp mod">
        <pc:chgData name="Alex Wirtz" userId="3343e688-2f51-42da-b39d-e1a541a4841a" providerId="ADAL" clId="{630C6BAE-EFB5-4A59-B41D-1DBA88E796B3}" dt="2023-01-06T09:31:27.598" v="16" actId="20577"/>
        <pc:sldMasterMkLst>
          <pc:docMk/>
          <pc:sldMasterMk cId="0" sldId="2147483796"/>
        </pc:sldMasterMkLst>
        <pc:spChg chg="mod">
          <ac:chgData name="Alex Wirtz" userId="3343e688-2f51-42da-b39d-e1a541a4841a" providerId="ADAL" clId="{630C6BAE-EFB5-4A59-B41D-1DBA88E796B3}" dt="2023-01-06T09:31:27.598" v="16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Kate Chandler" userId="8a3d13cf-5647-4bd7-b722-6be0edbeedff" providerId="ADAL" clId="{AB33137D-2FC1-2546-8EED-933B0B47D893}"/>
    <pc:docChg chg="modSld">
      <pc:chgData name="Kate Chandler" userId="8a3d13cf-5647-4bd7-b722-6be0edbeedff" providerId="ADAL" clId="{AB33137D-2FC1-2546-8EED-933B0B47D893}" dt="2023-01-11T12:18:23.965" v="21" actId="14100"/>
      <pc:docMkLst>
        <pc:docMk/>
      </pc:docMkLst>
      <pc:sldChg chg="modSp mod">
        <pc:chgData name="Kate Chandler" userId="8a3d13cf-5647-4bd7-b722-6be0edbeedff" providerId="ADAL" clId="{AB33137D-2FC1-2546-8EED-933B0B47D893}" dt="2023-01-11T12:18:23.965" v="21" actId="14100"/>
        <pc:sldMkLst>
          <pc:docMk/>
          <pc:sldMk cId="3042475142" sldId="4625"/>
        </pc:sldMkLst>
        <pc:spChg chg="mod">
          <ac:chgData name="Kate Chandler" userId="8a3d13cf-5647-4bd7-b722-6be0edbeedff" providerId="ADAL" clId="{AB33137D-2FC1-2546-8EED-933B0B47D893}" dt="2023-01-11T12:18:18.725" v="19" actId="1035"/>
          <ac:spMkLst>
            <pc:docMk/>
            <pc:sldMk cId="3042475142" sldId="4625"/>
            <ac:spMk id="5" creationId="{AB911940-5E0B-FAFC-F5AD-9C2704D41DAB}"/>
          </ac:spMkLst>
        </pc:spChg>
        <pc:spChg chg="mod">
          <ac:chgData name="Kate Chandler" userId="8a3d13cf-5647-4bd7-b722-6be0edbeedff" providerId="ADAL" clId="{AB33137D-2FC1-2546-8EED-933B0B47D893}" dt="2023-01-11T12:18:23.965" v="21" actId="14100"/>
          <ac:spMkLst>
            <pc:docMk/>
            <pc:sldMk cId="3042475142" sldId="4625"/>
            <ac:spMk id="6" creationId="{57157830-8A37-F182-7359-F77EA94DF7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1/11/23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D3D07BF-AA98-A5E9-D4AD-E9F2F4024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F4351-E507-F951-934D-6F1AD3055ED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8DAD649-74AD-6804-37B2-658880A14D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8F0AFB73-1C55-9085-9D17-96075B669C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96C3C-FB1A-AAA9-A525-1A78DBC697E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7134D5-DEBB-B67B-84B3-64D4395A37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8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09650"/>
            <a:ext cx="12192000" cy="52959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068" y="3429000"/>
            <a:ext cx="11350313" cy="698434"/>
          </a:xfr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entury Gothic" panose="020B0502020202020204" pitchFamily="34" charset="0"/>
              </a:rPr>
              <a:t>EXCEL MODULE 2 – FORMULA REFERENCING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437212"/>
            <a:ext cx="5904086" cy="503957"/>
          </a:xfrm>
        </p:spPr>
        <p:txBody>
          <a:bodyPr/>
          <a:lstStyle/>
          <a:p>
            <a:pPr lvl="0"/>
            <a:r>
              <a:rPr lang="en-US" dirty="0"/>
              <a:t>Off-Cycle Interns Program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F98DD-76AB-282B-C79D-1664B475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1684C-9174-D0AF-FD94-F4A0F822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77" y="1408014"/>
            <a:ext cx="8870995" cy="3422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FE951-F46D-D861-E8A8-5C565BA2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7" y="1398489"/>
            <a:ext cx="8863925" cy="3436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E8B80-F979-3544-A201-AF070FE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77" y="1412776"/>
            <a:ext cx="8889906" cy="341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3AFD7-64BA-95ED-B7CA-20F62D487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177" y="1412776"/>
            <a:ext cx="8889906" cy="3417783"/>
          </a:xfrm>
          <a:prstGeom prst="rect">
            <a:avLst/>
          </a:prstGeom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C37BE990-B889-1759-AE85-93C5D10D2FCA}"/>
              </a:ext>
            </a:extLst>
          </p:cNvPr>
          <p:cNvSpPr/>
          <p:nvPr/>
        </p:nvSpPr>
        <p:spPr>
          <a:xfrm rot="13972451">
            <a:off x="4688653" y="411452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8E76E-8FF5-9E40-7D8C-6BB52129701B}"/>
              </a:ext>
            </a:extLst>
          </p:cNvPr>
          <p:cNvSpPr/>
          <p:nvPr/>
        </p:nvSpPr>
        <p:spPr>
          <a:xfrm>
            <a:off x="3463185" y="5241946"/>
            <a:ext cx="4752528" cy="98381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Use the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@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symbol in front of the reference to only calculate the value in one particular cell.</a:t>
            </a:r>
          </a:p>
        </p:txBody>
      </p:sp>
    </p:spTree>
    <p:extLst>
      <p:ext uri="{BB962C8B-B14F-4D97-AF65-F5344CB8AC3E}">
        <p14:creationId xmlns:p14="http://schemas.microsoft.com/office/powerpoint/2010/main" val="150545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89E17-DD14-9856-18F7-64C5D44AA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 manager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F9D9C3E-1AA8-9B09-0343-C98E9C246157}"/>
              </a:ext>
            </a:extLst>
          </p:cNvPr>
          <p:cNvSpPr txBox="1">
            <a:spLocks/>
          </p:cNvSpPr>
          <p:nvPr/>
        </p:nvSpPr>
        <p:spPr>
          <a:xfrm>
            <a:off x="415925" y="977900"/>
            <a:ext cx="4105027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Any changes to cell and range references need to be made in the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Name Manager</a:t>
            </a:r>
          </a:p>
          <a:p>
            <a:pPr marL="541338" marR="0" lvl="2" indent="-271463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can not override the name by typing the Name box.</a:t>
            </a:r>
          </a:p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Access the Name Manger via Formulas / Name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52487-990A-D803-69EC-F7B46E47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21" y="990486"/>
            <a:ext cx="4592591" cy="3578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7E43A-3C7B-2211-94F7-D68AB4A0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3870707"/>
            <a:ext cx="2867025" cy="156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12AA4C-2FA2-DE0D-BE49-617516CEC961}"/>
              </a:ext>
            </a:extLst>
          </p:cNvPr>
          <p:cNvSpPr/>
          <p:nvPr/>
        </p:nvSpPr>
        <p:spPr>
          <a:xfrm>
            <a:off x="2706623" y="4453952"/>
            <a:ext cx="611641" cy="856915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3EB02-2F36-8958-EF36-FE6B7D2EF9B0}"/>
              </a:ext>
            </a:extLst>
          </p:cNvPr>
          <p:cNvSpPr/>
          <p:nvPr/>
        </p:nvSpPr>
        <p:spPr>
          <a:xfrm>
            <a:off x="4841101" y="1223874"/>
            <a:ext cx="2128123" cy="294825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17823-6D80-5050-62E9-0E8CAE09FA78}"/>
              </a:ext>
            </a:extLst>
          </p:cNvPr>
          <p:cNvSpPr/>
          <p:nvPr/>
        </p:nvSpPr>
        <p:spPr>
          <a:xfrm>
            <a:off x="3584847" y="5345672"/>
            <a:ext cx="4680519" cy="64996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simply 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F3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a shortcut!</a:t>
            </a:r>
          </a:p>
        </p:txBody>
      </p:sp>
      <p:sp>
        <p:nvSpPr>
          <p:cNvPr id="10" name="Arrow: Right 11">
            <a:extLst>
              <a:ext uri="{FF2B5EF4-FFF2-40B4-BE49-F238E27FC236}">
                <a16:creationId xmlns:a16="http://schemas.microsoft.com/office/drawing/2014/main" id="{19FCB417-6382-1CEA-529C-7D65ED8A996A}"/>
              </a:ext>
            </a:extLst>
          </p:cNvPr>
          <p:cNvSpPr/>
          <p:nvPr/>
        </p:nvSpPr>
        <p:spPr>
          <a:xfrm rot="14199864">
            <a:off x="3232023" y="3978912"/>
            <a:ext cx="2066229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50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1752005"/>
            <a:ext cx="11068811" cy="3790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63" y="1962326"/>
            <a:ext cx="11068811" cy="34048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Relative Referencing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Absolute Referencing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Naming cells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Naming ranges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  <a:endParaRPr lang="en-SG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37C6-2D42-42AF-DA39-DBE41AEB3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Relative Referencing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E6D65-8D17-E871-BD46-0BC2E890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85" y="977900"/>
            <a:ext cx="10879866" cy="1947044"/>
          </a:xfrm>
        </p:spPr>
        <p:txBody>
          <a:bodyPr/>
          <a:lstStyle/>
          <a:p>
            <a:r>
              <a:rPr lang="en-GB" dirty="0"/>
              <a:t>Each cell in Excel has a name in the ‘</a:t>
            </a:r>
            <a:r>
              <a:rPr lang="en-GB" dirty="0" err="1"/>
              <a:t>ColumnRow</a:t>
            </a:r>
            <a:r>
              <a:rPr lang="en-GB" dirty="0"/>
              <a:t>’ format.</a:t>
            </a:r>
          </a:p>
          <a:p>
            <a:pPr lvl="2"/>
            <a:r>
              <a:rPr lang="en-GB" dirty="0"/>
              <a:t>Cell B10 is the cell in Column B / Row 10.</a:t>
            </a:r>
          </a:p>
          <a:p>
            <a:r>
              <a:rPr lang="en-GB" dirty="0"/>
              <a:t>By default the reference style in a cell is a </a:t>
            </a:r>
            <a:r>
              <a:rPr lang="en-GB" b="1" dirty="0"/>
              <a:t>relative reference</a:t>
            </a:r>
            <a:r>
              <a:rPr lang="en-GB" dirty="0"/>
              <a:t>.</a:t>
            </a:r>
          </a:p>
          <a:p>
            <a:r>
              <a:rPr lang="en-GB" dirty="0"/>
              <a:t>That means if you copy that cell to another cell, the references will move accordingly.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EFFAE-05B6-F856-9B42-3BF8190A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33" y="3166294"/>
            <a:ext cx="8172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A8A7E-5517-31BE-6B23-5F097B5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</a:t>
            </a:r>
            <a:r>
              <a:rPr lang="en-GB" b="1" dirty="0"/>
              <a:t>absolute referencing</a:t>
            </a:r>
            <a:r>
              <a:rPr lang="en-GB" dirty="0"/>
              <a:t>, you can fix the reference to a specific column, row or both using the ‘$’ sign.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Assign absolute cell references in three ways:</a:t>
            </a:r>
          </a:p>
          <a:p>
            <a:endParaRPr lang="en-GB" dirty="0"/>
          </a:p>
          <a:p>
            <a:r>
              <a:rPr lang="en-GB" dirty="0"/>
              <a:t>$A$1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$</a:t>
            </a:r>
            <a:r>
              <a:rPr lang="en-GB" dirty="0" err="1"/>
              <a:t>Column$Row</a:t>
            </a:r>
            <a:r>
              <a:rPr lang="en-GB" dirty="0"/>
              <a:t> = both the column (A) and row (1) are fixed.</a:t>
            </a:r>
          </a:p>
          <a:p>
            <a:r>
              <a:rPr lang="en-GB" dirty="0"/>
              <a:t>$A1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$</a:t>
            </a:r>
            <a:r>
              <a:rPr lang="en-GB" dirty="0" err="1"/>
              <a:t>ColumnRow</a:t>
            </a:r>
            <a:r>
              <a:rPr lang="en-GB" dirty="0"/>
              <a:t> = only the column (A) is fixed.</a:t>
            </a:r>
          </a:p>
          <a:p>
            <a:r>
              <a:rPr lang="en-GB" dirty="0"/>
              <a:t>A$1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Column$Row</a:t>
            </a:r>
            <a:r>
              <a:rPr lang="en-GB" dirty="0"/>
              <a:t> = only the row (1) is fixed.</a:t>
            </a:r>
          </a:p>
          <a:p>
            <a:endParaRPr lang="en-GB" dirty="0"/>
          </a:p>
          <a:p>
            <a:r>
              <a:rPr lang="en-GB" dirty="0"/>
              <a:t>When in a cell, use </a:t>
            </a:r>
            <a:r>
              <a:rPr lang="en-GB" b="1" u="sng" dirty="0"/>
              <a:t>F4</a:t>
            </a:r>
            <a:r>
              <a:rPr lang="en-GB" dirty="0"/>
              <a:t> as the shortcut to quickly toggle between the different reference styles.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9D4BEB-FE4F-51DE-64E2-595EDBC90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absolute Referencing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70338-9269-37A6-0D74-D1A0238C8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absolute Referencing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C356-342C-74AB-A7AA-4146D6C8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88" y="2157412"/>
            <a:ext cx="89058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F052F-0A3D-2025-B403-190EECA8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26" y="2143125"/>
            <a:ext cx="891540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3EE66-4060-9576-8474-D15B79D09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88" y="2152650"/>
            <a:ext cx="890587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86272-4D90-509E-8981-FD3F80BD6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63" y="2152650"/>
            <a:ext cx="8915400" cy="258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25C3EA-10B9-B640-1E8C-06C6968DF061}"/>
              </a:ext>
            </a:extLst>
          </p:cNvPr>
          <p:cNvSpPr/>
          <p:nvPr/>
        </p:nvSpPr>
        <p:spPr>
          <a:xfrm>
            <a:off x="1812354" y="1016133"/>
            <a:ext cx="408136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 column A and row 7</a:t>
            </a: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4FF95535-F9AE-AD52-FB51-167AA089AFA4}"/>
              </a:ext>
            </a:extLst>
          </p:cNvPr>
          <p:cNvSpPr/>
          <p:nvPr/>
        </p:nvSpPr>
        <p:spPr>
          <a:xfrm rot="2752977">
            <a:off x="4005796" y="2014516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E29C2-22A7-02B6-29AF-EEA917D078CA}"/>
              </a:ext>
            </a:extLst>
          </p:cNvPr>
          <p:cNvSpPr/>
          <p:nvPr/>
        </p:nvSpPr>
        <p:spPr>
          <a:xfrm>
            <a:off x="3999630" y="5436256"/>
            <a:ext cx="4392488" cy="811221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 referencing is used when formula is copied across the table.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1875F2D-EC9C-0A3E-17E0-30D9757FDE8B}"/>
              </a:ext>
            </a:extLst>
          </p:cNvPr>
          <p:cNvSpPr/>
          <p:nvPr/>
        </p:nvSpPr>
        <p:spPr>
          <a:xfrm rot="18510263">
            <a:off x="8398375" y="499400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1E8D2-304C-8AD3-AB1B-A5574A1C41E1}"/>
              </a:ext>
            </a:extLst>
          </p:cNvPr>
          <p:cNvSpPr/>
          <p:nvPr/>
        </p:nvSpPr>
        <p:spPr>
          <a:xfrm>
            <a:off x="4004392" y="5437061"/>
            <a:ext cx="4392488" cy="81122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Incorrect referencing is used.</a:t>
            </a:r>
          </a:p>
        </p:txBody>
      </p:sp>
    </p:spTree>
    <p:extLst>
      <p:ext uri="{BB962C8B-B14F-4D97-AF65-F5344CB8AC3E}">
        <p14:creationId xmlns:p14="http://schemas.microsoft.com/office/powerpoint/2010/main" val="17029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DF5AD-2096-29C8-B4F4-5A9695C91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2331-EBCE-2DFB-67A8-8EE1EE89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9" y="1460376"/>
            <a:ext cx="5143500" cy="3943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6297BE-6357-9F13-5C40-8C0E4C4AC733}"/>
              </a:ext>
            </a:extLst>
          </p:cNvPr>
          <p:cNvSpPr/>
          <p:nvPr/>
        </p:nvSpPr>
        <p:spPr>
          <a:xfrm>
            <a:off x="1274749" y="3043216"/>
            <a:ext cx="2592286" cy="152208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a name for the call into the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and press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apply.</a:t>
            </a: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975CA14E-1A65-124F-A6E4-EA10F7B27B39}"/>
              </a:ext>
            </a:extLst>
          </p:cNvPr>
          <p:cNvSpPr/>
          <p:nvPr/>
        </p:nvSpPr>
        <p:spPr>
          <a:xfrm rot="19046620">
            <a:off x="2977038" y="198267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6C44B-D5AE-0126-F139-E83DCF2E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61" y="1452562"/>
            <a:ext cx="5172075" cy="3952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B1FE-B776-48EF-542A-BEB4AB645357}"/>
              </a:ext>
            </a:extLst>
          </p:cNvPr>
          <p:cNvSpPr/>
          <p:nvPr/>
        </p:nvSpPr>
        <p:spPr>
          <a:xfrm>
            <a:off x="4198603" y="1452562"/>
            <a:ext cx="1656184" cy="376169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5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841-F0B7-9535-D1D3-91AF9D619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325F5-2B19-D605-79B0-37C6038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9" y="1452562"/>
            <a:ext cx="517207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7A72D-3480-D668-AD62-0321BD73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19" y="1443038"/>
            <a:ext cx="5362575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4C57D-A828-214F-61E9-3982BFCA5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07" y="1445961"/>
            <a:ext cx="5288124" cy="3975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41F57B-B856-A8B3-3532-112D37115EC9}"/>
              </a:ext>
            </a:extLst>
          </p:cNvPr>
          <p:cNvSpPr/>
          <p:nvPr/>
        </p:nvSpPr>
        <p:spPr>
          <a:xfrm>
            <a:off x="7564310" y="1574436"/>
            <a:ext cx="2592286" cy="152208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named cell will automatically be an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absolute reference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F7CA4B15-2FAD-4DFD-21B6-44D19E14C622}"/>
              </a:ext>
            </a:extLst>
          </p:cNvPr>
          <p:cNvSpPr/>
          <p:nvPr/>
        </p:nvSpPr>
        <p:spPr>
          <a:xfrm rot="8607522">
            <a:off x="7235961" y="339181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501FE-47FF-8B1E-11F4-C87BBB8DC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1E0E-7B38-F85E-002F-B7FEE19F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30" y="1695450"/>
            <a:ext cx="8896350" cy="3467100"/>
          </a:xfrm>
          <a:prstGeom prst="rect">
            <a:avLst/>
          </a:prstGeom>
        </p:spPr>
      </p:pic>
      <p:sp>
        <p:nvSpPr>
          <p:cNvPr id="5" name="Arrow: Right 6">
            <a:extLst>
              <a:ext uri="{FF2B5EF4-FFF2-40B4-BE49-F238E27FC236}">
                <a16:creationId xmlns:a16="http://schemas.microsoft.com/office/drawing/2014/main" id="{F92649EE-8870-87F5-1ADE-53C533312AA5}"/>
              </a:ext>
            </a:extLst>
          </p:cNvPr>
          <p:cNvSpPr/>
          <p:nvPr/>
        </p:nvSpPr>
        <p:spPr>
          <a:xfrm rot="13451680">
            <a:off x="3465466" y="5374220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76684-4FF3-315F-258D-65B022F747D5}"/>
              </a:ext>
            </a:extLst>
          </p:cNvPr>
          <p:cNvSpPr/>
          <p:nvPr/>
        </p:nvSpPr>
        <p:spPr>
          <a:xfrm>
            <a:off x="4801650" y="5843435"/>
            <a:ext cx="408136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A22:A24 =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units_sold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494EF-B537-6670-85E0-1928717F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5" y="1704975"/>
            <a:ext cx="8915400" cy="3448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C46510-264B-E9EC-385A-673A79A8FE09}"/>
              </a:ext>
            </a:extLst>
          </p:cNvPr>
          <p:cNvSpPr/>
          <p:nvPr/>
        </p:nvSpPr>
        <p:spPr>
          <a:xfrm>
            <a:off x="1409201" y="1684679"/>
            <a:ext cx="1656184" cy="376169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BC55C996-6974-08E4-56FE-9CDAACDBEEA1}"/>
              </a:ext>
            </a:extLst>
          </p:cNvPr>
          <p:cNvSpPr/>
          <p:nvPr/>
        </p:nvSpPr>
        <p:spPr>
          <a:xfrm rot="7285157">
            <a:off x="8597782" y="208340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D6368-F0A4-564D-317E-0BC1904FAB75}"/>
              </a:ext>
            </a:extLst>
          </p:cNvPr>
          <p:cNvSpPr/>
          <p:nvPr/>
        </p:nvSpPr>
        <p:spPr>
          <a:xfrm>
            <a:off x="6593777" y="994291"/>
            <a:ext cx="388798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B21:D21 =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price_per_unit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8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AB376-6A33-D649-0161-307819C17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687C6-D5C6-7F56-CF45-33B02B4A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851976"/>
            <a:ext cx="8886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293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0" ma:contentTypeDescription="Create a new document." ma:contentTypeScope="" ma:versionID="99c20a55060f07c6154b9dd1e551a0b3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28b72915d047ebb9921b648f768f4a41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0C221-ED51-492D-BD1E-8BBBA6B11909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9fecdb-ee26-4135-81c8-712a955c51df"/>
    <ds:schemaRef ds:uri="26d2fa48-a9bb-4686-8122-5406e5c0c03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7E2F1B-2453-43D0-927B-76CBBF6D1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1933</TotalTime>
  <Words>342</Words>
  <Application>Microsoft Macintosh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Relative Referencing</vt:lpstr>
      <vt:lpstr>absolute Referencing</vt:lpstr>
      <vt:lpstr>absolute Referencing Example</vt:lpstr>
      <vt:lpstr>Naming cells</vt:lpstr>
      <vt:lpstr>Naming cells</vt:lpstr>
      <vt:lpstr>Naming ranges</vt:lpstr>
      <vt:lpstr>Naming ranges</vt:lpstr>
      <vt:lpstr>Naming ranges</vt:lpstr>
      <vt:lpstr>Name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Kate Chandler</cp:lastModifiedBy>
  <cp:revision>48</cp:revision>
  <cp:lastPrinted>2015-03-16T15:03:50Z</cp:lastPrinted>
  <dcterms:created xsi:type="dcterms:W3CDTF">2021-10-18T15:46:15Z</dcterms:created>
  <dcterms:modified xsi:type="dcterms:W3CDTF">2023-01-11T12:18:31Z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