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4"/>
    <p:sldMasterId id="2147483796" r:id="rId5"/>
    <p:sldMasterId id="2147483802" r:id="rId6"/>
    <p:sldMasterId id="2147483805" r:id="rId7"/>
  </p:sldMasterIdLst>
  <p:notesMasterIdLst>
    <p:notesMasterId r:id="rId21"/>
  </p:notesMasterIdLst>
  <p:handoutMasterIdLst>
    <p:handoutMasterId r:id="rId22"/>
  </p:handoutMasterIdLst>
  <p:sldIdLst>
    <p:sldId id="4566" r:id="rId8"/>
    <p:sldId id="4625" r:id="rId9"/>
    <p:sldId id="4626" r:id="rId10"/>
    <p:sldId id="4627" r:id="rId11"/>
    <p:sldId id="4628" r:id="rId12"/>
    <p:sldId id="4629" r:id="rId13"/>
    <p:sldId id="4630" r:id="rId14"/>
    <p:sldId id="4631" r:id="rId15"/>
    <p:sldId id="4632" r:id="rId16"/>
    <p:sldId id="4633" r:id="rId17"/>
    <p:sldId id="4634" r:id="rId18"/>
    <p:sldId id="4635" r:id="rId19"/>
    <p:sldId id="4624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pos="7605" userDrawn="1">
          <p15:clr>
            <a:srgbClr val="A4A3A4"/>
          </p15:clr>
        </p15:guide>
        <p15:guide id="9" pos="6244" userDrawn="1">
          <p15:clr>
            <a:srgbClr val="A4A3A4"/>
          </p15:clr>
        </p15:guide>
        <p15:guide id="10" orient="horz" pos="3725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-3552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E1"/>
    <a:srgbClr val="000000"/>
    <a:srgbClr val="F3F8FA"/>
    <a:srgbClr val="FFFFFF"/>
    <a:srgbClr val="E97100"/>
    <a:srgbClr val="FFC690"/>
    <a:srgbClr val="C0F0EF"/>
    <a:srgbClr val="175F5E"/>
    <a:srgbClr val="F3F7F7"/>
    <a:srgbClr val="B0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0408" autoAdjust="0"/>
  </p:normalViewPr>
  <p:slideViewPr>
    <p:cSldViewPr snapToGrid="0">
      <p:cViewPr varScale="1">
        <p:scale>
          <a:sx n="97" d="100"/>
          <a:sy n="97" d="100"/>
        </p:scale>
        <p:origin x="1328" y="192"/>
      </p:cViewPr>
      <p:guideLst>
        <p:guide pos="3840"/>
        <p:guide orient="horz" pos="4088"/>
        <p:guide pos="7605"/>
        <p:guide pos="6244"/>
        <p:guide orient="horz" pos="3725"/>
        <p:guide orient="horz" pos="2160"/>
      </p:guideLst>
    </p:cSldViewPr>
  </p:slideViewPr>
  <p:outlineViewPr>
    <p:cViewPr>
      <p:scale>
        <a:sx n="33" d="100"/>
        <a:sy n="33" d="100"/>
      </p:scale>
      <p:origin x="0" y="-5076"/>
    </p:cViewPr>
  </p:outlin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Wirtz" userId="3343e688-2f51-42da-b39d-e1a541a4841a" providerId="ADAL" clId="{F63C9C13-8283-42DA-B55B-43DAF0CDA65D}"/>
    <pc:docChg chg="modSld modMainMaster">
      <pc:chgData name="Alex Wirtz" userId="3343e688-2f51-42da-b39d-e1a541a4841a" providerId="ADAL" clId="{F63C9C13-8283-42DA-B55B-43DAF0CDA65D}" dt="2023-01-06T09:32:45.632" v="19" actId="20577"/>
      <pc:docMkLst>
        <pc:docMk/>
      </pc:docMkLst>
      <pc:sldChg chg="modSp mod">
        <pc:chgData name="Alex Wirtz" userId="3343e688-2f51-42da-b39d-e1a541a4841a" providerId="ADAL" clId="{F63C9C13-8283-42DA-B55B-43DAF0CDA65D}" dt="2023-01-06T09:32:28.023" v="15" actId="20577"/>
        <pc:sldMkLst>
          <pc:docMk/>
          <pc:sldMk cId="3329370280" sldId="4566"/>
        </pc:sldMkLst>
        <pc:spChg chg="mod">
          <ac:chgData name="Alex Wirtz" userId="3343e688-2f51-42da-b39d-e1a541a4841a" providerId="ADAL" clId="{F63C9C13-8283-42DA-B55B-43DAF0CDA65D}" dt="2023-01-06T09:32:14.225" v="0" actId="20577"/>
          <ac:spMkLst>
            <pc:docMk/>
            <pc:sldMk cId="3329370280" sldId="4566"/>
            <ac:spMk id="2" creationId="{2A5EF40C-D7EC-AC4B-942B-991478A7DA54}"/>
          </ac:spMkLst>
        </pc:spChg>
        <pc:spChg chg="mod">
          <ac:chgData name="Alex Wirtz" userId="3343e688-2f51-42da-b39d-e1a541a4841a" providerId="ADAL" clId="{F63C9C13-8283-42DA-B55B-43DAF0CDA65D}" dt="2023-01-06T09:32:23.184" v="11" actId="20577"/>
          <ac:spMkLst>
            <pc:docMk/>
            <pc:sldMk cId="3329370280" sldId="4566"/>
            <ac:spMk id="6" creationId="{A5BC5C4A-1BDC-AE77-2C00-FF6A70F6FBC7}"/>
          </ac:spMkLst>
        </pc:spChg>
        <pc:spChg chg="mod">
          <ac:chgData name="Alex Wirtz" userId="3343e688-2f51-42da-b39d-e1a541a4841a" providerId="ADAL" clId="{F63C9C13-8283-42DA-B55B-43DAF0CDA65D}" dt="2023-01-06T09:32:28.023" v="15" actId="20577"/>
          <ac:spMkLst>
            <pc:docMk/>
            <pc:sldMk cId="3329370280" sldId="4566"/>
            <ac:spMk id="8" creationId="{A14E3CDB-503D-2795-52EA-B747FF8C7081}"/>
          </ac:spMkLst>
        </pc:spChg>
      </pc:sldChg>
      <pc:sldMasterChg chg="modSp mod">
        <pc:chgData name="Alex Wirtz" userId="3343e688-2f51-42da-b39d-e1a541a4841a" providerId="ADAL" clId="{F63C9C13-8283-42DA-B55B-43DAF0CDA65D}" dt="2023-01-06T09:32:45.632" v="19" actId="20577"/>
        <pc:sldMasterMkLst>
          <pc:docMk/>
          <pc:sldMasterMk cId="0" sldId="2147483796"/>
        </pc:sldMasterMkLst>
        <pc:spChg chg="mod">
          <ac:chgData name="Alex Wirtz" userId="3343e688-2f51-42da-b39d-e1a541a4841a" providerId="ADAL" clId="{F63C9C13-8283-42DA-B55B-43DAF0CDA65D}" dt="2023-01-06T09:32:45.632" v="19" actId="20577"/>
          <ac:spMkLst>
            <pc:docMk/>
            <pc:sldMasterMk cId="0" sldId="2147483796"/>
            <ac:spMk id="2" creationId="{0F2DBFC9-F946-49A6-AB17-B30913C7BCF0}"/>
          </ac:spMkLst>
        </pc:spChg>
      </pc:sldMasterChg>
    </pc:docChg>
  </pc:docChgLst>
  <pc:docChgLst>
    <pc:chgData name="Kate Chandler" userId="8a3d13cf-5647-4bd7-b722-6be0edbeedff" providerId="ADAL" clId="{8D0D416D-7289-5044-8687-EC56CE299EF6}"/>
    <pc:docChg chg="modSld modMainMaster">
      <pc:chgData name="Kate Chandler" userId="8a3d13cf-5647-4bd7-b722-6be0edbeedff" providerId="ADAL" clId="{8D0D416D-7289-5044-8687-EC56CE299EF6}" dt="2023-01-11T12:19:29.609" v="4" actId="14100"/>
      <pc:docMkLst>
        <pc:docMk/>
      </pc:docMkLst>
      <pc:sldChg chg="modSp mod">
        <pc:chgData name="Kate Chandler" userId="8a3d13cf-5647-4bd7-b722-6be0edbeedff" providerId="ADAL" clId="{8D0D416D-7289-5044-8687-EC56CE299EF6}" dt="2023-01-11T12:19:29.609" v="4" actId="14100"/>
        <pc:sldMkLst>
          <pc:docMk/>
          <pc:sldMk cId="3042475142" sldId="4625"/>
        </pc:sldMkLst>
        <pc:spChg chg="mod">
          <ac:chgData name="Kate Chandler" userId="8a3d13cf-5647-4bd7-b722-6be0edbeedff" providerId="ADAL" clId="{8D0D416D-7289-5044-8687-EC56CE299EF6}" dt="2023-01-11T12:19:26.645" v="3" actId="14100"/>
          <ac:spMkLst>
            <pc:docMk/>
            <pc:sldMk cId="3042475142" sldId="4625"/>
            <ac:spMk id="5" creationId="{AB911940-5E0B-FAFC-F5AD-9C2704D41DAB}"/>
          </ac:spMkLst>
        </pc:spChg>
        <pc:spChg chg="mod">
          <ac:chgData name="Kate Chandler" userId="8a3d13cf-5647-4bd7-b722-6be0edbeedff" providerId="ADAL" clId="{8D0D416D-7289-5044-8687-EC56CE299EF6}" dt="2023-01-11T12:19:29.609" v="4" actId="14100"/>
          <ac:spMkLst>
            <pc:docMk/>
            <pc:sldMk cId="3042475142" sldId="4625"/>
            <ac:spMk id="6" creationId="{57157830-8A37-F182-7359-F77EA94DF704}"/>
          </ac:spMkLst>
        </pc:spChg>
      </pc:sldChg>
      <pc:sldMasterChg chg="modSp">
        <pc:chgData name="Kate Chandler" userId="8a3d13cf-5647-4bd7-b722-6be0edbeedff" providerId="ADAL" clId="{8D0D416D-7289-5044-8687-EC56CE299EF6}" dt="2023-01-11T12:19:05.620" v="0" actId="735"/>
        <pc:sldMasterMkLst>
          <pc:docMk/>
          <pc:sldMasterMk cId="0" sldId="2147483791"/>
        </pc:sldMasterMkLst>
      </pc:sldMasterChg>
    </pc:docChg>
  </pc:docChgLst>
  <pc:docChgLst>
    <pc:chgData name="Kate Chandler" userId="8a3d13cf-5647-4bd7-b722-6be0edbeedff" providerId="ADAL" clId="{3DE3917A-58B9-4941-A3F0-078C65EB3793}"/>
    <pc:docChg chg="modSld">
      <pc:chgData name="Kate Chandler" userId="8a3d13cf-5647-4bd7-b722-6be0edbeedff" providerId="ADAL" clId="{3DE3917A-58B9-4941-A3F0-078C65EB3793}" dt="2022-05-31T13:15:06.475" v="2" actId="207"/>
      <pc:docMkLst>
        <pc:docMk/>
      </pc:docMkLst>
      <pc:sldChg chg="modSp mod">
        <pc:chgData name="Kate Chandler" userId="8a3d13cf-5647-4bd7-b722-6be0edbeedff" providerId="ADAL" clId="{3DE3917A-58B9-4941-A3F0-078C65EB3793}" dt="2022-05-31T13:15:01.585" v="0" actId="14100"/>
        <pc:sldMkLst>
          <pc:docMk/>
          <pc:sldMk cId="3329370280" sldId="4566"/>
        </pc:sldMkLst>
        <pc:picChg chg="mod">
          <ac:chgData name="Kate Chandler" userId="8a3d13cf-5647-4bd7-b722-6be0edbeedff" providerId="ADAL" clId="{3DE3917A-58B9-4941-A3F0-078C65EB3793}" dt="2022-05-31T13:15:01.585" v="0" actId="14100"/>
          <ac:picMkLst>
            <pc:docMk/>
            <pc:sldMk cId="3329370280" sldId="4566"/>
            <ac:picMk id="5" creationId="{F52143A6-7198-5804-7E4C-7DE27B9992A8}"/>
          </ac:picMkLst>
        </pc:picChg>
      </pc:sldChg>
      <pc:sldChg chg="modSp mod">
        <pc:chgData name="Kate Chandler" userId="8a3d13cf-5647-4bd7-b722-6be0edbeedff" providerId="ADAL" clId="{3DE3917A-58B9-4941-A3F0-078C65EB3793}" dt="2022-05-31T13:15:06.475" v="2" actId="207"/>
        <pc:sldMkLst>
          <pc:docMk/>
          <pc:sldMk cId="3042475142" sldId="4625"/>
        </pc:sldMkLst>
        <pc:spChg chg="mod">
          <ac:chgData name="Kate Chandler" userId="8a3d13cf-5647-4bd7-b722-6be0edbeedff" providerId="ADAL" clId="{3DE3917A-58B9-4941-A3F0-078C65EB3793}" dt="2022-05-31T13:15:06.475" v="2" actId="207"/>
          <ac:spMkLst>
            <pc:docMk/>
            <pc:sldMk cId="3042475142" sldId="4625"/>
            <ac:spMk id="5" creationId="{AB911940-5E0B-FAFC-F5AD-9C2704D41DA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6B31D9-272F-4C48-8538-19640CFAE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C7F3C-F7E4-4F7B-A964-CA7F2400F8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95F73F-DB3C-4708-9287-0AB6DD345FDB}" type="datetime1">
              <a:rPr lang="en-US"/>
              <a:pPr>
                <a:defRPr/>
              </a:pPr>
              <a:t>1/11/23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6F893-5756-4CB5-B5FC-85B449074F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131BA-FBF3-47BF-AE5C-11C68A4EE7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753D9-FFFB-4466-89E8-720097AC7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9883D6-8524-4B31-B386-43C46D040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4C3DD-D43E-425E-A5BD-866C96AF8C1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3238569-15F4-4060-91E0-6EE72C4FC812}" type="datetime1">
              <a:rPr lang="en-US"/>
              <a:pPr>
                <a:defRPr/>
              </a:pPr>
              <a:t>1/11/23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B25661-ABE2-42EE-BDE8-B1E2E282A7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6200" y="304800"/>
            <a:ext cx="7010400" cy="3943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6494CC-222B-4593-9378-38C6FF0D2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4800" y="4343400"/>
            <a:ext cx="6248400" cy="4419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AB32-6575-473F-8FEA-392B73604D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9B679-734A-4690-9C14-84B07CF40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330047-4CBA-4A63-9E55-79F1B5A360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76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0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70BB22-FDD8-9F4F-9121-D684D598E3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068" y="4941169"/>
            <a:ext cx="4637804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cap="all" spc="300" baseline="0" smtClean="0">
                <a:solidFill>
                  <a:schemeClr val="bg1"/>
                </a:solidFill>
              </a:defRPr>
            </a:lvl1pPr>
            <a:lvl2pPr>
              <a:defRPr lang="en-GB" sz="1800" smtClean="0"/>
            </a:lvl2pPr>
            <a:lvl3pPr>
              <a:defRPr lang="en-GB" sz="1800" smtClean="0"/>
            </a:lvl3pPr>
            <a:lvl4pPr>
              <a:defRPr lang="en-GB" sz="1800" smtClean="0"/>
            </a:lvl4pPr>
            <a:lvl5pPr>
              <a:defRPr lang="en-GB" sz="1800"/>
            </a:lvl5pPr>
          </a:lstStyle>
          <a:p>
            <a:pPr marL="422041" lvl="0" indent="-422041"/>
            <a:r>
              <a:rPr lang="en-GB"/>
              <a:t>Click to edit Master text </a:t>
            </a:r>
            <a:r>
              <a:rPr lang="en-GB" err="1"/>
              <a:t>styleS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7C24A-98E6-C740-98E2-8D0F41C867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67" y="3284984"/>
            <a:ext cx="11555495" cy="6984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dirty="0" smtClean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91C0A-042E-EE40-AAAB-62FE639870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068" y="4077072"/>
            <a:ext cx="5904086" cy="503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98667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870B6-8119-4391-8B12-8D57EB813D0F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pic>
          <p:nvPicPr>
            <p:cNvPr id="18" name="Picture 28">
              <a:extLst>
                <a:ext uri="{FF2B5EF4-FFF2-40B4-BE49-F238E27FC236}">
                  <a16:creationId xmlns:a16="http://schemas.microsoft.com/office/drawing/2014/main" id="{1963E2F1-D528-467C-844E-690682C6C73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1593" y="5189012"/>
              <a:ext cx="800842" cy="47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750AA8-343E-402F-AEF1-D94EBAB1818A}"/>
                </a:ext>
              </a:extLst>
            </p:cNvPr>
            <p:cNvCxnSpPr/>
            <p:nvPr userDrawn="1"/>
          </p:nvCxnSpPr>
          <p:spPr bwMode="auto">
            <a:xfrm>
              <a:off x="9314830" y="5172075"/>
              <a:ext cx="0" cy="827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1B4157F6-D1D2-42E3-9940-E49225D1A2C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440243" y="5129213"/>
              <a:ext cx="2304921" cy="6064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>
                  <a:solidFill>
                    <a:srgbClr val="000000"/>
                  </a:solidFill>
                </a:rPr>
                <a:t>+44 (0)20 3589 9350</a:t>
              </a: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trainers@alphadevelopment.com</a:t>
              </a:r>
              <a:endParaRPr lang="en-GB" altLang="en-US" sz="1000" dirty="0">
                <a:solidFill>
                  <a:srgbClr val="000000"/>
                </a:solidFill>
              </a:endParaRP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alphadevelopment.com</a:t>
              </a:r>
              <a:endParaRPr lang="en-US" alt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64F43F-5CC1-40AA-8F96-C692F2E0A870}"/>
                </a:ext>
              </a:extLst>
            </p:cNvPr>
            <p:cNvGrpSpPr/>
            <p:nvPr userDrawn="1"/>
          </p:nvGrpSpPr>
          <p:grpSpPr>
            <a:xfrm>
              <a:off x="8145885" y="6237312"/>
              <a:ext cx="3744415" cy="230832"/>
              <a:chOff x="8145885" y="6237312"/>
              <a:chExt cx="3744415" cy="230832"/>
            </a:xfrm>
          </p:grpSpPr>
          <p:sp>
            <p:nvSpPr>
              <p:cNvPr id="28" name="TextBox 30">
                <a:extLst>
                  <a:ext uri="{FF2B5EF4-FFF2-40B4-BE49-F238E27FC236}">
                    <a16:creationId xmlns:a16="http://schemas.microsoft.com/office/drawing/2014/main" id="{AD31F637-2F35-401D-91F8-2EA5F9006449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8145885" y="6237312"/>
                <a:ext cx="374441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defTabSz="1439863" eaLnBrk="1" hangingPunct="1">
                  <a:spcAft>
                    <a:spcPts val="200"/>
                  </a:spcAft>
                  <a:tabLst>
                    <a:tab pos="896938" algn="l"/>
                    <a:tab pos="1520825" algn="l"/>
                    <a:tab pos="2244725" algn="l"/>
                  </a:tabLst>
                  <a:defRPr/>
                </a:pPr>
                <a:r>
                  <a:rPr lang="en-GB" altLang="en-US" sz="900" spc="100" baseline="0">
                    <a:solidFill>
                      <a:srgbClr val="000000"/>
                    </a:solidFill>
                  </a:rPr>
                  <a:t>LONDON     NEW YORK	    SINGAPORE     ABU DHABI</a:t>
                </a:r>
                <a:endParaRPr lang="en-US" altLang="en-US" sz="900" spc="100" baseline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465B0C2-3EE6-4200-B7D2-A4BB0EEF04D7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8926645" y="6280574"/>
                <a:ext cx="0" cy="16115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BED1C3A-AED9-4AEC-8633-173A6B06A25D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98344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7DBE8D-B966-4B12-89D3-2DF1C266845B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108113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A0A22C-D9B5-4D98-B840-1A38FB653E57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34" name="Picture 33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4E419D57-3F5F-44B5-8860-19908C3192D0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Picture 34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18C17C76-5A96-4AEE-8030-2F2EF5683C88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Picture 35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6994CAC6-4095-4457-A5C4-AAF887A15305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10299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GP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0A0C3B-9628-4929-AF8C-00BA47A416A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C707192-66E5-4277-9E3E-B35E9EF4E22B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36" name="Picture 28">
                <a:extLst>
                  <a:ext uri="{FF2B5EF4-FFF2-40B4-BE49-F238E27FC236}">
                    <a16:creationId xmlns:a16="http://schemas.microsoft.com/office/drawing/2014/main" id="{44AC2765-D2FB-4E70-A72C-7A969D6CB9C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A54336-1948-4787-95A0-F3F56F768902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39">
                <a:extLst>
                  <a:ext uri="{FF2B5EF4-FFF2-40B4-BE49-F238E27FC236}">
                    <a16:creationId xmlns:a16="http://schemas.microsoft.com/office/drawing/2014/main" id="{59004CCD-D9CA-4FBC-A4FC-75024B7FC2E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6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>
                    <a:solidFill>
                      <a:srgbClr val="000000"/>
                    </a:solidFill>
                  </a:rPr>
                  <a:t>+65 6727 7950</a:t>
                </a: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C2D113F-46DD-4384-BE7E-F33D1DF2E3C8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7" name="TextBox 30">
                  <a:extLst>
                    <a:ext uri="{FF2B5EF4-FFF2-40B4-BE49-F238E27FC236}">
                      <a16:creationId xmlns:a16="http://schemas.microsoft.com/office/drawing/2014/main" id="{E9F972D3-2725-4966-92B1-F3D0DB876E1C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955C491-308F-4174-A902-0858FC4AC380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34ABFA2-9055-4D4F-8B57-6EFF382217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768F47-AF26-4846-9907-C1A1E517974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B92481-1A19-4AB0-AEE5-3860A88CD0F6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23" name="Picture 22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2683BE26-6813-480C-8F28-68D70265E8B4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23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0235951E-1741-4219-AD4A-EC0F75F5D5B9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24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A46AF8F0-B366-45A2-877C-3E1F16027337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78035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u Dhabi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6A45F9-54FF-CF44-8B20-875B05223DB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0F1E9E5-373A-D345-9F4B-AF54A60558BD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9" name="Picture 28">
                <a:extLst>
                  <a:ext uri="{FF2B5EF4-FFF2-40B4-BE49-F238E27FC236}">
                    <a16:creationId xmlns:a16="http://schemas.microsoft.com/office/drawing/2014/main" id="{64B01F4B-360F-3842-9E7E-EACAB8C57F1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6E17863-0564-E74B-AC4E-C025D35DFA7A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39">
                <a:extLst>
                  <a:ext uri="{FF2B5EF4-FFF2-40B4-BE49-F238E27FC236}">
                    <a16:creationId xmlns:a16="http://schemas.microsoft.com/office/drawing/2014/main" id="{55DABB5D-7167-8B4E-9ABF-CFEFDB9DC9E1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l" rtl="0" eaLnBrk="1" fontAlgn="base" hangingPunct="1">
                  <a:spcBef>
                    <a:spcPct val="0"/>
                  </a:spcBef>
                  <a:spcAft>
                    <a:spcPts val="200"/>
                  </a:spcAft>
                  <a:defRPr/>
                </a:pPr>
                <a:r>
                  <a:rPr lang="en-GB" altLang="en-US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+</a:t>
                </a:r>
                <a:r>
                  <a:rPr lang="en-GB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971(0)2-418-7535</a:t>
                </a:r>
                <a:endParaRPr lang="en-GB" altLang="en-US" sz="1000" u="none" kern="1200" dirty="0">
                  <a:solidFill>
                    <a:srgbClr val="000000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F8F1FF-6ECE-B944-86BA-038D294F4663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3" name="TextBox 30">
                  <a:extLst>
                    <a:ext uri="{FF2B5EF4-FFF2-40B4-BE49-F238E27FC236}">
                      <a16:creationId xmlns:a16="http://schemas.microsoft.com/office/drawing/2014/main" id="{D82587BC-D684-F945-AB3D-55B49B508915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AB8E908-5926-9245-A568-FBDAA1CD039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C0B36ED-7DD2-D549-8E70-9B8EE3EA4C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BBBF3A3-484A-5D43-9F7D-42FE645B668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DA1894-5786-254A-A175-D1E927155B78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6" name="Picture 5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E249F253-0F01-5D40-9C89-630087464E51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Picture 6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54BD95BC-7B80-7043-85D1-0A556F2E161D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2A3F4D34-1179-8C4C-AAF7-7A5BD4A9BA33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9888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0739DD-636F-C045-84B8-C0E772526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73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4D6491-3CEF-6548-BB2D-E8544D94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6490-FB99-4FD7-B579-07AE2D2E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28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5">
            <a:alpha val="48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B969FE-27CE-8349-8D53-BDBC9D51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93971-49E7-43D4-8A87-ECFAB7EF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3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DD649C-0FEC-0946-8425-A111C40DC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0D0CF8-E7A5-4E65-A5FF-42CC1561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89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3FC85AF0-64F5-C64D-9BC1-4A71246A216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625" y="44450"/>
            <a:ext cx="12096750" cy="64087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D15244-2413-EF44-82D1-55BF5862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0376C-9EB4-4632-83EC-BE38984B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solidFill>
                  <a:schemeClr val="bg1"/>
                </a:solidFill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289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828BE6-10CA-9F41-9787-953F0E8A1EE8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2000">
                <a:schemeClr val="accent6">
                  <a:lumMod val="75000"/>
                </a:schemeClr>
              </a:gs>
              <a:gs pos="95000">
                <a:schemeClr val="accent4">
                  <a:lumMod val="20000"/>
                  <a:lumOff val="8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90AF4-C453-2241-8AF9-E78A45B8B55E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EDF59160-51BB-6A4B-990A-98EA3611C1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ACCDA8A-2A02-1742-AB34-A2B62EF82C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68725-2852-8B45-95C2-78A812FFA425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5396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3A2E57-04DF-6946-B12E-B5DD9936E5C3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3">
                  <a:lumMod val="50000"/>
                </a:schemeClr>
              </a:gs>
              <a:gs pos="33000">
                <a:schemeClr val="accent3"/>
              </a:gs>
              <a:gs pos="82000">
                <a:schemeClr val="accent6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F1BFC-F7FF-0543-80B1-07E99C23E3DB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rgbClr val="001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726ED8F6-76B9-FB44-B9BE-AC4FB05702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5D4FB87-EF75-0D49-A78C-2C04CFF5E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B1618-BB62-8B4E-BCC1-2E23A6D4508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113024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7F49C-0E77-8146-A804-4FAB5450A702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50000"/>
                </a:schemeClr>
              </a:gs>
              <a:gs pos="35000">
                <a:schemeClr val="accent2"/>
              </a:gs>
              <a:gs pos="82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5E5BB-3112-314E-A0E7-623717F65E28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8" name="TextBox 41">
            <a:extLst>
              <a:ext uri="{FF2B5EF4-FFF2-40B4-BE49-F238E27FC236}">
                <a16:creationId xmlns:a16="http://schemas.microsoft.com/office/drawing/2014/main" id="{C2406656-35B5-5047-9F90-EA9A93944C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4ABEC-FDCC-F940-8F9B-231FBC9202AB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93CA-C2EA-7D46-A774-8D6DD2DEE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651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DF689-D51F-4F3B-92E0-1782B2DDC2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95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CBB27-A806-402B-9951-1ECFD27AD843}"/>
              </a:ext>
            </a:extLst>
          </p:cNvPr>
          <p:cNvSpPr/>
          <p:nvPr userDrawn="1"/>
        </p:nvSpPr>
        <p:spPr>
          <a:xfrm>
            <a:off x="-3347" y="1033610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6000">
                <a:schemeClr val="accent1"/>
              </a:gs>
              <a:gs pos="100000">
                <a:schemeClr val="accent5"/>
              </a:gs>
              <a:gs pos="71000">
                <a:schemeClr val="accent5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E7D539-F790-A04F-A794-EAA00FBB8F14}"/>
              </a:ext>
            </a:extLst>
          </p:cNvPr>
          <p:cNvSpPr/>
          <p:nvPr userDrawn="1"/>
        </p:nvSpPr>
        <p:spPr bwMode="auto">
          <a:xfrm>
            <a:off x="0" y="6327862"/>
            <a:ext cx="12192000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912EB-95B0-5345-AFCF-E423922D035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spc="300">
                <a:solidFill>
                  <a:schemeClr val="bg1"/>
                </a:solidFill>
                <a:latin typeface="+mn-lt"/>
              </a:rPr>
              <a:t>LEARNING FROM EXPERIENCE</a:t>
            </a: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621C3566-F48B-7045-BD59-28DB8E8F28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79859" cy="2778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200">
                <a:solidFill>
                  <a:schemeClr val="bg1"/>
                </a:solidFill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FD3D07BF-AA98-A5E9-D4AD-E9F2F4024D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48" y="216050"/>
            <a:ext cx="872410" cy="54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BF4351-E507-F951-934D-6F1AD3055ED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533931" y="215867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8DAD649-74AD-6804-37B2-658880A14D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29482" y="316350"/>
            <a:ext cx="2810633" cy="3419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GB" sz="3200" b="0" kern="1200" cap="all" baseline="0" smtClean="0">
          <a:solidFill>
            <a:schemeClr val="bg1"/>
          </a:solidFill>
          <a:latin typeface="+mn-lt"/>
          <a:ea typeface="Arial Unicode MS" pitchFamily="34" charset="-128"/>
          <a:cs typeface="AngsanaUPC" pitchFamily="18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0F2DBFC9-F946-49A6-AB17-B30913C7BC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6523" y="6524625"/>
            <a:ext cx="156004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 dirty="0">
                <a:solidFill>
                  <a:srgbClr val="595959"/>
                </a:solidFill>
              </a:rPr>
              <a:t>©</a:t>
            </a:r>
            <a:r>
              <a:rPr lang="en-US" altLang="en-US" sz="800" dirty="0">
                <a:solidFill>
                  <a:srgbClr val="595959"/>
                </a:solidFill>
              </a:rPr>
              <a:t> Alpha </a:t>
            </a:r>
            <a:r>
              <a:rPr lang="en-US" altLang="en-US" sz="800">
                <a:solidFill>
                  <a:srgbClr val="595959"/>
                </a:solidFill>
              </a:rPr>
              <a:t>Development 2023</a:t>
            </a:r>
            <a:endParaRPr lang="en-US" altLang="en-US" sz="800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2D2452-38D6-4ECE-8D96-A5C62E016C9A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11203354" y="6561138"/>
            <a:ext cx="672123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fld id="{863ADB15-6EF3-4B88-9D9F-78347B66D75F}" type="slidenum">
              <a:rPr lang="en-GB" altLang="en-US" sz="800" smtClean="0"/>
              <a:pPr algn="r" eaLnBrk="1" hangingPunct="1">
                <a:defRPr/>
              </a:pPr>
              <a:t>‹#›</a:t>
            </a:fld>
            <a:endParaRPr lang="en-GB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913" r:id="rId2"/>
    <p:sldLayoutId id="2147483915" r:id="rId3"/>
    <p:sldLayoutId id="2147483917" r:id="rId4"/>
    <p:sldLayoutId id="214748392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>
            <a:extLst>
              <a:ext uri="{FF2B5EF4-FFF2-40B4-BE49-F238E27FC236}">
                <a16:creationId xmlns:a16="http://schemas.microsoft.com/office/drawing/2014/main" id="{8F0AFB73-1C55-9085-9D17-96075B669C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48" y="216050"/>
            <a:ext cx="872410" cy="54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D96C3C-FB1A-AAA9-A525-1A78DBC697E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533931" y="215867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87134D5-DEBB-B67B-84B3-64D4395A37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29482" y="316350"/>
            <a:ext cx="2810633" cy="3419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89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739A07-0AD4-4B7F-8FAC-48FF20DAF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ADBFE-0EE8-BB40-A791-F55964D49F11}"/>
              </a:ext>
            </a:extLst>
          </p:cNvPr>
          <p:cNvSpPr/>
          <p:nvPr userDrawn="1"/>
        </p:nvSpPr>
        <p:spPr>
          <a:xfrm>
            <a:off x="0" y="1"/>
            <a:ext cx="523059" cy="6858000"/>
          </a:xfrm>
          <a:prstGeom prst="rect">
            <a:avLst/>
          </a:prstGeom>
          <a:gradFill flip="none" rotWithShape="1">
            <a:gsLst>
              <a:gs pos="2000">
                <a:schemeClr val="accent3"/>
              </a:gs>
              <a:gs pos="33000">
                <a:schemeClr val="accent2">
                  <a:lumMod val="75000"/>
                </a:schemeClr>
              </a:gs>
              <a:gs pos="82000">
                <a:schemeClr val="accent2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AC23D-FD71-C649-BB1D-7DB7A64EB89D}"/>
              </a:ext>
            </a:extLst>
          </p:cNvPr>
          <p:cNvSpPr txBox="1"/>
          <p:nvPr userDrawn="1"/>
        </p:nvSpPr>
        <p:spPr>
          <a:xfrm>
            <a:off x="1041592" y="5887163"/>
            <a:ext cx="5240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THESE MATERIALS ARE FOR EDUCATIONAL PURPOSES ONLY.</a:t>
            </a:r>
          </a:p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Alpha Development, nor any of it's associates, is liable for any errors or information that has subsequently been superseded since the materials were written.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F52143A6-7198-5804-7E4C-7DE27B9992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6" b="29568"/>
          <a:stretch/>
        </p:blipFill>
        <p:spPr>
          <a:xfrm>
            <a:off x="0" y="1033670"/>
            <a:ext cx="12192000" cy="527188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5EF40C-D7EC-AC4B-942B-991478A7D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068" y="3429000"/>
            <a:ext cx="11350313" cy="698434"/>
          </a:xfr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dirty="0">
                <a:latin typeface="Century Gothic" panose="020B0502020202020204" pitchFamily="34" charset="0"/>
              </a:rPr>
              <a:t>EXCEL MODULE 3 – LOOK UP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BC5C4A-1BDC-AE77-2C00-FF6A70F6FB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068" y="4437212"/>
            <a:ext cx="5904086" cy="503957"/>
          </a:xfrm>
        </p:spPr>
        <p:txBody>
          <a:bodyPr/>
          <a:lstStyle/>
          <a:p>
            <a:pPr lvl="0"/>
            <a:r>
              <a:rPr lang="en-US" dirty="0"/>
              <a:t>Off-Cycle Interns Program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4E3CDB-503D-2795-52EA-B747FF8C70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32937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83D09-C794-B149-DD21-C975C7606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7F700-0340-3166-0757-42652D80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34" y="1556674"/>
            <a:ext cx="9649072" cy="36952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655FDE-F21F-495A-387B-5D427C0266C7}"/>
              </a:ext>
            </a:extLst>
          </p:cNvPr>
          <p:cNvSpPr/>
          <p:nvPr/>
        </p:nvSpPr>
        <p:spPr>
          <a:xfrm>
            <a:off x="5993828" y="2327219"/>
            <a:ext cx="1267052" cy="8579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8EC35-CFA0-939D-038E-C4317D8B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62" y="1556674"/>
            <a:ext cx="9673016" cy="3695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6179B-38C2-2681-9E43-73FAD3BFC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52" y="1555131"/>
            <a:ext cx="9665034" cy="3679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3F65F-3A5E-5139-4D4F-A68CB6877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64" y="1597352"/>
            <a:ext cx="9649072" cy="36632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793E7C-C3C2-E35A-3F0A-D488161CD71B}"/>
              </a:ext>
            </a:extLst>
          </p:cNvPr>
          <p:cNvSpPr/>
          <p:nvPr/>
        </p:nvSpPr>
        <p:spPr>
          <a:xfrm>
            <a:off x="3988353" y="2219969"/>
            <a:ext cx="1496514" cy="5362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Lookup Array</a:t>
            </a:r>
          </a:p>
        </p:txBody>
      </p:sp>
      <p:sp>
        <p:nvSpPr>
          <p:cNvPr id="10" name="Arrow: Right 21">
            <a:extLst>
              <a:ext uri="{FF2B5EF4-FFF2-40B4-BE49-F238E27FC236}">
                <a16:creationId xmlns:a16="http://schemas.microsoft.com/office/drawing/2014/main" id="{AE650B8A-0905-C64D-FFFC-F7F91E026CED}"/>
              </a:ext>
            </a:extLst>
          </p:cNvPr>
          <p:cNvSpPr/>
          <p:nvPr/>
        </p:nvSpPr>
        <p:spPr>
          <a:xfrm rot="1986867">
            <a:off x="5063635" y="3125413"/>
            <a:ext cx="1870220" cy="12569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B3ACE-51C7-CFEF-280C-698DA2C29663}"/>
              </a:ext>
            </a:extLst>
          </p:cNvPr>
          <p:cNvSpPr/>
          <p:nvPr/>
        </p:nvSpPr>
        <p:spPr>
          <a:xfrm>
            <a:off x="6299379" y="4897572"/>
            <a:ext cx="1496514" cy="5362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Row Number</a:t>
            </a:r>
          </a:p>
        </p:txBody>
      </p:sp>
      <p:sp>
        <p:nvSpPr>
          <p:cNvPr id="12" name="Arrow: Right 27">
            <a:extLst>
              <a:ext uri="{FF2B5EF4-FFF2-40B4-BE49-F238E27FC236}">
                <a16:creationId xmlns:a16="http://schemas.microsoft.com/office/drawing/2014/main" id="{0FA011FF-FE07-BA83-DCE0-EAE67F00853F}"/>
              </a:ext>
            </a:extLst>
          </p:cNvPr>
          <p:cNvSpPr/>
          <p:nvPr/>
        </p:nvSpPr>
        <p:spPr>
          <a:xfrm rot="16872193">
            <a:off x="6827253" y="4450391"/>
            <a:ext cx="867254" cy="15810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C79E49-0237-2A4A-E288-DDE9BB92440D}"/>
              </a:ext>
            </a:extLst>
          </p:cNvPr>
          <p:cNvSpPr/>
          <p:nvPr/>
        </p:nvSpPr>
        <p:spPr>
          <a:xfrm>
            <a:off x="8182321" y="4651390"/>
            <a:ext cx="1496514" cy="5362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Column Number</a:t>
            </a:r>
          </a:p>
        </p:txBody>
      </p:sp>
      <p:sp>
        <p:nvSpPr>
          <p:cNvPr id="14" name="Arrow: Right 29">
            <a:extLst>
              <a:ext uri="{FF2B5EF4-FFF2-40B4-BE49-F238E27FC236}">
                <a16:creationId xmlns:a16="http://schemas.microsoft.com/office/drawing/2014/main" id="{A350CC4B-D283-6700-6024-B22217246BE8}"/>
              </a:ext>
            </a:extLst>
          </p:cNvPr>
          <p:cNvSpPr/>
          <p:nvPr/>
        </p:nvSpPr>
        <p:spPr>
          <a:xfrm rot="13726499">
            <a:off x="7539036" y="4338143"/>
            <a:ext cx="867254" cy="15810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7071ED-4F9C-C123-3411-33C8A445FC94}"/>
              </a:ext>
            </a:extLst>
          </p:cNvPr>
          <p:cNvSpPr/>
          <p:nvPr/>
        </p:nvSpPr>
        <p:spPr>
          <a:xfrm>
            <a:off x="8669604" y="2647722"/>
            <a:ext cx="2018462" cy="3316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B46098-D6F5-5982-16EE-798E520A2E01}"/>
              </a:ext>
            </a:extLst>
          </p:cNvPr>
          <p:cNvSpPr/>
          <p:nvPr/>
        </p:nvSpPr>
        <p:spPr>
          <a:xfrm>
            <a:off x="8669604" y="2979419"/>
            <a:ext cx="2018462" cy="3771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95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DB573D-2792-A8BB-B20F-46DBCAAF1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C316D-1B4F-535A-4752-208CFCF1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4" y="1644285"/>
            <a:ext cx="9361040" cy="3569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47684B-3095-1DDE-F544-20CA88B3D1E7}"/>
              </a:ext>
            </a:extLst>
          </p:cNvPr>
          <p:cNvSpPr/>
          <p:nvPr/>
        </p:nvSpPr>
        <p:spPr>
          <a:xfrm>
            <a:off x="7213648" y="3822432"/>
            <a:ext cx="1404834" cy="254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61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EE3F21-A861-38E2-0FD0-AA6B29135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0E81F-B699-A0DD-F938-B2B7026C4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268" y="1628800"/>
            <a:ext cx="9384264" cy="3600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CECFA-BD82-C0A6-A419-DBFCF4D3D3E4}"/>
              </a:ext>
            </a:extLst>
          </p:cNvPr>
          <p:cNvSpPr/>
          <p:nvPr/>
        </p:nvSpPr>
        <p:spPr>
          <a:xfrm>
            <a:off x="7163304" y="3823503"/>
            <a:ext cx="1413516" cy="272080"/>
          </a:xfrm>
          <a:prstGeom prst="rect">
            <a:avLst/>
          </a:prstGeom>
          <a:noFill/>
          <a:ln w="25400" cap="flat" cmpd="sng" algn="ctr">
            <a:solidFill>
              <a:srgbClr val="D65E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D47B0-D0C0-5AF7-230C-444D1ED4945B}"/>
              </a:ext>
            </a:extLst>
          </p:cNvPr>
          <p:cNvSpPr/>
          <p:nvPr/>
        </p:nvSpPr>
        <p:spPr>
          <a:xfrm>
            <a:off x="5867582" y="2420888"/>
            <a:ext cx="1295722" cy="813158"/>
          </a:xfrm>
          <a:prstGeom prst="rect">
            <a:avLst/>
          </a:prstGeom>
          <a:noFill/>
          <a:ln w="25400" cap="flat" cmpd="sng" algn="ctr">
            <a:solidFill>
              <a:srgbClr val="D65E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43F950A8-9551-CF1F-0B35-7CE431ED128E}"/>
              </a:ext>
            </a:extLst>
          </p:cNvPr>
          <p:cNvSpPr/>
          <p:nvPr/>
        </p:nvSpPr>
        <p:spPr>
          <a:xfrm rot="18455191">
            <a:off x="8853262" y="3332182"/>
            <a:ext cx="880060" cy="154330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72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07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2AF88A2-87BF-1262-1006-156DC98A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86137"/>
            <a:ext cx="11068811" cy="57606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911940-5E0B-FAFC-F5AD-9C2704D41DAB}"/>
              </a:ext>
            </a:extLst>
          </p:cNvPr>
          <p:cNvSpPr txBox="1">
            <a:spLocks/>
          </p:cNvSpPr>
          <p:nvPr/>
        </p:nvSpPr>
        <p:spPr>
          <a:xfrm>
            <a:off x="499798" y="2123066"/>
            <a:ext cx="11068811" cy="3164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 marL="33411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627" indent="-43962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339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68232" indent="-330209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06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latin typeface="Sabon Next LT" panose="02000500000000000000" pitchFamily="2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7157830-8A37-F182-7359-F77EA94D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2314475"/>
            <a:ext cx="10826487" cy="484091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VLOOKUP function</a:t>
            </a:r>
          </a:p>
          <a:p>
            <a:pPr marL="0" indent="0">
              <a:buNone/>
            </a:pPr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MATCH function</a:t>
            </a:r>
          </a:p>
          <a:p>
            <a:pPr marL="0" indent="0">
              <a:buNone/>
            </a:pPr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INDEX function</a:t>
            </a:r>
          </a:p>
          <a:p>
            <a:pPr marL="0" indent="0">
              <a:buNone/>
            </a:pPr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Exercise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7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58DFBA-4C95-F1B5-DDD2-E4702F48C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VLOOKUP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FF0EA-1029-78EE-11FE-561B45DA2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71" y="1935316"/>
            <a:ext cx="9611056" cy="3835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60D02-1F6B-0E10-315D-1D591B84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71" y="1935316"/>
            <a:ext cx="9611056" cy="3850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900367-C0E8-E312-C376-56F2E8C3E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971" y="1935316"/>
            <a:ext cx="9603354" cy="3835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E281F-443B-8CB9-4391-2695BABAA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971" y="1935316"/>
            <a:ext cx="9611056" cy="38351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2EE477-8D59-7AD7-609B-1149ADCA1BD0}"/>
              </a:ext>
            </a:extLst>
          </p:cNvPr>
          <p:cNvSpPr/>
          <p:nvPr/>
        </p:nvSpPr>
        <p:spPr>
          <a:xfrm>
            <a:off x="5541946" y="3546583"/>
            <a:ext cx="2774113" cy="717558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am I looking for?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Lookup Value</a:t>
            </a:r>
          </a:p>
        </p:txBody>
      </p:sp>
      <p:sp>
        <p:nvSpPr>
          <p:cNvPr id="9" name="Arrow: Right 21">
            <a:extLst>
              <a:ext uri="{FF2B5EF4-FFF2-40B4-BE49-F238E27FC236}">
                <a16:creationId xmlns:a16="http://schemas.microsoft.com/office/drawing/2014/main" id="{321D96E9-FCDD-306D-0169-70EDAB12AE5F}"/>
              </a:ext>
            </a:extLst>
          </p:cNvPr>
          <p:cNvSpPr/>
          <p:nvPr/>
        </p:nvSpPr>
        <p:spPr>
          <a:xfrm rot="19156431">
            <a:off x="8430798" y="3686767"/>
            <a:ext cx="941580" cy="13621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B46062-26E3-3EAD-970A-B2507A0F0C2C}"/>
              </a:ext>
            </a:extLst>
          </p:cNvPr>
          <p:cNvSpPr/>
          <p:nvPr/>
        </p:nvSpPr>
        <p:spPr>
          <a:xfrm>
            <a:off x="6141359" y="4402946"/>
            <a:ext cx="2774113" cy="717558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should I look?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Array</a:t>
            </a:r>
          </a:p>
        </p:txBody>
      </p:sp>
      <p:sp>
        <p:nvSpPr>
          <p:cNvPr id="11" name="Arrow: Right 28">
            <a:extLst>
              <a:ext uri="{FF2B5EF4-FFF2-40B4-BE49-F238E27FC236}">
                <a16:creationId xmlns:a16="http://schemas.microsoft.com/office/drawing/2014/main" id="{D9A29833-F8D6-D403-E8D3-FA7315680973}"/>
              </a:ext>
            </a:extLst>
          </p:cNvPr>
          <p:cNvSpPr/>
          <p:nvPr/>
        </p:nvSpPr>
        <p:spPr>
          <a:xfrm rot="17831316">
            <a:off x="8768029" y="3956162"/>
            <a:ext cx="1292516" cy="174658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E07549-067D-6800-9683-81F6FA745BFD}"/>
              </a:ext>
            </a:extLst>
          </p:cNvPr>
          <p:cNvSpPr/>
          <p:nvPr/>
        </p:nvSpPr>
        <p:spPr>
          <a:xfrm>
            <a:off x="8041758" y="5250353"/>
            <a:ext cx="2774113" cy="717558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should I return?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 Index Number</a:t>
            </a:r>
          </a:p>
        </p:txBody>
      </p:sp>
      <p:sp>
        <p:nvSpPr>
          <p:cNvPr id="13" name="Arrow: Right 30">
            <a:extLst>
              <a:ext uri="{FF2B5EF4-FFF2-40B4-BE49-F238E27FC236}">
                <a16:creationId xmlns:a16="http://schemas.microsoft.com/office/drawing/2014/main" id="{81334AED-6FAB-AC3C-553F-6462CB17D4C8}"/>
              </a:ext>
            </a:extLst>
          </p:cNvPr>
          <p:cNvSpPr/>
          <p:nvPr/>
        </p:nvSpPr>
        <p:spPr>
          <a:xfrm rot="16448082">
            <a:off x="9281353" y="4213552"/>
            <a:ext cx="1611298" cy="136466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97776-A27D-6B10-1288-05EDB707FA70}"/>
              </a:ext>
            </a:extLst>
          </p:cNvPr>
          <p:cNvSpPr/>
          <p:nvPr/>
        </p:nvSpPr>
        <p:spPr>
          <a:xfrm>
            <a:off x="8082729" y="961536"/>
            <a:ext cx="2774113" cy="1260561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exact or approximate match?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 = exact match</a:t>
            </a:r>
          </a:p>
        </p:txBody>
      </p:sp>
      <p:sp>
        <p:nvSpPr>
          <p:cNvPr id="15" name="Arrow: Right 33">
            <a:extLst>
              <a:ext uri="{FF2B5EF4-FFF2-40B4-BE49-F238E27FC236}">
                <a16:creationId xmlns:a16="http://schemas.microsoft.com/office/drawing/2014/main" id="{9ACE9C5B-4C85-144C-C77E-80757EDBFBD1}"/>
              </a:ext>
            </a:extLst>
          </p:cNvPr>
          <p:cNvSpPr/>
          <p:nvPr/>
        </p:nvSpPr>
        <p:spPr>
          <a:xfrm rot="3845888">
            <a:off x="9795559" y="2645295"/>
            <a:ext cx="840704" cy="152558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57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1C604-61DA-A2CC-11CD-B83E38DDF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MATCH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2DE957-59A1-67CA-CDF8-9BBD0586568F}"/>
              </a:ext>
            </a:extLst>
          </p:cNvPr>
          <p:cNvSpPr txBox="1">
            <a:spLocks/>
          </p:cNvSpPr>
          <p:nvPr/>
        </p:nvSpPr>
        <p:spPr>
          <a:xfrm>
            <a:off x="406085" y="977900"/>
            <a:ext cx="8993409" cy="4971380"/>
          </a:xfrm>
          <a:prstGeom prst="rect">
            <a:avLst/>
          </a:prstGeom>
        </p:spPr>
        <p:txBody>
          <a:bodyPr/>
          <a:lstStyle>
            <a:lvl1pPr marL="33411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627" indent="-43962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339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68232" indent="-330209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06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It is good Excel practice to avoid hardcoding values into a formula.</a:t>
            </a:r>
          </a:p>
          <a:p>
            <a:pPr>
              <a:lnSpc>
                <a:spcPct val="150000"/>
              </a:lnSpc>
            </a:pPr>
            <a:r>
              <a:rPr lang="en-GB" dirty="0"/>
              <a:t>In order to build flexible lookup formulas we need the </a:t>
            </a:r>
            <a:r>
              <a:rPr lang="en-GB" b="1" dirty="0"/>
              <a:t>MATCH</a:t>
            </a:r>
            <a:r>
              <a:rPr lang="en-GB" dirty="0"/>
              <a:t> function.</a:t>
            </a:r>
          </a:p>
          <a:p>
            <a:pPr>
              <a:lnSpc>
                <a:spcPct val="150000"/>
              </a:lnSpc>
            </a:pPr>
            <a:r>
              <a:rPr lang="en-GB" dirty="0"/>
              <a:t>With MATCH we can lookup the relative position of a value in an array.</a:t>
            </a: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C7473653-0C72-8F89-38EB-CDEBD77F3A7B}"/>
              </a:ext>
            </a:extLst>
          </p:cNvPr>
          <p:cNvSpPr/>
          <p:nvPr/>
        </p:nvSpPr>
        <p:spPr>
          <a:xfrm>
            <a:off x="1583693" y="3140968"/>
            <a:ext cx="8901019" cy="9361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=MATCH(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lookup value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lookup array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match type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51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77E85-ABF7-B9AF-D887-0CBAD9B52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F88A3-C52F-C95E-384C-7C71D0CEB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53" y="1529124"/>
            <a:ext cx="9184632" cy="37997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5C8FD1-FBA9-4CF7-5069-9C25393A5933}"/>
              </a:ext>
            </a:extLst>
          </p:cNvPr>
          <p:cNvSpPr/>
          <p:nvPr/>
        </p:nvSpPr>
        <p:spPr>
          <a:xfrm>
            <a:off x="7260453" y="1911523"/>
            <a:ext cx="2836816" cy="699366"/>
          </a:xfrm>
          <a:prstGeom prst="rect">
            <a:avLst/>
          </a:prstGeom>
          <a:solidFill>
            <a:srgbClr val="1996CC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What am I looking for?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Lookup Value</a:t>
            </a:r>
          </a:p>
        </p:txBody>
      </p:sp>
      <p:sp>
        <p:nvSpPr>
          <p:cNvPr id="6" name="Arrow: Right 24">
            <a:extLst>
              <a:ext uri="{FF2B5EF4-FFF2-40B4-BE49-F238E27FC236}">
                <a16:creationId xmlns:a16="http://schemas.microsoft.com/office/drawing/2014/main" id="{38473D8E-0E4D-07F7-63A7-4F54F2501EFE}"/>
              </a:ext>
            </a:extLst>
          </p:cNvPr>
          <p:cNvSpPr/>
          <p:nvPr/>
        </p:nvSpPr>
        <p:spPr>
          <a:xfrm rot="5400000">
            <a:off x="8340982" y="3034233"/>
            <a:ext cx="807068" cy="15024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F961C-3A77-61F7-73EF-3A254FB979BD}"/>
              </a:ext>
            </a:extLst>
          </p:cNvPr>
          <p:cNvSpPr/>
          <p:nvPr/>
        </p:nvSpPr>
        <p:spPr>
          <a:xfrm>
            <a:off x="5105547" y="4159402"/>
            <a:ext cx="2594278" cy="777940"/>
          </a:xfrm>
          <a:prstGeom prst="rect">
            <a:avLst/>
          </a:prstGeom>
          <a:solidFill>
            <a:srgbClr val="1996CC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Where should I look?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Table Array</a:t>
            </a:r>
          </a:p>
        </p:txBody>
      </p:sp>
      <p:sp>
        <p:nvSpPr>
          <p:cNvPr id="8" name="Arrow: Right 27">
            <a:extLst>
              <a:ext uri="{FF2B5EF4-FFF2-40B4-BE49-F238E27FC236}">
                <a16:creationId xmlns:a16="http://schemas.microsoft.com/office/drawing/2014/main" id="{570C581B-CC1B-CBA9-0065-A1B6EEED558A}"/>
              </a:ext>
            </a:extLst>
          </p:cNvPr>
          <p:cNvSpPr/>
          <p:nvPr/>
        </p:nvSpPr>
        <p:spPr>
          <a:xfrm rot="19949985">
            <a:off x="7693799" y="4138902"/>
            <a:ext cx="1425650" cy="149706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Arrow: Right 36">
            <a:extLst>
              <a:ext uri="{FF2B5EF4-FFF2-40B4-BE49-F238E27FC236}">
                <a16:creationId xmlns:a16="http://schemas.microsoft.com/office/drawing/2014/main" id="{F0E288E2-D5C1-D53D-D7C4-76AEC937307D}"/>
              </a:ext>
            </a:extLst>
          </p:cNvPr>
          <p:cNvSpPr/>
          <p:nvPr/>
        </p:nvSpPr>
        <p:spPr>
          <a:xfrm rot="14904026">
            <a:off x="9337598" y="4140980"/>
            <a:ext cx="807062" cy="15024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BB2B11-E1F6-347E-F93F-A50D69E2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83" y="1532915"/>
            <a:ext cx="9199802" cy="3792170"/>
          </a:xfrm>
          <a:prstGeom prst="rect">
            <a:avLst/>
          </a:prstGeom>
        </p:spPr>
      </p:pic>
      <p:sp>
        <p:nvSpPr>
          <p:cNvPr id="11" name="Arrow: Right 38">
            <a:extLst>
              <a:ext uri="{FF2B5EF4-FFF2-40B4-BE49-F238E27FC236}">
                <a16:creationId xmlns:a16="http://schemas.microsoft.com/office/drawing/2014/main" id="{A6CD00EA-E21B-764E-5191-02E9A95F1D75}"/>
              </a:ext>
            </a:extLst>
          </p:cNvPr>
          <p:cNvSpPr/>
          <p:nvPr/>
        </p:nvSpPr>
        <p:spPr>
          <a:xfrm rot="14449819">
            <a:off x="9003768" y="4145207"/>
            <a:ext cx="807062" cy="15024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2" name="Arrow: Right 39">
            <a:extLst>
              <a:ext uri="{FF2B5EF4-FFF2-40B4-BE49-F238E27FC236}">
                <a16:creationId xmlns:a16="http://schemas.microsoft.com/office/drawing/2014/main" id="{EC66B473-350A-D7EE-5ABD-3D3F1531A740}"/>
              </a:ext>
            </a:extLst>
          </p:cNvPr>
          <p:cNvSpPr/>
          <p:nvPr/>
        </p:nvSpPr>
        <p:spPr>
          <a:xfrm rot="19182714">
            <a:off x="3138555" y="2252064"/>
            <a:ext cx="927296" cy="13076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1BF86C-572A-8D23-975D-3E4420B9110B}"/>
              </a:ext>
            </a:extLst>
          </p:cNvPr>
          <p:cNvSpPr/>
          <p:nvPr/>
        </p:nvSpPr>
        <p:spPr>
          <a:xfrm>
            <a:off x="6402686" y="3311754"/>
            <a:ext cx="1667522" cy="62287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C153EC-D23D-0850-7F94-4549C2AAA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737" y="1540500"/>
            <a:ext cx="9465254" cy="3777000"/>
          </a:xfrm>
          <a:prstGeom prst="rect">
            <a:avLst/>
          </a:prstGeom>
        </p:spPr>
      </p:pic>
      <p:sp>
        <p:nvSpPr>
          <p:cNvPr id="15" name="Arrow: Right 16">
            <a:extLst>
              <a:ext uri="{FF2B5EF4-FFF2-40B4-BE49-F238E27FC236}">
                <a16:creationId xmlns:a16="http://schemas.microsoft.com/office/drawing/2014/main" id="{FE1298D3-D785-04A0-2963-1C0C7440F0CF}"/>
              </a:ext>
            </a:extLst>
          </p:cNvPr>
          <p:cNvSpPr/>
          <p:nvPr/>
        </p:nvSpPr>
        <p:spPr>
          <a:xfrm rot="17768813">
            <a:off x="9346400" y="3342790"/>
            <a:ext cx="807062" cy="15024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BE620-7670-82A8-8A7A-CB784D4913CC}"/>
              </a:ext>
            </a:extLst>
          </p:cNvPr>
          <p:cNvSpPr/>
          <p:nvPr/>
        </p:nvSpPr>
        <p:spPr>
          <a:xfrm>
            <a:off x="7862561" y="4565272"/>
            <a:ext cx="2836816" cy="1367267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An exact or approximate match?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0 = exact match</a:t>
            </a:r>
          </a:p>
        </p:txBody>
      </p:sp>
    </p:spTree>
    <p:extLst>
      <p:ext uri="{BB962C8B-B14F-4D97-AF65-F5344CB8AC3E}">
        <p14:creationId xmlns:p14="http://schemas.microsoft.com/office/powerpoint/2010/main" val="229163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7012CD-9737-F0F2-6731-5B20222FB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Match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AF523C-565D-5BD7-6F62-7B94EA644CCB}"/>
              </a:ext>
            </a:extLst>
          </p:cNvPr>
          <p:cNvGrpSpPr/>
          <p:nvPr/>
        </p:nvGrpSpPr>
        <p:grpSpPr>
          <a:xfrm>
            <a:off x="1647078" y="1412776"/>
            <a:ext cx="8897844" cy="3703149"/>
            <a:chOff x="108462" y="1412776"/>
            <a:chExt cx="9689076" cy="40324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476AFE-D7B1-FEBF-45FB-34C805EC4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462" y="1412776"/>
              <a:ext cx="9689076" cy="403244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51D1A6-2EB1-03F9-86B6-B8591BA1479F}"/>
                </a:ext>
              </a:extLst>
            </p:cNvPr>
            <p:cNvSpPr/>
            <p:nvPr/>
          </p:nvSpPr>
          <p:spPr>
            <a:xfrm>
              <a:off x="5313040" y="3212976"/>
              <a:ext cx="1753060" cy="649042"/>
            </a:xfrm>
            <a:prstGeom prst="rect">
              <a:avLst/>
            </a:prstGeom>
            <a:noFill/>
            <a:ln w="25400" cap="flat" cmpd="sng" algn="ctr">
              <a:solidFill>
                <a:srgbClr val="D65E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B746959A-30F5-B615-CD0D-80A968EB832C}"/>
                </a:ext>
              </a:extLst>
            </p:cNvPr>
            <p:cNvSpPr/>
            <p:nvPr/>
          </p:nvSpPr>
          <p:spPr>
            <a:xfrm rot="19182714">
              <a:off x="3225253" y="2215860"/>
              <a:ext cx="974862" cy="136258"/>
            </a:xfrm>
            <a:prstGeom prst="rightArrow">
              <a:avLst/>
            </a:prstGeom>
            <a:solidFill>
              <a:srgbClr val="D65E00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E4720A36-A6FF-49B6-C603-6DA8106BBB8E}"/>
                </a:ext>
              </a:extLst>
            </p:cNvPr>
            <p:cNvSpPr/>
            <p:nvPr/>
          </p:nvSpPr>
          <p:spPr>
            <a:xfrm rot="14449819">
              <a:off x="8262800" y="4188696"/>
              <a:ext cx="840972" cy="157948"/>
            </a:xfrm>
            <a:prstGeom prst="rightArrow">
              <a:avLst/>
            </a:prstGeom>
            <a:solidFill>
              <a:srgbClr val="D65E00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38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EC44DB-5800-D41E-DCD8-6ACA1C248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Vlookup</a:t>
            </a:r>
            <a:r>
              <a:rPr lang="en-GB" dirty="0"/>
              <a:t> + match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C9C0E-D320-A610-3590-AB7EA35D3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45" y="1670719"/>
            <a:ext cx="9093830" cy="3516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7D659B-1BDE-1B20-7322-1C4ACBBBAF62}"/>
              </a:ext>
            </a:extLst>
          </p:cNvPr>
          <p:cNvSpPr/>
          <p:nvPr/>
        </p:nvSpPr>
        <p:spPr>
          <a:xfrm>
            <a:off x="5632620" y="1464019"/>
            <a:ext cx="2504200" cy="82569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am I looking for?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Lookup Value</a:t>
            </a:r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3FFFB721-6EC7-F06F-4192-C29CB14A9C29}"/>
              </a:ext>
            </a:extLst>
          </p:cNvPr>
          <p:cNvSpPr/>
          <p:nvPr/>
        </p:nvSpPr>
        <p:spPr>
          <a:xfrm rot="2249172">
            <a:off x="7898572" y="2430164"/>
            <a:ext cx="915082" cy="13286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D386A-B871-708C-4206-A62CD52E3ABA}"/>
              </a:ext>
            </a:extLst>
          </p:cNvPr>
          <p:cNvSpPr/>
          <p:nvPr/>
        </p:nvSpPr>
        <p:spPr>
          <a:xfrm>
            <a:off x="6493897" y="3904890"/>
            <a:ext cx="3024904" cy="583875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should I look?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Array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7568E0-52AB-87F8-57DE-750ED577FF9D}"/>
              </a:ext>
            </a:extLst>
          </p:cNvPr>
          <p:cNvSpPr/>
          <p:nvPr/>
        </p:nvSpPr>
        <p:spPr>
          <a:xfrm>
            <a:off x="7613977" y="4643583"/>
            <a:ext cx="2925598" cy="58250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should I return?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 Index Number</a:t>
            </a:r>
          </a:p>
        </p:txBody>
      </p:sp>
      <p:sp>
        <p:nvSpPr>
          <p:cNvPr id="9" name="Arrow: Right 11">
            <a:extLst>
              <a:ext uri="{FF2B5EF4-FFF2-40B4-BE49-F238E27FC236}">
                <a16:creationId xmlns:a16="http://schemas.microsoft.com/office/drawing/2014/main" id="{A2E7F0D2-9033-4095-84E8-A36583A3CC9D}"/>
              </a:ext>
            </a:extLst>
          </p:cNvPr>
          <p:cNvSpPr/>
          <p:nvPr/>
        </p:nvSpPr>
        <p:spPr>
          <a:xfrm rot="15319176">
            <a:off x="8980056" y="3723072"/>
            <a:ext cx="1571668" cy="132622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Arrow: Right 12">
            <a:extLst>
              <a:ext uri="{FF2B5EF4-FFF2-40B4-BE49-F238E27FC236}">
                <a16:creationId xmlns:a16="http://schemas.microsoft.com/office/drawing/2014/main" id="{74558403-5821-0F75-BFEF-FD5FD88CD683}"/>
              </a:ext>
            </a:extLst>
          </p:cNvPr>
          <p:cNvSpPr/>
          <p:nvPr/>
        </p:nvSpPr>
        <p:spPr>
          <a:xfrm rot="16872193">
            <a:off x="8754150" y="3354868"/>
            <a:ext cx="820026" cy="14826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2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DCDA2-BA32-8661-3BA3-887DF078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938"/>
              </a:spcBef>
            </a:pPr>
            <a:r>
              <a:rPr lang="en-GB" dirty="0"/>
              <a:t>VLOOKUP can only return values from columns on the right-hand of the lookup value.</a:t>
            </a:r>
          </a:p>
          <a:p>
            <a:pPr>
              <a:spcBef>
                <a:spcPts val="1938"/>
              </a:spcBef>
            </a:pPr>
            <a:r>
              <a:rPr lang="en-GB" dirty="0"/>
              <a:t>The </a:t>
            </a:r>
            <a:r>
              <a:rPr lang="en-GB" b="1" dirty="0"/>
              <a:t>INDEX </a:t>
            </a:r>
            <a:r>
              <a:rPr lang="en-GB" dirty="0"/>
              <a:t>function is a more flexible lookup function.</a:t>
            </a:r>
          </a:p>
          <a:p>
            <a:pPr>
              <a:spcBef>
                <a:spcPts val="1938"/>
              </a:spcBef>
            </a:pPr>
            <a:r>
              <a:rPr lang="en-GB" dirty="0"/>
              <a:t>Think of the </a:t>
            </a:r>
            <a:r>
              <a:rPr lang="en-GB" b="1" dirty="0"/>
              <a:t>INDEX</a:t>
            </a:r>
            <a:r>
              <a:rPr lang="en-GB" dirty="0"/>
              <a:t> function as having a map and giving coordinates to look for a specific value on the map.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BE6BB4-03DD-F4BC-6FA5-3D8A86FE3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D3A79B-C49B-D9B2-B2DB-7CBFABDD0D37}"/>
              </a:ext>
            </a:extLst>
          </p:cNvPr>
          <p:cNvSpPr/>
          <p:nvPr/>
        </p:nvSpPr>
        <p:spPr>
          <a:xfrm>
            <a:off x="1591408" y="3861048"/>
            <a:ext cx="8885589" cy="86409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=INDEX(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lookup array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 number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 number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42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36FE97-8AB2-AC82-B9DE-63D081D6E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B13E1-4C11-AB05-CF15-4EBB71C8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268760"/>
            <a:ext cx="7477125" cy="33623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ABCEEC-5A3A-AA73-9242-F0CE575BF5E7}"/>
              </a:ext>
            </a:extLst>
          </p:cNvPr>
          <p:cNvSpPr/>
          <p:nvPr/>
        </p:nvSpPr>
        <p:spPr>
          <a:xfrm>
            <a:off x="1519575" y="4945013"/>
            <a:ext cx="8884756" cy="100811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=INDEX(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B2:D8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, 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3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, 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2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)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9676"/>
      </p:ext>
    </p:extLst>
  </p:cSld>
  <p:clrMapOvr>
    <a:masterClrMapping/>
  </p:clrMapOvr>
</p:sld>
</file>

<file path=ppt/theme/theme1.xml><?xml version="1.0" encoding="utf-8"?>
<a:theme xmlns:a="http://schemas.openxmlformats.org/drawingml/2006/main" name="Date holder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E34B83C9-B328-3141-973B-A9B724C06678}"/>
    </a:ext>
  </a:extLst>
</a:theme>
</file>

<file path=ppt/theme/theme2.xml><?xml version="1.0" encoding="utf-8"?>
<a:theme xmlns:a="http://schemas.openxmlformats.org/drawingml/2006/main" name="AD 1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Alpha Development (Century Gothic) 201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6C33FCEC-C402-0447-8512-A69FEF01A6D6}"/>
    </a:ext>
  </a:extLst>
</a:theme>
</file>

<file path=ppt/theme/theme3.xml><?xml version="1.0" encoding="utf-8"?>
<a:theme xmlns:a="http://schemas.openxmlformats.org/drawingml/2006/main" name="AD 2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962F8307-3F60-E247-97DE-8A7EC283C067}"/>
    </a:ext>
  </a:extLst>
</a:theme>
</file>

<file path=ppt/theme/theme4.xml><?xml version="1.0" encoding="utf-8"?>
<a:theme xmlns:a="http://schemas.openxmlformats.org/drawingml/2006/main" name="AD 3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25FE985F-C0E1-8046-A5E9-373C5BBB570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553BD9181624686A68F63ABB446DF" ma:contentTypeVersion="20" ma:contentTypeDescription="Create a new document." ma:contentTypeScope="" ma:versionID="99c20a55060f07c6154b9dd1e551a0b3">
  <xsd:schema xmlns:xsd="http://www.w3.org/2001/XMLSchema" xmlns:xs="http://www.w3.org/2001/XMLSchema" xmlns:p="http://schemas.microsoft.com/office/2006/metadata/properties" xmlns:ns1="http://schemas.microsoft.com/sharepoint/v3" xmlns:ns2="26d2fa48-a9bb-4686-8122-5406e5c0c038" xmlns:ns3="059fecdb-ee26-4135-81c8-712a955c51df" targetNamespace="http://schemas.microsoft.com/office/2006/metadata/properties" ma:root="true" ma:fieldsID="28b72915d047ebb9921b648f768f4a41" ns1:_="" ns2:_="" ns3:_="">
    <xsd:import namespace="http://schemas.microsoft.com/sharepoint/v3"/>
    <xsd:import namespace="26d2fa48-a9bb-4686-8122-5406e5c0c038"/>
    <xsd:import namespace="059fecdb-ee26-4135-81c8-712a955c51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2fa48-a9bb-4686-8122-5406e5c0c0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524ab15-2588-42b2-9fa8-efec336df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fecdb-ee26-4135-81c8-712a955c51d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51f1491-6acf-4107-a370-7835031dc742}" ma:internalName="TaxCatchAll" ma:showField="CatchAllData" ma:web="059fecdb-ee26-4135-81c8-712a955c51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59fecdb-ee26-4135-81c8-712a955c51df">
      <UserInfo>
        <DisplayName/>
        <AccountId xsi:nil="true"/>
        <AccountType/>
      </UserInfo>
    </SharedWithUsers>
    <MediaLengthInSeconds xmlns="26d2fa48-a9bb-4686-8122-5406e5c0c038" xsi:nil="true"/>
    <TaxCatchAll xmlns="059fecdb-ee26-4135-81c8-712a955c51df" xsi:nil="true"/>
    <lcf76f155ced4ddcb4097134ff3c332f xmlns="26d2fa48-a9bb-4686-8122-5406e5c0c038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FF8429F-08F2-4BBA-8192-EAEF9A6683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C8086E-BC8B-4D55-9246-C362BC491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6d2fa48-a9bb-4686-8122-5406e5c0c038"/>
    <ds:schemaRef ds:uri="059fecdb-ee26-4135-81c8-712a955c5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A0C221-ED51-492D-BD1E-8BBBA6B11909}">
  <ds:schemaRefs>
    <ds:schemaRef ds:uri="26d2fa48-a9bb-4686-8122-5406e5c0c038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059fecdb-ee26-4135-81c8-712a955c51df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Date holder</Template>
  <TotalTime>1941</TotalTime>
  <Words>265</Words>
  <Application>Microsoft Macintosh PowerPoint</Application>
  <PresentationFormat>Widescreen</PresentationFormat>
  <Paragraphs>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Avenir Next LT Pro</vt:lpstr>
      <vt:lpstr>Calibri</vt:lpstr>
      <vt:lpstr>Century Gothic</vt:lpstr>
      <vt:lpstr>Sabon Next LT</vt:lpstr>
      <vt:lpstr>Wingdings</vt:lpstr>
      <vt:lpstr>Date holder</vt:lpstr>
      <vt:lpstr>AD 1</vt:lpstr>
      <vt:lpstr>AD 2</vt:lpstr>
      <vt:lpstr>AD 3</vt:lpstr>
      <vt:lpstr>PowerPoint Presentation</vt:lpstr>
      <vt:lpstr>Agenda </vt:lpstr>
      <vt:lpstr>VLOOKUP</vt:lpstr>
      <vt:lpstr>MATCH</vt:lpstr>
      <vt:lpstr>Match</vt:lpstr>
      <vt:lpstr>Match</vt:lpstr>
      <vt:lpstr>Vlookup + match</vt:lpstr>
      <vt:lpstr>INDEX</vt:lpstr>
      <vt:lpstr>INDEX</vt:lpstr>
      <vt:lpstr>INDEX</vt:lpstr>
      <vt:lpstr>INDEX</vt:lpstr>
      <vt:lpstr>INDEX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Chandler</dc:creator>
  <cp:lastModifiedBy>Kate Chandler</cp:lastModifiedBy>
  <cp:revision>49</cp:revision>
  <cp:lastPrinted>2015-03-16T15:03:50Z</cp:lastPrinted>
  <dcterms:created xsi:type="dcterms:W3CDTF">2021-10-18T15:46:15Z</dcterms:created>
  <dcterms:modified xsi:type="dcterms:W3CDTF">2023-01-11T12:19:35Z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0x010100265553BD9181624686A68F63ABB446DF</vt:lpwstr>
  </property>
  <property fmtid="{D5CDD505-2E9C-101B-9397-08002B2CF9AE}" pid="3" name="Order">
    <vt:r8>44076300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