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 id="2147483796" r:id="rId5"/>
    <p:sldMasterId id="2147483802" r:id="rId6"/>
    <p:sldMasterId id="2147483805" r:id="rId7"/>
  </p:sldMasterIdLst>
  <p:notesMasterIdLst>
    <p:notesMasterId r:id="rId17"/>
  </p:notesMasterIdLst>
  <p:handoutMasterIdLst>
    <p:handoutMasterId r:id="rId18"/>
  </p:handoutMasterIdLst>
  <p:sldIdLst>
    <p:sldId id="4566" r:id="rId8"/>
    <p:sldId id="4625" r:id="rId9"/>
    <p:sldId id="4626" r:id="rId10"/>
    <p:sldId id="4627" r:id="rId11"/>
    <p:sldId id="4628" r:id="rId12"/>
    <p:sldId id="4629" r:id="rId13"/>
    <p:sldId id="4630" r:id="rId14"/>
    <p:sldId id="4631" r:id="rId15"/>
    <p:sldId id="4624"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4088" userDrawn="1">
          <p15:clr>
            <a:srgbClr val="A4A3A4"/>
          </p15:clr>
        </p15:guide>
        <p15:guide id="7" pos="7605" userDrawn="1">
          <p15:clr>
            <a:srgbClr val="A4A3A4"/>
          </p15:clr>
        </p15:guide>
        <p15:guide id="9" pos="6244" userDrawn="1">
          <p15:clr>
            <a:srgbClr val="A4A3A4"/>
          </p15:clr>
        </p15:guide>
        <p15:guide id="10" orient="horz" pos="3725" userDrawn="1">
          <p15:clr>
            <a:srgbClr val="A4A3A4"/>
          </p15:clr>
        </p15:guide>
        <p15:guide id="13"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3552"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5E1"/>
    <a:srgbClr val="000000"/>
    <a:srgbClr val="F3F8FA"/>
    <a:srgbClr val="FFFFFF"/>
    <a:srgbClr val="E97100"/>
    <a:srgbClr val="FFC690"/>
    <a:srgbClr val="C0F0EF"/>
    <a:srgbClr val="175F5E"/>
    <a:srgbClr val="F3F7F7"/>
    <a:srgbClr val="B0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0408" autoAdjust="0"/>
  </p:normalViewPr>
  <p:slideViewPr>
    <p:cSldViewPr snapToGrid="0">
      <p:cViewPr varScale="1">
        <p:scale>
          <a:sx n="97" d="100"/>
          <a:sy n="97" d="100"/>
        </p:scale>
        <p:origin x="1328" y="192"/>
      </p:cViewPr>
      <p:guideLst>
        <p:guide pos="3840"/>
        <p:guide orient="horz" pos="4088"/>
        <p:guide pos="7605"/>
        <p:guide pos="6244"/>
        <p:guide orient="horz" pos="3725"/>
        <p:guide orient="horz" pos="2160"/>
      </p:guideLst>
    </p:cSldViewPr>
  </p:slideViewPr>
  <p:outlineViewPr>
    <p:cViewPr>
      <p:scale>
        <a:sx n="33" d="100"/>
        <a:sy n="33" d="100"/>
      </p:scale>
      <p:origin x="0" y="-5076"/>
    </p:cViewPr>
  </p:outlineViewPr>
  <p:notesTextViewPr>
    <p:cViewPr>
      <p:scale>
        <a:sx n="90" d="100"/>
        <a:sy n="90" d="100"/>
      </p:scale>
      <p:origin x="0" y="0"/>
    </p:cViewPr>
  </p:notesTextViewPr>
  <p:sorterViewPr>
    <p:cViewPr varScale="1">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Chandler" userId="8a3d13cf-5647-4bd7-b722-6be0edbeedff" providerId="ADAL" clId="{194E9B2E-E1DC-6440-BF44-9A0B7C43BE51}"/>
    <pc:docChg chg="modSld">
      <pc:chgData name="Kate Chandler" userId="8a3d13cf-5647-4bd7-b722-6be0edbeedff" providerId="ADAL" clId="{194E9B2E-E1DC-6440-BF44-9A0B7C43BE51}" dt="2022-05-31T13:16:05.426" v="5" actId="14100"/>
      <pc:docMkLst>
        <pc:docMk/>
      </pc:docMkLst>
      <pc:sldChg chg="modSp mod">
        <pc:chgData name="Kate Chandler" userId="8a3d13cf-5647-4bd7-b722-6be0edbeedff" providerId="ADAL" clId="{194E9B2E-E1DC-6440-BF44-9A0B7C43BE51}" dt="2022-05-31T13:15:43.520" v="0" actId="14100"/>
        <pc:sldMkLst>
          <pc:docMk/>
          <pc:sldMk cId="3329370280" sldId="4566"/>
        </pc:sldMkLst>
        <pc:picChg chg="mod">
          <ac:chgData name="Kate Chandler" userId="8a3d13cf-5647-4bd7-b722-6be0edbeedff" providerId="ADAL" clId="{194E9B2E-E1DC-6440-BF44-9A0B7C43BE51}" dt="2022-05-31T13:15:43.520" v="0" actId="14100"/>
          <ac:picMkLst>
            <pc:docMk/>
            <pc:sldMk cId="3329370280" sldId="4566"/>
            <ac:picMk id="5" creationId="{F52143A6-7198-5804-7E4C-7DE27B9992A8}"/>
          </ac:picMkLst>
        </pc:picChg>
      </pc:sldChg>
      <pc:sldChg chg="modSp mod">
        <pc:chgData name="Kate Chandler" userId="8a3d13cf-5647-4bd7-b722-6be0edbeedff" providerId="ADAL" clId="{194E9B2E-E1DC-6440-BF44-9A0B7C43BE51}" dt="2022-05-31T13:15:47.668" v="2" actId="207"/>
        <pc:sldMkLst>
          <pc:docMk/>
          <pc:sldMk cId="3042475142" sldId="4625"/>
        </pc:sldMkLst>
        <pc:spChg chg="mod">
          <ac:chgData name="Kate Chandler" userId="8a3d13cf-5647-4bd7-b722-6be0edbeedff" providerId="ADAL" clId="{194E9B2E-E1DC-6440-BF44-9A0B7C43BE51}" dt="2022-05-31T13:15:47.668" v="2" actId="207"/>
          <ac:spMkLst>
            <pc:docMk/>
            <pc:sldMk cId="3042475142" sldId="4625"/>
            <ac:spMk id="5" creationId="{AB911940-5E0B-FAFC-F5AD-9C2704D41DAB}"/>
          </ac:spMkLst>
        </pc:spChg>
      </pc:sldChg>
      <pc:sldChg chg="modSp mod">
        <pc:chgData name="Kate Chandler" userId="8a3d13cf-5647-4bd7-b722-6be0edbeedff" providerId="ADAL" clId="{194E9B2E-E1DC-6440-BF44-9A0B7C43BE51}" dt="2022-05-31T13:16:05.426" v="5" actId="14100"/>
        <pc:sldMkLst>
          <pc:docMk/>
          <pc:sldMk cId="2832020158" sldId="4631"/>
        </pc:sldMkLst>
        <pc:spChg chg="mod">
          <ac:chgData name="Kate Chandler" userId="8a3d13cf-5647-4bd7-b722-6be0edbeedff" providerId="ADAL" clId="{194E9B2E-E1DC-6440-BF44-9A0B7C43BE51}" dt="2022-05-31T13:16:02.651" v="4" actId="14100"/>
          <ac:spMkLst>
            <pc:docMk/>
            <pc:sldMk cId="2832020158" sldId="4631"/>
            <ac:spMk id="4" creationId="{AE977E3D-B325-5FD0-A844-89A77D9DC05A}"/>
          </ac:spMkLst>
        </pc:spChg>
        <pc:spChg chg="mod">
          <ac:chgData name="Kate Chandler" userId="8a3d13cf-5647-4bd7-b722-6be0edbeedff" providerId="ADAL" clId="{194E9B2E-E1DC-6440-BF44-9A0B7C43BE51}" dt="2022-05-31T13:16:05.426" v="5" actId="14100"/>
          <ac:spMkLst>
            <pc:docMk/>
            <pc:sldMk cId="2832020158" sldId="4631"/>
            <ac:spMk id="5" creationId="{CFDA30E8-87AD-B723-5627-9092D3980879}"/>
          </ac:spMkLst>
        </pc:spChg>
      </pc:sldChg>
    </pc:docChg>
  </pc:docChgLst>
  <pc:docChgLst>
    <pc:chgData name="Alex Wirtz" userId="3343e688-2f51-42da-b39d-e1a541a4841a" providerId="ADAL" clId="{F9BFB91F-4573-4347-ACDD-3C6536AD3370}"/>
    <pc:docChg chg="modSld modMainMaster">
      <pc:chgData name="Alex Wirtz" userId="3343e688-2f51-42da-b39d-e1a541a4841a" providerId="ADAL" clId="{F9BFB91F-4573-4347-ACDD-3C6536AD3370}" dt="2023-01-06T09:33:57.594" v="17" actId="20577"/>
      <pc:docMkLst>
        <pc:docMk/>
      </pc:docMkLst>
      <pc:sldChg chg="modSp mod">
        <pc:chgData name="Alex Wirtz" userId="3343e688-2f51-42da-b39d-e1a541a4841a" providerId="ADAL" clId="{F9BFB91F-4573-4347-ACDD-3C6536AD3370}" dt="2023-01-06T09:33:36.480" v="13" actId="20577"/>
        <pc:sldMkLst>
          <pc:docMk/>
          <pc:sldMk cId="3329370280" sldId="4566"/>
        </pc:sldMkLst>
        <pc:spChg chg="mod">
          <ac:chgData name="Alex Wirtz" userId="3343e688-2f51-42da-b39d-e1a541a4841a" providerId="ADAL" clId="{F9BFB91F-4573-4347-ACDD-3C6536AD3370}" dt="2023-01-06T09:33:23.243" v="0" actId="20577"/>
          <ac:spMkLst>
            <pc:docMk/>
            <pc:sldMk cId="3329370280" sldId="4566"/>
            <ac:spMk id="2" creationId="{2A5EF40C-D7EC-AC4B-942B-991478A7DA54}"/>
          </ac:spMkLst>
        </pc:spChg>
        <pc:spChg chg="mod">
          <ac:chgData name="Alex Wirtz" userId="3343e688-2f51-42da-b39d-e1a541a4841a" providerId="ADAL" clId="{F9BFB91F-4573-4347-ACDD-3C6536AD3370}" dt="2023-01-06T09:33:33.843" v="11" actId="20577"/>
          <ac:spMkLst>
            <pc:docMk/>
            <pc:sldMk cId="3329370280" sldId="4566"/>
            <ac:spMk id="6" creationId="{A5BC5C4A-1BDC-AE77-2C00-FF6A70F6FBC7}"/>
          </ac:spMkLst>
        </pc:spChg>
        <pc:spChg chg="mod">
          <ac:chgData name="Alex Wirtz" userId="3343e688-2f51-42da-b39d-e1a541a4841a" providerId="ADAL" clId="{F9BFB91F-4573-4347-ACDD-3C6536AD3370}" dt="2023-01-06T09:33:36.480" v="13" actId="20577"/>
          <ac:spMkLst>
            <pc:docMk/>
            <pc:sldMk cId="3329370280" sldId="4566"/>
            <ac:spMk id="8" creationId="{A14E3CDB-503D-2795-52EA-B747FF8C7081}"/>
          </ac:spMkLst>
        </pc:spChg>
      </pc:sldChg>
      <pc:sldMasterChg chg="modSp mod">
        <pc:chgData name="Alex Wirtz" userId="3343e688-2f51-42da-b39d-e1a541a4841a" providerId="ADAL" clId="{F9BFB91F-4573-4347-ACDD-3C6536AD3370}" dt="2023-01-06T09:33:57.594" v="17" actId="20577"/>
        <pc:sldMasterMkLst>
          <pc:docMk/>
          <pc:sldMasterMk cId="0" sldId="2147483796"/>
        </pc:sldMasterMkLst>
        <pc:spChg chg="mod">
          <ac:chgData name="Alex Wirtz" userId="3343e688-2f51-42da-b39d-e1a541a4841a" providerId="ADAL" clId="{F9BFB91F-4573-4347-ACDD-3C6536AD3370}" dt="2023-01-06T09:33:57.594" v="17" actId="20577"/>
          <ac:spMkLst>
            <pc:docMk/>
            <pc:sldMasterMk cId="0" sldId="2147483796"/>
            <ac:spMk id="2" creationId="{0F2DBFC9-F946-49A6-AB17-B30913C7BCF0}"/>
          </ac:spMkLst>
        </pc:spChg>
      </pc:sldMasterChg>
    </pc:docChg>
  </pc:docChgLst>
  <pc:docChgLst>
    <pc:chgData name="Kate Chandler" userId="8a3d13cf-5647-4bd7-b722-6be0edbeedff" providerId="ADAL" clId="{8BDDFFBD-4436-1D48-9A52-EA36E6D81788}"/>
    <pc:docChg chg="modSld">
      <pc:chgData name="Kate Chandler" userId="8a3d13cf-5647-4bd7-b722-6be0edbeedff" providerId="ADAL" clId="{8BDDFFBD-4436-1D48-9A52-EA36E6D81788}" dt="2023-01-11T12:20:36.337" v="5" actId="207"/>
      <pc:docMkLst>
        <pc:docMk/>
      </pc:docMkLst>
      <pc:sldChg chg="modSp mod">
        <pc:chgData name="Kate Chandler" userId="8a3d13cf-5647-4bd7-b722-6be0edbeedff" providerId="ADAL" clId="{8BDDFFBD-4436-1D48-9A52-EA36E6D81788}" dt="2023-01-11T12:20:10.521" v="2" actId="14100"/>
        <pc:sldMkLst>
          <pc:docMk/>
          <pc:sldMk cId="3042475142" sldId="4625"/>
        </pc:sldMkLst>
        <pc:spChg chg="mod">
          <ac:chgData name="Kate Chandler" userId="8a3d13cf-5647-4bd7-b722-6be0edbeedff" providerId="ADAL" clId="{8BDDFFBD-4436-1D48-9A52-EA36E6D81788}" dt="2023-01-11T12:20:10.521" v="2" actId="14100"/>
          <ac:spMkLst>
            <pc:docMk/>
            <pc:sldMk cId="3042475142" sldId="4625"/>
            <ac:spMk id="5" creationId="{AB911940-5E0B-FAFC-F5AD-9C2704D41DAB}"/>
          </ac:spMkLst>
        </pc:spChg>
        <pc:spChg chg="mod">
          <ac:chgData name="Kate Chandler" userId="8a3d13cf-5647-4bd7-b722-6be0edbeedff" providerId="ADAL" clId="{8BDDFFBD-4436-1D48-9A52-EA36E6D81788}" dt="2023-01-11T12:20:07.423" v="1" actId="403"/>
          <ac:spMkLst>
            <pc:docMk/>
            <pc:sldMk cId="3042475142" sldId="4625"/>
            <ac:spMk id="6" creationId="{57157830-8A37-F182-7359-F77EA94DF704}"/>
          </ac:spMkLst>
        </pc:spChg>
      </pc:sldChg>
      <pc:sldChg chg="modSp mod">
        <pc:chgData name="Kate Chandler" userId="8a3d13cf-5647-4bd7-b722-6be0edbeedff" providerId="ADAL" clId="{8BDDFFBD-4436-1D48-9A52-EA36E6D81788}" dt="2023-01-11T12:20:36.337" v="5" actId="207"/>
        <pc:sldMkLst>
          <pc:docMk/>
          <pc:sldMk cId="2832020158" sldId="4631"/>
        </pc:sldMkLst>
        <pc:spChg chg="mod">
          <ac:chgData name="Kate Chandler" userId="8a3d13cf-5647-4bd7-b722-6be0edbeedff" providerId="ADAL" clId="{8BDDFFBD-4436-1D48-9A52-EA36E6D81788}" dt="2023-01-11T12:20:36.337" v="5" actId="207"/>
          <ac:spMkLst>
            <pc:docMk/>
            <pc:sldMk cId="2832020158" sldId="4631"/>
            <ac:spMk id="6" creationId="{B7E374BF-28C4-ED1D-0C09-4CC65985CFE6}"/>
          </ac:spMkLst>
        </pc:spChg>
        <pc:spChg chg="mod">
          <ac:chgData name="Kate Chandler" userId="8a3d13cf-5647-4bd7-b722-6be0edbeedff" providerId="ADAL" clId="{8BDDFFBD-4436-1D48-9A52-EA36E6D81788}" dt="2023-01-11T12:20:36.337" v="5" actId="207"/>
          <ac:spMkLst>
            <pc:docMk/>
            <pc:sldMk cId="2832020158" sldId="4631"/>
            <ac:spMk id="7" creationId="{066933BC-62A0-6C84-3F33-D3AF8C11B071}"/>
          </ac:spMkLst>
        </pc:spChg>
        <pc:spChg chg="mod">
          <ac:chgData name="Kate Chandler" userId="8a3d13cf-5647-4bd7-b722-6be0edbeedff" providerId="ADAL" clId="{8BDDFFBD-4436-1D48-9A52-EA36E6D81788}" dt="2023-01-11T12:20:36.337" v="5" actId="207"/>
          <ac:spMkLst>
            <pc:docMk/>
            <pc:sldMk cId="2832020158" sldId="4631"/>
            <ac:spMk id="8" creationId="{D5C0D743-6DDD-8C0E-EDA3-753333BF550F}"/>
          </ac:spMkLst>
        </pc:spChg>
        <pc:spChg chg="mod">
          <ac:chgData name="Kate Chandler" userId="8a3d13cf-5647-4bd7-b722-6be0edbeedff" providerId="ADAL" clId="{8BDDFFBD-4436-1D48-9A52-EA36E6D81788}" dt="2023-01-11T12:20:36.337" v="5" actId="207"/>
          <ac:spMkLst>
            <pc:docMk/>
            <pc:sldMk cId="2832020158" sldId="4631"/>
            <ac:spMk id="9" creationId="{C5049BF1-2C2F-13D6-AE30-C5552B3651CD}"/>
          </ac:spMkLst>
        </pc:spChg>
        <pc:spChg chg="mod">
          <ac:chgData name="Kate Chandler" userId="8a3d13cf-5647-4bd7-b722-6be0edbeedff" providerId="ADAL" clId="{8BDDFFBD-4436-1D48-9A52-EA36E6D81788}" dt="2023-01-11T12:20:36.337" v="5" actId="207"/>
          <ac:spMkLst>
            <pc:docMk/>
            <pc:sldMk cId="2832020158" sldId="4631"/>
            <ac:spMk id="10" creationId="{3EB19099-F685-F6DF-1B3F-3CDFED89F1F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6B31D9-272F-4C48-8538-19640CFAE4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D3C7F3C-F7E4-4F7B-A964-CA7F2400F87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795F73F-DB3C-4708-9287-0AB6DD345FDB}" type="datetime1">
              <a:rPr lang="en-US"/>
              <a:pPr>
                <a:defRPr/>
              </a:pPr>
              <a:t>1/11/23</a:t>
            </a:fld>
            <a:endParaRPr lang="en-US"/>
          </a:p>
        </p:txBody>
      </p:sp>
      <p:sp>
        <p:nvSpPr>
          <p:cNvPr id="4" name="Footer Placeholder 3">
            <a:extLst>
              <a:ext uri="{FF2B5EF4-FFF2-40B4-BE49-F238E27FC236}">
                <a16:creationId xmlns:a16="http://schemas.microsoft.com/office/drawing/2014/main" id="{D166F893-5756-4CB5-B5FC-85B449074FF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13131BA-FBF3-47BF-AE5C-11C68A4EE71F}"/>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7D753D9-FFFB-4466-89E8-720097AC74C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883D6-8524-4B31-B386-43C46D040B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GB"/>
          </a:p>
        </p:txBody>
      </p:sp>
      <p:sp>
        <p:nvSpPr>
          <p:cNvPr id="3" name="Date Placeholder 2">
            <a:extLst>
              <a:ext uri="{FF2B5EF4-FFF2-40B4-BE49-F238E27FC236}">
                <a16:creationId xmlns:a16="http://schemas.microsoft.com/office/drawing/2014/main" id="{40B4C3DD-D43E-425E-A5BD-866C96AF8C1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63238569-15F4-4060-91E0-6EE72C4FC812}" type="datetime1">
              <a:rPr lang="en-US"/>
              <a:pPr>
                <a:defRPr/>
              </a:pPr>
              <a:t>1/11/23</a:t>
            </a:fld>
            <a:endParaRPr lang="en-GB"/>
          </a:p>
        </p:txBody>
      </p:sp>
      <p:sp>
        <p:nvSpPr>
          <p:cNvPr id="4" name="Slide Image Placeholder 3">
            <a:extLst>
              <a:ext uri="{FF2B5EF4-FFF2-40B4-BE49-F238E27FC236}">
                <a16:creationId xmlns:a16="http://schemas.microsoft.com/office/drawing/2014/main" id="{D0B25661-ABE2-42EE-BDE8-B1E2E282A7AD}"/>
              </a:ext>
            </a:extLst>
          </p:cNvPr>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276494CC-222B-4593-9378-38C6FF0D2AE8}"/>
              </a:ext>
            </a:extLst>
          </p:cNvPr>
          <p:cNvSpPr>
            <a:spLocks noGrp="1"/>
          </p:cNvSpPr>
          <p:nvPr>
            <p:ph type="body" sz="quarter" idx="3"/>
          </p:nvPr>
        </p:nvSpPr>
        <p:spPr>
          <a:xfrm>
            <a:off x="304800" y="4343400"/>
            <a:ext cx="6248400" cy="44196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8504AB32-6575-473F-8FEA-392B73604D89}"/>
              </a:ext>
            </a:extLst>
          </p:cNvPr>
          <p:cNvSpPr>
            <a:spLocks noGrp="1"/>
          </p:cNvSpPr>
          <p:nvPr>
            <p:ph type="ftr" sz="quarter" idx="4"/>
          </p:nvPr>
        </p:nvSpPr>
        <p:spPr>
          <a:xfrm>
            <a:off x="0" y="8685213"/>
            <a:ext cx="50292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en-GB"/>
              <a:t>2014 – 2015 HR P&amp;P Change Professional Development Programme </a:t>
            </a:r>
          </a:p>
        </p:txBody>
      </p:sp>
      <p:sp>
        <p:nvSpPr>
          <p:cNvPr id="7" name="Slide Number Placeholder 6">
            <a:extLst>
              <a:ext uri="{FF2B5EF4-FFF2-40B4-BE49-F238E27FC236}">
                <a16:creationId xmlns:a16="http://schemas.microsoft.com/office/drawing/2014/main" id="{F139B679-734A-4690-9C14-84B07CF40B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ED330047-4CBA-4A63-9E55-79F1B5A3601F}" type="slidenum">
              <a:rPr lang="en-GB"/>
              <a:pPr>
                <a:defRPr/>
              </a:pPr>
              <a:t>‹#›</a:t>
            </a:fld>
            <a:endParaRPr lang="en-GB"/>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1</a:t>
            </a:fld>
            <a:endParaRPr lang="en-GB"/>
          </a:p>
        </p:txBody>
      </p:sp>
    </p:spTree>
    <p:extLst>
      <p:ext uri="{BB962C8B-B14F-4D97-AF65-F5344CB8AC3E}">
        <p14:creationId xmlns:p14="http://schemas.microsoft.com/office/powerpoint/2010/main" val="234276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2</a:t>
            </a:fld>
            <a:endParaRPr lang="en-GB"/>
          </a:p>
        </p:txBody>
      </p:sp>
    </p:spTree>
    <p:extLst>
      <p:ext uri="{BB962C8B-B14F-4D97-AF65-F5344CB8AC3E}">
        <p14:creationId xmlns:p14="http://schemas.microsoft.com/office/powerpoint/2010/main" val="99890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Excel spreadsheet is a large flexible grid that is used to store, modify and analyse information.</a:t>
            </a:r>
          </a:p>
          <a:p>
            <a:r>
              <a:rPr lang="en-GB" dirty="0"/>
              <a:t>This data is typically numerical, but can also be things like text, dates, chart objects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In Excel, data is stored in a worksheet, which is made up of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rows (1)</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columns (2)</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intersection of a row and column is called a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cell (3)</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can contain may types of data.</a:t>
            </a:r>
            <a:endParaRPr lang="ru-RU"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3</a:t>
            </a:fld>
            <a:endParaRPr lang="en-GB"/>
          </a:p>
        </p:txBody>
      </p:sp>
    </p:spTree>
    <p:extLst>
      <p:ext uri="{BB962C8B-B14F-4D97-AF65-F5344CB8AC3E}">
        <p14:creationId xmlns:p14="http://schemas.microsoft.com/office/powerpoint/2010/main" val="53815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6</a:t>
            </a:fld>
            <a:endParaRPr lang="en-GB"/>
          </a:p>
        </p:txBody>
      </p:sp>
    </p:spTree>
    <p:extLst>
      <p:ext uri="{BB962C8B-B14F-4D97-AF65-F5344CB8AC3E}">
        <p14:creationId xmlns:p14="http://schemas.microsoft.com/office/powerpoint/2010/main" val="14842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7</a:t>
            </a:fld>
            <a:endParaRPr lang="en-GB"/>
          </a:p>
        </p:txBody>
      </p:sp>
    </p:spTree>
    <p:extLst>
      <p:ext uri="{BB962C8B-B14F-4D97-AF65-F5344CB8AC3E}">
        <p14:creationId xmlns:p14="http://schemas.microsoft.com/office/powerpoint/2010/main" val="269444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1: Ribbon Interface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Displays tab commands organized into groups. If you click the different tabs, you will see the commands change. Notice that some of the commands might be grayed out. This is because those commands are only usable in certain situations. The File tab, which opens Backstage view, is also included here.</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2: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Groups of similar commands are organized under tab names. Click a tab to view the commands in the ribbon.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3: Quick Access Toolbar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the name implies, the Quick Access toolbar gives you quick access to frequently used commands. This toolbar is completely customizable and can be positioned above or below the ribbon commands.</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4: Name Box</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cell has a name in the format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ColumnRow</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name of the currently selected cell, called the active cell, is shown in the Name Box. In the sample image, the active cell is A1.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5: Formula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Formula Bar allows you to enter data in a cell. Data can be alphanumeric, pictures, symbols, or (as the name suggests) formulae.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6: Working Area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data contained in the file will be shown here.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7: Worksheet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Excel file is properly referred to as a workbook. A workbook can contain one or more worksheets, just like an accounting ledger can contain one or more pages. Click these tabs to switch between the different worksheets.</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8: Status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This bar is used to display information about the workbook. Any running calculations will be shown here. There are also some zoom and view commands here.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9: Scroll Bars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you grow more accustomed to working with Excel, you may begin to work on larger files. When all of the information in a worksheet will not fit on the screen, you can use these scroll bars to scroll horizontally or vertically through the data.</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8</a:t>
            </a:fld>
            <a:endParaRPr lang="en-GB"/>
          </a:p>
        </p:txBody>
      </p:sp>
    </p:spTree>
    <p:extLst>
      <p:ext uri="{BB962C8B-B14F-4D97-AF65-F5344CB8AC3E}">
        <p14:creationId xmlns:p14="http://schemas.microsoft.com/office/powerpoint/2010/main" val="282256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hyperlink" Target="https://twitter.com/TheAlphaWord" TargetMode="Externa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hyperlink" Target="https://twitter.com/TheAlphaWord" TargetMode="Externa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hyperlink" Target="https://twitter.com/TheAlphaWord" TargetMode="Externa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70BB22-FDD8-9F4F-9121-D684D598E354}"/>
              </a:ext>
            </a:extLst>
          </p:cNvPr>
          <p:cNvSpPr>
            <a:spLocks noGrp="1"/>
          </p:cNvSpPr>
          <p:nvPr>
            <p:ph type="body" sz="quarter" idx="10" hasCustomPrompt="1"/>
          </p:nvPr>
        </p:nvSpPr>
        <p:spPr>
          <a:xfrm>
            <a:off x="306068" y="4941169"/>
            <a:ext cx="4637804" cy="432048"/>
          </a:xfrm>
          <a:prstGeom prst="rect">
            <a:avLst/>
          </a:prstGeom>
        </p:spPr>
        <p:txBody>
          <a:bodyPr/>
          <a:lstStyle>
            <a:lvl1pPr marL="0" indent="0">
              <a:buNone/>
              <a:defRPr lang="en-GB" sz="1400" cap="all" spc="300" baseline="0" smtClean="0">
                <a:solidFill>
                  <a:schemeClr val="bg1"/>
                </a:solidFill>
              </a:defRPr>
            </a:lvl1pPr>
            <a:lvl2pPr>
              <a:defRPr lang="en-GB" sz="1800" smtClean="0"/>
            </a:lvl2pPr>
            <a:lvl3pPr>
              <a:defRPr lang="en-GB" sz="1800" smtClean="0"/>
            </a:lvl3pPr>
            <a:lvl4pPr>
              <a:defRPr lang="en-GB" sz="1800" smtClean="0"/>
            </a:lvl4pPr>
            <a:lvl5pPr>
              <a:defRPr lang="en-GB" sz="1800"/>
            </a:lvl5pPr>
          </a:lstStyle>
          <a:p>
            <a:pPr marL="422041" lvl="0" indent="-422041"/>
            <a:r>
              <a:rPr lang="en-GB"/>
              <a:t>Click to edit Master text </a:t>
            </a:r>
            <a:r>
              <a:rPr lang="en-GB" err="1"/>
              <a:t>styleS</a:t>
            </a:r>
            <a:endParaRPr lang="en-GB"/>
          </a:p>
        </p:txBody>
      </p:sp>
      <p:sp>
        <p:nvSpPr>
          <p:cNvPr id="3" name="Text Placeholder 2">
            <a:extLst>
              <a:ext uri="{FF2B5EF4-FFF2-40B4-BE49-F238E27FC236}">
                <a16:creationId xmlns:a16="http://schemas.microsoft.com/office/drawing/2014/main" id="{D7C7C24A-98E6-C740-98E2-8D0F41C867F0}"/>
              </a:ext>
            </a:extLst>
          </p:cNvPr>
          <p:cNvSpPr>
            <a:spLocks noGrp="1"/>
          </p:cNvSpPr>
          <p:nvPr>
            <p:ph type="body" sz="quarter" idx="11" hasCustomPrompt="1"/>
          </p:nvPr>
        </p:nvSpPr>
        <p:spPr>
          <a:xfrm>
            <a:off x="306067" y="3284984"/>
            <a:ext cx="11555495" cy="698434"/>
          </a:xfrm>
          <a:prstGeom prst="rect">
            <a:avLst/>
          </a:prstGeom>
        </p:spPr>
        <p:txBody>
          <a:bodyPr/>
          <a:lstStyle>
            <a:lvl1pPr marL="0" indent="0">
              <a:buNone/>
              <a:defRPr lang="en-GB" sz="3200" dirty="0" smtClean="0">
                <a:solidFill>
                  <a:schemeClr val="bg1"/>
                </a:solidFill>
              </a:defRPr>
            </a:lvl1pPr>
          </a:lstStyle>
          <a:p>
            <a:pPr marL="422041" lvl="0" indent="-422041"/>
            <a:r>
              <a:rPr lang="en-GB" dirty="0"/>
              <a:t>CLICK TO EDIT MASTER TEXT STYLES</a:t>
            </a:r>
          </a:p>
        </p:txBody>
      </p:sp>
      <p:sp>
        <p:nvSpPr>
          <p:cNvPr id="5" name="Text Placeholder 4">
            <a:extLst>
              <a:ext uri="{FF2B5EF4-FFF2-40B4-BE49-F238E27FC236}">
                <a16:creationId xmlns:a16="http://schemas.microsoft.com/office/drawing/2014/main" id="{ECE91C0A-042E-EE40-AAAB-62FE639870A2}"/>
              </a:ext>
            </a:extLst>
          </p:cNvPr>
          <p:cNvSpPr>
            <a:spLocks noGrp="1"/>
          </p:cNvSpPr>
          <p:nvPr>
            <p:ph type="body" sz="quarter" idx="12"/>
          </p:nvPr>
        </p:nvSpPr>
        <p:spPr>
          <a:xfrm>
            <a:off x="306068" y="4077072"/>
            <a:ext cx="5904086" cy="503957"/>
          </a:xfrm>
          <a:prstGeom prst="rect">
            <a:avLst/>
          </a:prstGeom>
        </p:spPr>
        <p:txBody>
          <a:bodyPr/>
          <a:lstStyle>
            <a:lvl1pPr marL="0" indent="0">
              <a:buNone/>
              <a:defRPr lang="en-GB" sz="1800" dirty="0">
                <a:solidFill>
                  <a:schemeClr val="bg1"/>
                </a:solidFill>
              </a:defRPr>
            </a:lvl1pPr>
          </a:lstStyle>
          <a:p>
            <a:pPr marL="422041" lvl="0" indent="-422041"/>
            <a:r>
              <a:rPr lang="en-GB"/>
              <a:t>Click to edit Master text styles</a:t>
            </a:r>
          </a:p>
        </p:txBody>
      </p:sp>
    </p:spTree>
    <p:extLst>
      <p:ext uri="{BB962C8B-B14F-4D97-AF65-F5344CB8AC3E}">
        <p14:creationId xmlns:p14="http://schemas.microsoft.com/office/powerpoint/2010/main" val="1467986679"/>
      </p:ext>
    </p:extLst>
  </p:cSld>
  <p:clrMapOvr>
    <a:masterClrMapping/>
  </p:clrMapOvr>
  <p:hf hdr="0"/>
  <p:extLst>
    <p:ext uri="{DCECCB84-F9BA-43D5-87BE-67443E8EF086}">
      <p15:sldGuideLst xmlns:p15="http://schemas.microsoft.com/office/powerpoint/2012/main">
        <p15:guide id="1" orient="horz" pos="402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K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B1870B6-8119-4391-8B12-8D57EB813D0F}"/>
              </a:ext>
            </a:extLst>
          </p:cNvPr>
          <p:cNvGrpSpPr/>
          <p:nvPr userDrawn="1"/>
        </p:nvGrpSpPr>
        <p:grpSpPr>
          <a:xfrm>
            <a:off x="8145885" y="5129213"/>
            <a:ext cx="3744415" cy="1338931"/>
            <a:chOff x="8145885" y="5129213"/>
            <a:chExt cx="3744415" cy="1338931"/>
          </a:xfrm>
        </p:grpSpPr>
        <p:pic>
          <p:nvPicPr>
            <p:cNvPr id="18" name="Picture 28">
              <a:extLst>
                <a:ext uri="{FF2B5EF4-FFF2-40B4-BE49-F238E27FC236}">
                  <a16:creationId xmlns:a16="http://schemas.microsoft.com/office/drawing/2014/main" id="{1963E2F1-D528-467C-844E-690682C6C7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a:extLst>
                <a:ext uri="{FF2B5EF4-FFF2-40B4-BE49-F238E27FC236}">
                  <a16:creationId xmlns:a16="http://schemas.microsoft.com/office/drawing/2014/main" id="{B3750AA8-343E-402F-AEF1-D94EBAB1818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39">
              <a:extLst>
                <a:ext uri="{FF2B5EF4-FFF2-40B4-BE49-F238E27FC236}">
                  <a16:creationId xmlns:a16="http://schemas.microsoft.com/office/drawing/2014/main" id="{1B4157F6-D1D2-42E3-9940-E49225D1A2CE}"/>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+44 (0)20 3589 9350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2" name="Group 1">
              <a:extLst>
                <a:ext uri="{FF2B5EF4-FFF2-40B4-BE49-F238E27FC236}">
                  <a16:creationId xmlns:a16="http://schemas.microsoft.com/office/drawing/2014/main" id="{AE64F43F-5CC1-40AA-8F96-C692F2E0A870}"/>
                </a:ext>
              </a:extLst>
            </p:cNvPr>
            <p:cNvGrpSpPr/>
            <p:nvPr userDrawn="1"/>
          </p:nvGrpSpPr>
          <p:grpSpPr>
            <a:xfrm>
              <a:off x="8145885" y="6237312"/>
              <a:ext cx="3744415" cy="230832"/>
              <a:chOff x="8145885" y="6237312"/>
              <a:chExt cx="3744415" cy="230832"/>
            </a:xfrm>
          </p:grpSpPr>
          <p:sp>
            <p:nvSpPr>
              <p:cNvPr id="28" name="TextBox 30">
                <a:extLst>
                  <a:ext uri="{FF2B5EF4-FFF2-40B4-BE49-F238E27FC236}">
                    <a16:creationId xmlns:a16="http://schemas.microsoft.com/office/drawing/2014/main" id="{AD31F637-2F35-401D-91F8-2EA5F9006449}"/>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30" name="Straight Connector 29">
                <a:extLst>
                  <a:ext uri="{FF2B5EF4-FFF2-40B4-BE49-F238E27FC236}">
                    <a16:creationId xmlns:a16="http://schemas.microsoft.com/office/drawing/2014/main" id="{9465B0C2-3EE6-4200-B7D2-A4BB0EEF04D7}"/>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ED1C3A-AED9-4AEC-8633-173A6B06A25D}"/>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7DBE8D-B966-4B12-89D3-2DF1C266845B}"/>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BA0A22C-D9B5-4D98-B840-1A38FB653E57}"/>
                </a:ext>
              </a:extLst>
            </p:cNvPr>
            <p:cNvGrpSpPr/>
            <p:nvPr userDrawn="1"/>
          </p:nvGrpSpPr>
          <p:grpSpPr>
            <a:xfrm>
              <a:off x="9558273" y="5739690"/>
              <a:ext cx="1064735" cy="280417"/>
              <a:chOff x="9558273" y="5739690"/>
              <a:chExt cx="1064735" cy="280417"/>
            </a:xfrm>
          </p:grpSpPr>
          <p:pic>
            <p:nvPicPr>
              <p:cNvPr id="34" name="Picture 33" descr="Logo, icon&#10;&#10;Description automatically generated">
                <a:hlinkClick r:id="rId3"/>
                <a:extLst>
                  <a:ext uri="{FF2B5EF4-FFF2-40B4-BE49-F238E27FC236}">
                    <a16:creationId xmlns:a16="http://schemas.microsoft.com/office/drawing/2014/main" id="{4E419D57-3F5F-44B5-8860-19908C3192D0}"/>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35" name="Picture 34" descr="Logo, icon&#10;&#10;Description automatically generated">
                <a:hlinkClick r:id="rId5"/>
                <a:extLst>
                  <a:ext uri="{FF2B5EF4-FFF2-40B4-BE49-F238E27FC236}">
                    <a16:creationId xmlns:a16="http://schemas.microsoft.com/office/drawing/2014/main" id="{18C17C76-5A96-4AEE-8030-2F2EF5683C88}"/>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36" name="Picture 35" descr="Icon&#10;&#10;Description automatically generated">
                <a:hlinkClick r:id="rId7"/>
                <a:extLst>
                  <a:ext uri="{FF2B5EF4-FFF2-40B4-BE49-F238E27FC236}">
                    <a16:creationId xmlns:a16="http://schemas.microsoft.com/office/drawing/2014/main" id="{6994CAC6-4095-4457-A5C4-AAF887A15305}"/>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110299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GP End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0A0C3B-9628-4929-AF8C-00BA47A416AB}"/>
              </a:ext>
            </a:extLst>
          </p:cNvPr>
          <p:cNvGrpSpPr/>
          <p:nvPr userDrawn="1"/>
        </p:nvGrpSpPr>
        <p:grpSpPr>
          <a:xfrm>
            <a:off x="8145885" y="5129213"/>
            <a:ext cx="3744415" cy="1338931"/>
            <a:chOff x="8145885" y="5129213"/>
            <a:chExt cx="3744415" cy="1338931"/>
          </a:xfrm>
        </p:grpSpPr>
        <p:grpSp>
          <p:nvGrpSpPr>
            <p:cNvPr id="2" name="Group 1">
              <a:extLst>
                <a:ext uri="{FF2B5EF4-FFF2-40B4-BE49-F238E27FC236}">
                  <a16:creationId xmlns:a16="http://schemas.microsoft.com/office/drawing/2014/main" id="{6C707192-66E5-4277-9E3E-B35E9EF4E22B}"/>
                </a:ext>
              </a:extLst>
            </p:cNvPr>
            <p:cNvGrpSpPr/>
            <p:nvPr userDrawn="1"/>
          </p:nvGrpSpPr>
          <p:grpSpPr>
            <a:xfrm>
              <a:off x="8145885" y="5129213"/>
              <a:ext cx="3744415" cy="1338931"/>
              <a:chOff x="8145885" y="5129213"/>
              <a:chExt cx="3744415" cy="1338931"/>
            </a:xfrm>
          </p:grpSpPr>
          <p:pic>
            <p:nvPicPr>
              <p:cNvPr id="36" name="Picture 28">
                <a:extLst>
                  <a:ext uri="{FF2B5EF4-FFF2-40B4-BE49-F238E27FC236}">
                    <a16:creationId xmlns:a16="http://schemas.microsoft.com/office/drawing/2014/main" id="{44AC2765-D2FB-4E70-A72C-7A969D6CB9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a:extLst>
                  <a:ext uri="{FF2B5EF4-FFF2-40B4-BE49-F238E27FC236}">
                    <a16:creationId xmlns:a16="http://schemas.microsoft.com/office/drawing/2014/main" id="{61A54336-1948-4787-95A0-F3F56F768902}"/>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39">
                <a:extLst>
                  <a:ext uri="{FF2B5EF4-FFF2-40B4-BE49-F238E27FC236}">
                    <a16:creationId xmlns:a16="http://schemas.microsoft.com/office/drawing/2014/main" id="{59004CCD-D9CA-4FBC-A4FC-75024B7FC2E5}"/>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+65 6727 7950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6" name="Group 15">
                <a:extLst>
                  <a:ext uri="{FF2B5EF4-FFF2-40B4-BE49-F238E27FC236}">
                    <a16:creationId xmlns:a16="http://schemas.microsoft.com/office/drawing/2014/main" id="{8C2D113F-46DD-4384-BE7E-F33D1DF2E3C8}"/>
                  </a:ext>
                </a:extLst>
              </p:cNvPr>
              <p:cNvGrpSpPr/>
              <p:nvPr userDrawn="1"/>
            </p:nvGrpSpPr>
            <p:grpSpPr>
              <a:xfrm>
                <a:off x="8145885" y="6237312"/>
                <a:ext cx="3744415" cy="230832"/>
                <a:chOff x="8145885" y="6237312"/>
                <a:chExt cx="3744415" cy="230832"/>
              </a:xfrm>
            </p:grpSpPr>
            <p:sp>
              <p:nvSpPr>
                <p:cNvPr id="17" name="TextBox 30">
                  <a:extLst>
                    <a:ext uri="{FF2B5EF4-FFF2-40B4-BE49-F238E27FC236}">
                      <a16:creationId xmlns:a16="http://schemas.microsoft.com/office/drawing/2014/main" id="{E9F972D3-2725-4966-92B1-F3D0DB876E1C}"/>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8" name="Straight Connector 17">
                  <a:extLst>
                    <a:ext uri="{FF2B5EF4-FFF2-40B4-BE49-F238E27FC236}">
                      <a16:creationId xmlns:a16="http://schemas.microsoft.com/office/drawing/2014/main" id="{9955C491-308F-4174-A902-0858FC4AC380}"/>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4ABFA2-9055-4D4F-8B57-6EFF382217F7}"/>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768F47-AF26-4846-9907-C1A1E517974E}"/>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00B92481-1A19-4AB0-AEE5-3860A88CD0F6}"/>
                </a:ext>
              </a:extLst>
            </p:cNvPr>
            <p:cNvGrpSpPr/>
            <p:nvPr userDrawn="1"/>
          </p:nvGrpSpPr>
          <p:grpSpPr>
            <a:xfrm>
              <a:off x="9558273" y="5739690"/>
              <a:ext cx="1064735" cy="280417"/>
              <a:chOff x="9558273" y="5739690"/>
              <a:chExt cx="1064735" cy="280417"/>
            </a:xfrm>
          </p:grpSpPr>
          <p:pic>
            <p:nvPicPr>
              <p:cNvPr id="23" name="Picture 22" descr="Logo, icon&#10;&#10;Description automatically generated">
                <a:hlinkClick r:id="rId3"/>
                <a:extLst>
                  <a:ext uri="{FF2B5EF4-FFF2-40B4-BE49-F238E27FC236}">
                    <a16:creationId xmlns:a16="http://schemas.microsoft.com/office/drawing/2014/main" id="{2683BE26-6813-480C-8F28-68D70265E8B4}"/>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24" name="Picture 23" descr="Logo, icon&#10;&#10;Description automatically generated">
                <a:hlinkClick r:id="rId5"/>
                <a:extLst>
                  <a:ext uri="{FF2B5EF4-FFF2-40B4-BE49-F238E27FC236}">
                    <a16:creationId xmlns:a16="http://schemas.microsoft.com/office/drawing/2014/main" id="{0235951E-1741-4219-AD4A-EC0F75F5D5B9}"/>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25" name="Picture 24" descr="Icon&#10;&#10;Description automatically generated">
                <a:hlinkClick r:id="rId7"/>
                <a:extLst>
                  <a:ext uri="{FF2B5EF4-FFF2-40B4-BE49-F238E27FC236}">
                    <a16:creationId xmlns:a16="http://schemas.microsoft.com/office/drawing/2014/main" id="{A46AF8F0-B366-45A2-877C-3E1F16027337}"/>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378035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u Dhabi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6A45F9-54FF-CF44-8B20-875B05223DBB}"/>
              </a:ext>
            </a:extLst>
          </p:cNvPr>
          <p:cNvGrpSpPr/>
          <p:nvPr userDrawn="1"/>
        </p:nvGrpSpPr>
        <p:grpSpPr>
          <a:xfrm>
            <a:off x="8145885" y="5129213"/>
            <a:ext cx="3744415" cy="1338931"/>
            <a:chOff x="8145885" y="5129213"/>
            <a:chExt cx="3744415" cy="1338931"/>
          </a:xfrm>
        </p:grpSpPr>
        <p:grpSp>
          <p:nvGrpSpPr>
            <p:cNvPr id="4" name="Group 3">
              <a:extLst>
                <a:ext uri="{FF2B5EF4-FFF2-40B4-BE49-F238E27FC236}">
                  <a16:creationId xmlns:a16="http://schemas.microsoft.com/office/drawing/2014/main" id="{80F1E9E5-373A-D345-9F4B-AF54A60558BD}"/>
                </a:ext>
              </a:extLst>
            </p:cNvPr>
            <p:cNvGrpSpPr/>
            <p:nvPr userDrawn="1"/>
          </p:nvGrpSpPr>
          <p:grpSpPr>
            <a:xfrm>
              <a:off x="8145885" y="5129213"/>
              <a:ext cx="3744415" cy="1338931"/>
              <a:chOff x="8145885" y="5129213"/>
              <a:chExt cx="3744415" cy="1338931"/>
            </a:xfrm>
          </p:grpSpPr>
          <p:pic>
            <p:nvPicPr>
              <p:cNvPr id="9" name="Picture 28">
                <a:extLst>
                  <a:ext uri="{FF2B5EF4-FFF2-40B4-BE49-F238E27FC236}">
                    <a16:creationId xmlns:a16="http://schemas.microsoft.com/office/drawing/2014/main" id="{64B01F4B-360F-3842-9E7E-EACAB8C57F1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A6E17863-0564-E74B-AC4E-C025D35DFA7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55DABB5D-7167-8B4E-9ABF-CFEFDB9DC9E1}"/>
                  </a:ext>
                </a:extLst>
              </p:cNvPr>
              <p:cNvSpPr txBox="1">
                <a:spLocks noChangeArrowheads="1"/>
              </p:cNvSpPr>
              <p:nvPr userDrawn="1"/>
            </p:nvSpPr>
            <p:spPr bwMode="auto">
              <a:xfrm>
                <a:off x="9440243" y="5129213"/>
                <a:ext cx="2304921" cy="605294"/>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l" rtl="0" eaLnBrk="1" fontAlgn="base" hangingPunct="1">
                  <a:spcBef>
                    <a:spcPct val="0"/>
                  </a:spcBef>
                  <a:spcAft>
                    <a:spcPts val="200"/>
                  </a:spcAft>
                  <a:defRPr/>
                </a:pPr>
                <a:r>
                  <a:rPr lang="en-GB" altLang="en-US" sz="1000" u="none" kern="1200" dirty="0">
                    <a:solidFill>
                      <a:srgbClr val="000000"/>
                    </a:solidFill>
                    <a:latin typeface="Century Gothic" panose="020B0502020202020204" pitchFamily="34" charset="0"/>
                    <a:ea typeface="+mn-ea"/>
                    <a:cs typeface="+mn-cs"/>
                  </a:rPr>
                  <a:t>+</a:t>
                </a:r>
                <a:r>
                  <a:rPr lang="en-GB" sz="1000" u="none" kern="1200" dirty="0">
                    <a:solidFill>
                      <a:srgbClr val="000000"/>
                    </a:solidFill>
                    <a:latin typeface="Century Gothic" panose="020B0502020202020204" pitchFamily="34" charset="0"/>
                    <a:ea typeface="+mn-ea"/>
                    <a:cs typeface="+mn-cs"/>
                  </a:rPr>
                  <a:t>971(0)2-418-7535</a:t>
                </a:r>
                <a:endParaRPr lang="en-GB" altLang="en-US" sz="1000" u="none" kern="1200" dirty="0">
                  <a:solidFill>
                    <a:srgbClr val="000000"/>
                  </a:solidFill>
                  <a:latin typeface="Century Gothic" panose="020B0502020202020204" pitchFamily="34" charset="0"/>
                  <a:ea typeface="+mn-ea"/>
                  <a:cs typeface="+mn-cs"/>
                </a:endParaRP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2" name="Group 11">
                <a:extLst>
                  <a:ext uri="{FF2B5EF4-FFF2-40B4-BE49-F238E27FC236}">
                    <a16:creationId xmlns:a16="http://schemas.microsoft.com/office/drawing/2014/main" id="{A3F8F1FF-6ECE-B944-86BA-038D294F4663}"/>
                  </a:ext>
                </a:extLst>
              </p:cNvPr>
              <p:cNvGrpSpPr/>
              <p:nvPr userDrawn="1"/>
            </p:nvGrpSpPr>
            <p:grpSpPr>
              <a:xfrm>
                <a:off x="8145885" y="6237312"/>
                <a:ext cx="3744415" cy="230832"/>
                <a:chOff x="8145885" y="6237312"/>
                <a:chExt cx="3744415" cy="230832"/>
              </a:xfrm>
            </p:grpSpPr>
            <p:sp>
              <p:nvSpPr>
                <p:cNvPr id="13" name="TextBox 30">
                  <a:extLst>
                    <a:ext uri="{FF2B5EF4-FFF2-40B4-BE49-F238E27FC236}">
                      <a16:creationId xmlns:a16="http://schemas.microsoft.com/office/drawing/2014/main" id="{D82587BC-D684-F945-AB3D-55B49B508915}"/>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4" name="Straight Connector 13">
                  <a:extLst>
                    <a:ext uri="{FF2B5EF4-FFF2-40B4-BE49-F238E27FC236}">
                      <a16:creationId xmlns:a16="http://schemas.microsoft.com/office/drawing/2014/main" id="{6AB8E908-5926-9245-A568-FBDAA1CD0392}"/>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0B36ED-7DD2-D549-8E70-9B8EE3EA4C78}"/>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BF3A3-484A-5D43-9F7D-42FE645B6684}"/>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58DA1894-5786-254A-A175-D1E927155B78}"/>
                </a:ext>
              </a:extLst>
            </p:cNvPr>
            <p:cNvGrpSpPr/>
            <p:nvPr userDrawn="1"/>
          </p:nvGrpSpPr>
          <p:grpSpPr>
            <a:xfrm>
              <a:off x="9558273" y="5739690"/>
              <a:ext cx="1064735" cy="280417"/>
              <a:chOff x="9558273" y="5739690"/>
              <a:chExt cx="1064735" cy="280417"/>
            </a:xfrm>
          </p:grpSpPr>
          <p:pic>
            <p:nvPicPr>
              <p:cNvPr id="6" name="Picture 5" descr="Logo, icon&#10;&#10;Description automatically generated">
                <a:hlinkClick r:id="rId3"/>
                <a:extLst>
                  <a:ext uri="{FF2B5EF4-FFF2-40B4-BE49-F238E27FC236}">
                    <a16:creationId xmlns:a16="http://schemas.microsoft.com/office/drawing/2014/main" id="{E249F253-0F01-5D40-9C89-630087464E51}"/>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7" name="Picture 6" descr="Logo, icon&#10;&#10;Description automatically generated">
                <a:hlinkClick r:id="rId5"/>
                <a:extLst>
                  <a:ext uri="{FF2B5EF4-FFF2-40B4-BE49-F238E27FC236}">
                    <a16:creationId xmlns:a16="http://schemas.microsoft.com/office/drawing/2014/main" id="{54BD95BC-7B80-7043-85D1-0A556F2E161D}"/>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8" name="Picture 7" descr="Icon&#10;&#10;Description automatically generated">
                <a:hlinkClick r:id="rId7"/>
                <a:extLst>
                  <a:ext uri="{FF2B5EF4-FFF2-40B4-BE49-F238E27FC236}">
                    <a16:creationId xmlns:a16="http://schemas.microsoft.com/office/drawing/2014/main" id="{2A3F4D34-1179-8C4C-AAF7-7A5BD4A9BA33}"/>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419888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Tree>
    <p:extLst>
      <p:ext uri="{BB962C8B-B14F-4D97-AF65-F5344CB8AC3E}">
        <p14:creationId xmlns:p14="http://schemas.microsoft.com/office/powerpoint/2010/main" val="109573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2">
            <a:alpha val="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4D6491-3CEF-6548-BB2D-E8544D94E86F}"/>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74716490-FB99-4FD7-B579-07AE2D2EA025}"/>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89288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5">
            <a:alpha val="4836"/>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B969FE-27CE-8349-8D53-BDBC9D511B77}"/>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8993971-49E7-43D4-8A87-ECFAB7EFCF86}"/>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61381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1">
            <a:alpha val="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DD649C-0FEC-0946-8425-A111C40DC0A9}"/>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20D0CF8-E7A5-4E65-A5FF-42CC1561EF33}"/>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5589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3FC85AF0-64F5-C64D-9BC1-4A71246A2168}"/>
              </a:ext>
            </a:extLst>
          </p:cNvPr>
          <p:cNvSpPr>
            <a:spLocks noGrp="1"/>
          </p:cNvSpPr>
          <p:nvPr>
            <p:ph type="pic" sz="quarter" idx="12"/>
          </p:nvPr>
        </p:nvSpPr>
        <p:spPr>
          <a:xfrm>
            <a:off x="47625" y="44450"/>
            <a:ext cx="12096750" cy="6408738"/>
          </a:xfrm>
          <a:prstGeom prst="rect">
            <a:avLst/>
          </a:prstGeom>
          <a:solidFill>
            <a:schemeClr val="bg2">
              <a:lumMod val="40000"/>
              <a:lumOff val="60000"/>
            </a:schemeClr>
          </a:solidFill>
        </p:spPr>
        <p:txBody>
          <a:bodyPr/>
          <a:lstStyle>
            <a:lvl1pPr>
              <a:defRPr>
                <a:solidFill>
                  <a:schemeClr val="bg2">
                    <a:lumMod val="40000"/>
                    <a:lumOff val="60000"/>
                  </a:schemeClr>
                </a:solidFill>
              </a:defRPr>
            </a:lvl1pPr>
          </a:lstStyle>
          <a:p>
            <a:endParaRPr lang="en-GB" dirty="0"/>
          </a:p>
        </p:txBody>
      </p:sp>
      <p:sp>
        <p:nvSpPr>
          <p:cNvPr id="7" name="Title 1">
            <a:extLst>
              <a:ext uri="{FF2B5EF4-FFF2-40B4-BE49-F238E27FC236}">
                <a16:creationId xmlns:a16="http://schemas.microsoft.com/office/drawing/2014/main" id="{F6D15244-2413-EF44-82D1-55BF5862129A}"/>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chemeClr val="bg1"/>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C660376C-9EB4-4632-83EC-BE38984B4BE0}"/>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solidFill>
                  <a:schemeClr val="bg1"/>
                </a:solidFill>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solidFill>
                  <a:schemeClr val="bg1"/>
                </a:solidFill>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solidFill>
                  <a:schemeClr val="bg1"/>
                </a:solidFill>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Tree>
    <p:extLst>
      <p:ext uri="{BB962C8B-B14F-4D97-AF65-F5344CB8AC3E}">
        <p14:creationId xmlns:p14="http://schemas.microsoft.com/office/powerpoint/2010/main" val="380289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828BE6-10CA-9F41-9787-953F0E8A1EE8}"/>
              </a:ext>
            </a:extLst>
          </p:cNvPr>
          <p:cNvSpPr/>
          <p:nvPr userDrawn="1"/>
        </p:nvSpPr>
        <p:spPr>
          <a:xfrm>
            <a:off x="0" y="1024995"/>
            <a:ext cx="12198692" cy="5833005"/>
          </a:xfrm>
          <a:prstGeom prst="rect">
            <a:avLst/>
          </a:prstGeom>
          <a:gradFill flip="none" rotWithShape="1">
            <a:gsLst>
              <a:gs pos="0">
                <a:schemeClr val="accent6">
                  <a:lumMod val="75000"/>
                </a:schemeClr>
              </a:gs>
              <a:gs pos="22000">
                <a:schemeClr val="accent6">
                  <a:lumMod val="75000"/>
                </a:schemeClr>
              </a:gs>
              <a:gs pos="95000">
                <a:schemeClr val="accent4">
                  <a:lumMod val="20000"/>
                  <a:lumOff val="8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54090AF4-C453-2241-8AF9-E78A45B8B55E}"/>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EDF59160-51BB-6A4B-990A-98EA3611C13F}"/>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2" name="Text Placeholder 2">
            <a:extLst>
              <a:ext uri="{FF2B5EF4-FFF2-40B4-BE49-F238E27FC236}">
                <a16:creationId xmlns:a16="http://schemas.microsoft.com/office/drawing/2014/main" id="{AACCDA8A-2A02-1742-AB34-A2B62EF82CC8}"/>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74E68725-2852-8B45-95C2-78A812FFA425}"/>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53969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3A2E57-04DF-6946-B12E-B5DD9936E5C3}"/>
              </a:ext>
            </a:extLst>
          </p:cNvPr>
          <p:cNvSpPr/>
          <p:nvPr userDrawn="1"/>
        </p:nvSpPr>
        <p:spPr>
          <a:xfrm>
            <a:off x="0" y="1024995"/>
            <a:ext cx="12198692" cy="5833005"/>
          </a:xfrm>
          <a:prstGeom prst="rect">
            <a:avLst/>
          </a:prstGeom>
          <a:gradFill flip="none" rotWithShape="1">
            <a:gsLst>
              <a:gs pos="2000">
                <a:schemeClr val="accent3">
                  <a:lumMod val="50000"/>
                </a:schemeClr>
              </a:gs>
              <a:gs pos="33000">
                <a:schemeClr val="accent3"/>
              </a:gs>
              <a:gs pos="82000">
                <a:schemeClr val="accent6">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211F1BFC-F7FF-0543-80B1-07E99C23E3DB}"/>
              </a:ext>
            </a:extLst>
          </p:cNvPr>
          <p:cNvSpPr/>
          <p:nvPr userDrawn="1"/>
        </p:nvSpPr>
        <p:spPr bwMode="auto">
          <a:xfrm>
            <a:off x="0" y="6327862"/>
            <a:ext cx="12198692" cy="536575"/>
          </a:xfrm>
          <a:prstGeom prst="rect">
            <a:avLst/>
          </a:prstGeom>
          <a:solidFill>
            <a:srgbClr val="0018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726ED8F6-76B9-FB44-B9BE-AC4FB05702FC}"/>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1" name="Text Placeholder 2">
            <a:extLst>
              <a:ext uri="{FF2B5EF4-FFF2-40B4-BE49-F238E27FC236}">
                <a16:creationId xmlns:a16="http://schemas.microsoft.com/office/drawing/2014/main" id="{B5D4FB87-EF75-0D49-A78C-2C04CFF5EFEF}"/>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DECB1618-BB62-8B4E-BCC1-2E23A6D45087}"/>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113024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3">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C7F49C-0E77-8146-A804-4FAB5450A702}"/>
              </a:ext>
            </a:extLst>
          </p:cNvPr>
          <p:cNvSpPr/>
          <p:nvPr userDrawn="1"/>
        </p:nvSpPr>
        <p:spPr>
          <a:xfrm>
            <a:off x="0" y="1024995"/>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 name="Rectangle 6">
            <a:extLst>
              <a:ext uri="{FF2B5EF4-FFF2-40B4-BE49-F238E27FC236}">
                <a16:creationId xmlns:a16="http://schemas.microsoft.com/office/drawing/2014/main" id="{48C5E5BB-3112-314E-A0E7-623717F65E28}"/>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8" name="TextBox 41">
            <a:extLst>
              <a:ext uri="{FF2B5EF4-FFF2-40B4-BE49-F238E27FC236}">
                <a16:creationId xmlns:a16="http://schemas.microsoft.com/office/drawing/2014/main" id="{C2406656-35B5-5047-9F90-EA9A93944C67}"/>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4" name="TextBox 13">
            <a:extLst>
              <a:ext uri="{FF2B5EF4-FFF2-40B4-BE49-F238E27FC236}">
                <a16:creationId xmlns:a16="http://schemas.microsoft.com/office/drawing/2014/main" id="{E4D4ABEC-FDCC-F940-8F9B-231FBC9202AB}"/>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
        <p:nvSpPr>
          <p:cNvPr id="3" name="Text Placeholder 2">
            <a:extLst>
              <a:ext uri="{FF2B5EF4-FFF2-40B4-BE49-F238E27FC236}">
                <a16:creationId xmlns:a16="http://schemas.microsoft.com/office/drawing/2014/main" id="{8BBF93CA-C2EA-7D46-A774-8D6DD2DEE5C4}"/>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Tree>
    <p:extLst>
      <p:ext uri="{BB962C8B-B14F-4D97-AF65-F5344CB8AC3E}">
        <p14:creationId xmlns:p14="http://schemas.microsoft.com/office/powerpoint/2010/main" val="30826514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57" userDrawn="1">
          <p15:clr>
            <a:srgbClr val="FBAE40"/>
          </p15:clr>
        </p15:guide>
        <p15:guide id="3" pos="7423"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2DF689-D51F-4F3B-92E0-1782B2DDC24F}"/>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954"/>
          </a:p>
        </p:txBody>
      </p:sp>
      <p:sp>
        <p:nvSpPr>
          <p:cNvPr id="10" name="Rectangle 9">
            <a:extLst>
              <a:ext uri="{FF2B5EF4-FFF2-40B4-BE49-F238E27FC236}">
                <a16:creationId xmlns:a16="http://schemas.microsoft.com/office/drawing/2014/main" id="{E6CCBB27-A806-402B-9951-1ECFD27AD843}"/>
              </a:ext>
            </a:extLst>
          </p:cNvPr>
          <p:cNvSpPr/>
          <p:nvPr userDrawn="1"/>
        </p:nvSpPr>
        <p:spPr>
          <a:xfrm>
            <a:off x="-3347" y="1033610"/>
            <a:ext cx="12198692" cy="5833005"/>
          </a:xfrm>
          <a:prstGeom prst="rect">
            <a:avLst/>
          </a:prstGeom>
          <a:gradFill flip="none" rotWithShape="1">
            <a:gsLst>
              <a:gs pos="0">
                <a:schemeClr val="accent1">
                  <a:lumMod val="50000"/>
                </a:schemeClr>
              </a:gs>
              <a:gs pos="36000">
                <a:schemeClr val="accent1"/>
              </a:gs>
              <a:gs pos="100000">
                <a:schemeClr val="accent5"/>
              </a:gs>
              <a:gs pos="71000">
                <a:schemeClr val="accent5">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3" name="Rectangle 22">
            <a:extLst>
              <a:ext uri="{FF2B5EF4-FFF2-40B4-BE49-F238E27FC236}">
                <a16:creationId xmlns:a16="http://schemas.microsoft.com/office/drawing/2014/main" id="{4FE7D539-F790-A04F-A794-EAA00FBB8F14}"/>
              </a:ext>
            </a:extLst>
          </p:cNvPr>
          <p:cNvSpPr/>
          <p:nvPr userDrawn="1"/>
        </p:nvSpPr>
        <p:spPr bwMode="auto">
          <a:xfrm>
            <a:off x="0" y="6327862"/>
            <a:ext cx="12192000"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4" name="TextBox 23">
            <a:extLst>
              <a:ext uri="{FF2B5EF4-FFF2-40B4-BE49-F238E27FC236}">
                <a16:creationId xmlns:a16="http://schemas.microsoft.com/office/drawing/2014/main" id="{936912EB-95B0-5345-AFCF-E423922D0357}"/>
              </a:ext>
            </a:extLst>
          </p:cNvPr>
          <p:cNvSpPr txBox="1"/>
          <p:nvPr userDrawn="1"/>
        </p:nvSpPr>
        <p:spPr bwMode="auto">
          <a:xfrm>
            <a:off x="7600158" y="6432550"/>
            <a:ext cx="4999038" cy="307975"/>
          </a:xfrm>
          <a:prstGeom prst="rect">
            <a:avLst/>
          </a:prstGeom>
          <a:noFill/>
        </p:spPr>
        <p:txBody>
          <a:bodyPr>
            <a:spAutoFit/>
          </a:bodyPr>
          <a:lstStyle/>
          <a:p>
            <a:pPr algn="ctr" eaLnBrk="1" fontAlgn="auto" hangingPunct="1">
              <a:spcBef>
                <a:spcPts val="0"/>
              </a:spcBef>
              <a:spcAft>
                <a:spcPts val="0"/>
              </a:spcAft>
              <a:defRPr/>
            </a:pPr>
            <a:r>
              <a:rPr lang="en-GB" sz="1400" spc="300">
                <a:solidFill>
                  <a:schemeClr val="bg1"/>
                </a:solidFill>
                <a:latin typeface="+mn-lt"/>
              </a:rPr>
              <a:t>LEARNING FROM EXPERIENCE</a:t>
            </a:r>
          </a:p>
        </p:txBody>
      </p:sp>
      <p:sp>
        <p:nvSpPr>
          <p:cNvPr id="25" name="TextBox 41">
            <a:extLst>
              <a:ext uri="{FF2B5EF4-FFF2-40B4-BE49-F238E27FC236}">
                <a16:creationId xmlns:a16="http://schemas.microsoft.com/office/drawing/2014/main" id="{621C3566-F48B-7045-BD59-28DB8E8F2837}"/>
              </a:ext>
            </a:extLst>
          </p:cNvPr>
          <p:cNvSpPr txBox="1">
            <a:spLocks noChangeArrowheads="1"/>
          </p:cNvSpPr>
          <p:nvPr userDrawn="1"/>
        </p:nvSpPr>
        <p:spPr bwMode="auto">
          <a:xfrm>
            <a:off x="14288" y="6486525"/>
            <a:ext cx="2579859" cy="277813"/>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ctr" eaLnBrk="1" hangingPunct="1">
              <a:defRPr/>
            </a:pPr>
            <a:r>
              <a:rPr lang="en-GB" altLang="en-US" sz="1200">
                <a:solidFill>
                  <a:schemeClr val="bg1"/>
                </a:solidFill>
                <a:ea typeface="Century Gothic" panose="020B0502020202020204" pitchFamily="34" charset="0"/>
                <a:cs typeface="Times New Roman" panose="02020603050405020304" pitchFamily="18" charset="0"/>
              </a:rPr>
              <a:t>alphadevelopment.com</a:t>
            </a:r>
          </a:p>
        </p:txBody>
      </p:sp>
      <p:pic>
        <p:nvPicPr>
          <p:cNvPr id="15" name="Picture 11">
            <a:extLst>
              <a:ext uri="{FF2B5EF4-FFF2-40B4-BE49-F238E27FC236}">
                <a16:creationId xmlns:a16="http://schemas.microsoft.com/office/drawing/2014/main" id="{FD3D07BF-AA98-A5E9-D4AD-E9F2F4024DB9}"/>
              </a:ext>
            </a:extLst>
          </p:cNvPr>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7748" y="216050"/>
            <a:ext cx="872410" cy="54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72BF4351-E507-F951-934D-6F1AD3055EDD}"/>
              </a:ext>
            </a:extLst>
          </p:cNvPr>
          <p:cNvCxnSpPr>
            <a:cxnSpLocks/>
          </p:cNvCxnSpPr>
          <p:nvPr userDrawn="1"/>
        </p:nvCxnSpPr>
        <p:spPr bwMode="auto">
          <a:xfrm>
            <a:off x="6533931" y="215867"/>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8DAD649-74AD-6804-37B2-658880A14D04}"/>
              </a:ext>
            </a:extLst>
          </p:cNvPr>
          <p:cNvPicPr>
            <a:picLocks noChangeAspect="1"/>
          </p:cNvPicPr>
          <p:nvPr userDrawn="1"/>
        </p:nvPicPr>
        <p:blipFill>
          <a:blip r:embed="rId4"/>
          <a:stretch>
            <a:fillRect/>
          </a:stretch>
        </p:blipFill>
        <p:spPr>
          <a:xfrm>
            <a:off x="3529482" y="316350"/>
            <a:ext cx="2810633" cy="341957"/>
          </a:xfrm>
          <a:prstGeom prst="rect">
            <a:avLst/>
          </a:prstGeom>
        </p:spPr>
      </p:pic>
    </p:spTree>
  </p:cSld>
  <p:clrMap bg1="lt1" tx1="dk1" bg2="lt2" tx2="dk2" accent1="accent1" accent2="accent2" accent3="accent3" accent4="accent4" accent5="accent5" accent6="accent6" hlink="hlink" folHlink="folHlink"/>
  <p:sldLayoutIdLst>
    <p:sldLayoutId id="2147483886" r:id="rId1"/>
  </p:sldLayoutIdLst>
  <p:hf hdr="0"/>
  <p:txStyles>
    <p:titleStyle>
      <a:lvl1pPr algn="ctr" rtl="0" eaLnBrk="1" fontAlgn="base" hangingPunct="1">
        <a:spcBef>
          <a:spcPct val="0"/>
        </a:spcBef>
        <a:spcAft>
          <a:spcPct val="0"/>
        </a:spcAft>
        <a:defRPr lang="en-GB" sz="3200" b="0" kern="1200" cap="all" baseline="0" smtClean="0">
          <a:solidFill>
            <a:schemeClr val="bg1"/>
          </a:solidFill>
          <a:latin typeface="+mn-lt"/>
          <a:ea typeface="Arial Unicode MS" pitchFamily="34" charset="-128"/>
          <a:cs typeface="AngsanaUPC" pitchFamily="18" charset="-34"/>
        </a:defRPr>
      </a:lvl1pPr>
      <a:lvl2pPr algn="ctr" rtl="0" eaLnBrk="1" fontAlgn="base" hangingPunct="1">
        <a:spcBef>
          <a:spcPct val="0"/>
        </a:spcBef>
        <a:spcAft>
          <a:spcPct val="0"/>
        </a:spcAft>
        <a:defRPr sz="5416">
          <a:solidFill>
            <a:schemeClr val="tx1"/>
          </a:solidFill>
          <a:latin typeface="Century Gothic" panose="020B0502020202020204" pitchFamily="34" charset="0"/>
        </a:defRPr>
      </a:lvl2pPr>
      <a:lvl3pPr algn="ctr" rtl="0" eaLnBrk="1" fontAlgn="base" hangingPunct="1">
        <a:spcBef>
          <a:spcPct val="0"/>
        </a:spcBef>
        <a:spcAft>
          <a:spcPct val="0"/>
        </a:spcAft>
        <a:defRPr sz="5416">
          <a:solidFill>
            <a:schemeClr val="tx1"/>
          </a:solidFill>
          <a:latin typeface="Century Gothic" panose="020B0502020202020204" pitchFamily="34" charset="0"/>
        </a:defRPr>
      </a:lvl3pPr>
      <a:lvl4pPr algn="ctr" rtl="0" eaLnBrk="1" fontAlgn="base" hangingPunct="1">
        <a:spcBef>
          <a:spcPct val="0"/>
        </a:spcBef>
        <a:spcAft>
          <a:spcPct val="0"/>
        </a:spcAft>
        <a:defRPr sz="5416">
          <a:solidFill>
            <a:schemeClr val="tx1"/>
          </a:solidFill>
          <a:latin typeface="Century Gothic" panose="020B0502020202020204" pitchFamily="34" charset="0"/>
        </a:defRPr>
      </a:lvl4pPr>
      <a:lvl5pPr algn="ctr" rtl="0" eaLnBrk="1" fontAlgn="base" hangingPunct="1">
        <a:spcBef>
          <a:spcPct val="0"/>
        </a:spcBef>
        <a:spcAft>
          <a:spcPct val="0"/>
        </a:spcAft>
        <a:defRPr sz="5416">
          <a:solidFill>
            <a:schemeClr val="tx1"/>
          </a:solidFill>
          <a:latin typeface="Century Gothic" panose="020B0502020202020204" pitchFamily="34" charset="0"/>
        </a:defRPr>
      </a:lvl5pPr>
      <a:lvl6pPr marL="562722" algn="ctr" rtl="0" eaLnBrk="1" fontAlgn="base" hangingPunct="1">
        <a:spcBef>
          <a:spcPct val="0"/>
        </a:spcBef>
        <a:spcAft>
          <a:spcPct val="0"/>
        </a:spcAft>
        <a:defRPr sz="5416">
          <a:solidFill>
            <a:schemeClr val="tx1"/>
          </a:solidFill>
          <a:latin typeface="Century Gothic" panose="020B0502020202020204" pitchFamily="34" charset="0"/>
        </a:defRPr>
      </a:lvl6pPr>
      <a:lvl7pPr marL="1125444" algn="ctr" rtl="0" eaLnBrk="1" fontAlgn="base" hangingPunct="1">
        <a:spcBef>
          <a:spcPct val="0"/>
        </a:spcBef>
        <a:spcAft>
          <a:spcPct val="0"/>
        </a:spcAft>
        <a:defRPr sz="5416">
          <a:solidFill>
            <a:schemeClr val="tx1"/>
          </a:solidFill>
          <a:latin typeface="Century Gothic" panose="020B0502020202020204" pitchFamily="34" charset="0"/>
        </a:defRPr>
      </a:lvl7pPr>
      <a:lvl8pPr marL="1688165" algn="ctr" rtl="0" eaLnBrk="1" fontAlgn="base" hangingPunct="1">
        <a:spcBef>
          <a:spcPct val="0"/>
        </a:spcBef>
        <a:spcAft>
          <a:spcPct val="0"/>
        </a:spcAft>
        <a:defRPr sz="5416">
          <a:solidFill>
            <a:schemeClr val="tx1"/>
          </a:solidFill>
          <a:latin typeface="Century Gothic" panose="020B0502020202020204" pitchFamily="34" charset="0"/>
        </a:defRPr>
      </a:lvl8pPr>
      <a:lvl9pPr marL="2250887" algn="ctr" rtl="0" eaLnBrk="1" fontAlgn="base" hangingPunct="1">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1" fontAlgn="base" hangingPunct="1">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0F2DBFC9-F946-49A6-AB17-B30913C7BCF0}"/>
              </a:ext>
            </a:extLst>
          </p:cNvPr>
          <p:cNvSpPr txBox="1">
            <a:spLocks noChangeArrowheads="1"/>
          </p:cNvSpPr>
          <p:nvPr userDrawn="1"/>
        </p:nvSpPr>
        <p:spPr bwMode="auto">
          <a:xfrm>
            <a:off x="316523" y="6524625"/>
            <a:ext cx="1560042" cy="215444"/>
          </a:xfrm>
          <a:prstGeom prst="rect">
            <a:avLst/>
          </a:prstGeom>
          <a:noFill/>
          <a:ln>
            <a:noFill/>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GB" altLang="en-US" sz="800" dirty="0">
                <a:solidFill>
                  <a:srgbClr val="595959"/>
                </a:solidFill>
              </a:rPr>
              <a:t>©</a:t>
            </a:r>
            <a:r>
              <a:rPr lang="en-US" altLang="en-US" sz="800" dirty="0">
                <a:solidFill>
                  <a:srgbClr val="595959"/>
                </a:solidFill>
              </a:rPr>
              <a:t> Alpha Development 2023</a:t>
            </a:r>
          </a:p>
        </p:txBody>
      </p:sp>
      <p:sp>
        <p:nvSpPr>
          <p:cNvPr id="3" name="Slide Number Placeholder 5">
            <a:extLst>
              <a:ext uri="{FF2B5EF4-FFF2-40B4-BE49-F238E27FC236}">
                <a16:creationId xmlns:a16="http://schemas.microsoft.com/office/drawing/2014/main" id="{312D2452-38D6-4ECE-8D96-A5C62E016C9A}"/>
              </a:ext>
            </a:extLst>
          </p:cNvPr>
          <p:cNvSpPr txBox="1">
            <a:spLocks noGrp="1" noChangeArrowheads="1"/>
          </p:cNvSpPr>
          <p:nvPr userDrawn="1"/>
        </p:nvSpPr>
        <p:spPr bwMode="auto">
          <a:xfrm>
            <a:off x="11203354" y="6561138"/>
            <a:ext cx="672123" cy="144462"/>
          </a:xfrm>
          <a:prstGeom prst="rect">
            <a:avLst/>
          </a:prstGeom>
          <a:noFill/>
          <a:ln>
            <a:noFill/>
          </a:ln>
        </p:spPr>
        <p:txBody>
          <a:bodyPr lIns="0" tIns="0" rIns="0" bIns="0"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fld id="{863ADB15-6EF3-4B88-9D9F-78347B66D75F}" type="slidenum">
              <a:rPr lang="en-GB" altLang="en-US" sz="800" smtClean="0"/>
              <a:pPr algn="r" eaLnBrk="1" hangingPunct="1">
                <a:defRPr/>
              </a:pPr>
              <a:t>‹#›</a:t>
            </a:fld>
            <a:endParaRPr lang="en-GB" altLang="en-US" sz="800"/>
          </a:p>
        </p:txBody>
      </p:sp>
    </p:spTree>
  </p:cSld>
  <p:clrMap bg1="lt1" tx1="dk1" bg2="lt2" tx2="dk2" accent1="accent1" accent2="accent2" accent3="accent3" accent4="accent4" accent5="accent5" accent6="accent6" hlink="hlink" folHlink="folHlink"/>
  <p:sldLayoutIdLst>
    <p:sldLayoutId id="2147483884" r:id="rId1"/>
    <p:sldLayoutId id="2147483913" r:id="rId2"/>
    <p:sldLayoutId id="2147483915" r:id="rId3"/>
    <p:sldLayoutId id="2147483917" r:id="rId4"/>
    <p:sldLayoutId id="2147483922" r:id="rId5"/>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469" userDrawn="1">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Picture 11">
            <a:extLst>
              <a:ext uri="{FF2B5EF4-FFF2-40B4-BE49-F238E27FC236}">
                <a16:creationId xmlns:a16="http://schemas.microsoft.com/office/drawing/2014/main" id="{8F0AFB73-1C55-9085-9D17-96075B669C71}"/>
              </a:ext>
            </a:extLst>
          </p:cNvPr>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7748" y="216050"/>
            <a:ext cx="872410" cy="54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7FD96C3C-FB1A-AAA9-A525-1A78DBC697EB}"/>
              </a:ext>
            </a:extLst>
          </p:cNvPr>
          <p:cNvCxnSpPr>
            <a:cxnSpLocks/>
          </p:cNvCxnSpPr>
          <p:nvPr userDrawn="1"/>
        </p:nvCxnSpPr>
        <p:spPr bwMode="auto">
          <a:xfrm>
            <a:off x="6533931" y="215867"/>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87134D5-DEBB-B67B-84B3-64D4395A376D}"/>
              </a:ext>
            </a:extLst>
          </p:cNvPr>
          <p:cNvPicPr>
            <a:picLocks noChangeAspect="1"/>
          </p:cNvPicPr>
          <p:nvPr userDrawn="1"/>
        </p:nvPicPr>
        <p:blipFill>
          <a:blip r:embed="rId6"/>
          <a:stretch>
            <a:fillRect/>
          </a:stretch>
        </p:blipFill>
        <p:spPr>
          <a:xfrm>
            <a:off x="3529482" y="316350"/>
            <a:ext cx="2810633" cy="341957"/>
          </a:xfrm>
          <a:prstGeom prst="rect">
            <a:avLst/>
          </a:prstGeom>
        </p:spPr>
      </p:pic>
    </p:spTree>
  </p:cSld>
  <p:clrMap bg1="lt1" tx1="dk1" bg2="lt2" tx2="dk2" accent1="accent1" accent2="accent2" accent3="accent3" accent4="accent4" accent5="accent5" accent6="accent6" hlink="hlink" folHlink="folHlink"/>
  <p:sldLayoutIdLst>
    <p:sldLayoutId id="2147483894" r:id="rId1"/>
    <p:sldLayoutId id="2147483895" r:id="rId2"/>
    <p:sldLayoutId id="2147483889"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739A07-0AD4-4B7F-8FAC-48FF20DAFBC6}"/>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Rectangle 3">
            <a:extLst>
              <a:ext uri="{FF2B5EF4-FFF2-40B4-BE49-F238E27FC236}">
                <a16:creationId xmlns:a16="http://schemas.microsoft.com/office/drawing/2014/main" id="{0E7ADBFE-0EE8-BB40-A791-F55964D49F11}"/>
              </a:ext>
            </a:extLst>
          </p:cNvPr>
          <p:cNvSpPr/>
          <p:nvPr userDrawn="1"/>
        </p:nvSpPr>
        <p:spPr>
          <a:xfrm>
            <a:off x="0" y="1"/>
            <a:ext cx="523059" cy="6858000"/>
          </a:xfrm>
          <a:prstGeom prst="rect">
            <a:avLst/>
          </a:prstGeom>
          <a:gradFill flip="none" rotWithShape="1">
            <a:gsLst>
              <a:gs pos="2000">
                <a:schemeClr val="accent3"/>
              </a:gs>
              <a:gs pos="33000">
                <a:schemeClr val="accent2">
                  <a:lumMod val="75000"/>
                </a:schemeClr>
              </a:gs>
              <a:gs pos="82000">
                <a:schemeClr val="accent2"/>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TextBox 4">
            <a:extLst>
              <a:ext uri="{FF2B5EF4-FFF2-40B4-BE49-F238E27FC236}">
                <a16:creationId xmlns:a16="http://schemas.microsoft.com/office/drawing/2014/main" id="{1F9AC23D-FD71-C649-BB1D-7DB7A64EB89D}"/>
              </a:ext>
            </a:extLst>
          </p:cNvPr>
          <p:cNvSpPr txBox="1"/>
          <p:nvPr userDrawn="1"/>
        </p:nvSpPr>
        <p:spPr>
          <a:xfrm>
            <a:off x="1041592" y="5887163"/>
            <a:ext cx="5240336" cy="553998"/>
          </a:xfrm>
          <a:prstGeom prst="rect">
            <a:avLst/>
          </a:prstGeom>
          <a:noFill/>
        </p:spPr>
        <p:txBody>
          <a:bodyPr wrap="square" rtlCol="0">
            <a:spAutoFit/>
          </a:bodyPr>
          <a:lstStyle/>
          <a:p>
            <a:r>
              <a:rPr lang="en-GB" sz="1000" b="0" i="0" u="none" strike="noStrike" kern="1200" dirty="0">
                <a:solidFill>
                  <a:schemeClr val="tx1"/>
                </a:solidFill>
                <a:effectLst/>
                <a:latin typeface="Century Gothic" panose="020B0502020202020204" pitchFamily="34" charset="0"/>
                <a:ea typeface="+mn-ea"/>
                <a:cs typeface="+mn-cs"/>
              </a:rPr>
              <a:t>THESE MATERIALS ARE FOR EDUCATIONAL PURPOSES ONLY.</a:t>
            </a:r>
          </a:p>
          <a:p>
            <a:r>
              <a:rPr lang="en-GB" sz="1000" b="0" i="0" u="none" strike="noStrike" kern="1200" dirty="0">
                <a:solidFill>
                  <a:schemeClr val="tx1"/>
                </a:solidFill>
                <a:effectLst/>
                <a:latin typeface="Century Gothic" panose="020B0502020202020204" pitchFamily="34" charset="0"/>
                <a:ea typeface="+mn-ea"/>
                <a:cs typeface="+mn-cs"/>
              </a:rPr>
              <a:t>Alpha Development, nor any of it's associates, is liable for any errors or information that has subsequently been superseded since the materials were written.</a:t>
            </a:r>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alibri" panose="020F0502020204030204" pitchFamily="34" charset="0"/>
        </a:defRPr>
      </a:lvl2pPr>
      <a:lvl3pPr algn="ctr" rtl="0" eaLnBrk="0" fontAlgn="base" hangingPunct="0">
        <a:spcBef>
          <a:spcPct val="0"/>
        </a:spcBef>
        <a:spcAft>
          <a:spcPct val="0"/>
        </a:spcAft>
        <a:defRPr sz="5416">
          <a:solidFill>
            <a:schemeClr val="tx1"/>
          </a:solidFill>
          <a:latin typeface="Calibri" panose="020F0502020204030204" pitchFamily="34" charset="0"/>
        </a:defRPr>
      </a:lvl3pPr>
      <a:lvl4pPr algn="ctr" rtl="0" eaLnBrk="0" fontAlgn="base" hangingPunct="0">
        <a:spcBef>
          <a:spcPct val="0"/>
        </a:spcBef>
        <a:spcAft>
          <a:spcPct val="0"/>
        </a:spcAft>
        <a:defRPr sz="5416">
          <a:solidFill>
            <a:schemeClr val="tx1"/>
          </a:solidFill>
          <a:latin typeface="Calibri" panose="020F0502020204030204" pitchFamily="34" charset="0"/>
        </a:defRPr>
      </a:lvl4pPr>
      <a:lvl5pPr algn="ctr" rtl="0" eaLnBrk="0" fontAlgn="base" hangingPunct="0">
        <a:spcBef>
          <a:spcPct val="0"/>
        </a:spcBef>
        <a:spcAft>
          <a:spcPct val="0"/>
        </a:spcAft>
        <a:defRPr sz="5416">
          <a:solidFill>
            <a:schemeClr val="tx1"/>
          </a:solidFill>
          <a:latin typeface="Calibri" panose="020F0502020204030204" pitchFamily="34" charset="0"/>
        </a:defRPr>
      </a:lvl5pPr>
      <a:lvl6pPr marL="562722" algn="ctr" rtl="0" fontAlgn="base">
        <a:spcBef>
          <a:spcPct val="0"/>
        </a:spcBef>
        <a:spcAft>
          <a:spcPct val="0"/>
        </a:spcAft>
        <a:defRPr sz="5416">
          <a:solidFill>
            <a:schemeClr val="tx1"/>
          </a:solidFill>
          <a:latin typeface="Calibri" panose="020F0502020204030204" pitchFamily="34" charset="0"/>
        </a:defRPr>
      </a:lvl6pPr>
      <a:lvl7pPr marL="1125444" algn="ctr" rtl="0" fontAlgn="base">
        <a:spcBef>
          <a:spcPct val="0"/>
        </a:spcBef>
        <a:spcAft>
          <a:spcPct val="0"/>
        </a:spcAft>
        <a:defRPr sz="5416">
          <a:solidFill>
            <a:schemeClr val="tx1"/>
          </a:solidFill>
          <a:latin typeface="Calibri" panose="020F0502020204030204" pitchFamily="34" charset="0"/>
        </a:defRPr>
      </a:lvl7pPr>
      <a:lvl8pPr marL="1688165" algn="ctr" rtl="0" fontAlgn="base">
        <a:spcBef>
          <a:spcPct val="0"/>
        </a:spcBef>
        <a:spcAft>
          <a:spcPct val="0"/>
        </a:spcAft>
        <a:defRPr sz="5416">
          <a:solidFill>
            <a:schemeClr val="tx1"/>
          </a:solidFill>
          <a:latin typeface="Calibri" panose="020F0502020204030204" pitchFamily="34" charset="0"/>
        </a:defRPr>
      </a:lvl8pPr>
      <a:lvl9pPr marL="2250887" algn="ctr" rtl="0" fontAlgn="base">
        <a:spcBef>
          <a:spcPct val="0"/>
        </a:spcBef>
        <a:spcAft>
          <a:spcPct val="0"/>
        </a:spcAft>
        <a:defRPr sz="5416">
          <a:solidFill>
            <a:schemeClr val="tx1"/>
          </a:solidFill>
          <a:latin typeface="Calibri" panose="020F050202020403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keyboard&#10;&#10;Description automatically generated">
            <a:extLst>
              <a:ext uri="{FF2B5EF4-FFF2-40B4-BE49-F238E27FC236}">
                <a16:creationId xmlns:a16="http://schemas.microsoft.com/office/drawing/2014/main" id="{F52143A6-7198-5804-7E4C-7DE27B9992A8}"/>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2516" b="29568"/>
          <a:stretch/>
        </p:blipFill>
        <p:spPr>
          <a:xfrm>
            <a:off x="0" y="1033670"/>
            <a:ext cx="12192000" cy="5271880"/>
          </a:xfrm>
          <a:prstGeom prst="rect">
            <a:avLst/>
          </a:prstGeom>
        </p:spPr>
      </p:pic>
      <p:sp>
        <p:nvSpPr>
          <p:cNvPr id="2" name="Text Placeholder 1">
            <a:extLst>
              <a:ext uri="{FF2B5EF4-FFF2-40B4-BE49-F238E27FC236}">
                <a16:creationId xmlns:a16="http://schemas.microsoft.com/office/drawing/2014/main" id="{2A5EF40C-D7EC-AC4B-942B-991478A7DA54}"/>
              </a:ext>
            </a:extLst>
          </p:cNvPr>
          <p:cNvSpPr>
            <a:spLocks noGrp="1"/>
          </p:cNvSpPr>
          <p:nvPr>
            <p:ph type="body" sz="quarter" idx="11"/>
          </p:nvPr>
        </p:nvSpPr>
        <p:spPr>
          <a:xfrm>
            <a:off x="306068" y="3429000"/>
            <a:ext cx="11350313" cy="698434"/>
          </a:xfrm>
        </p:spPr>
        <p:txBody>
          <a:bodyPr/>
          <a:lstStyle/>
          <a:p>
            <a:pPr lvl="0">
              <a:spcBef>
                <a:spcPct val="0"/>
              </a:spcBef>
              <a:defRPr/>
            </a:pPr>
            <a:r>
              <a:rPr lang="en-US" dirty="0">
                <a:latin typeface="Century Gothic" panose="020B0502020202020204" pitchFamily="34" charset="0"/>
              </a:rPr>
              <a:t>EXCEL MODULE 4 – CHARTING</a:t>
            </a:r>
          </a:p>
        </p:txBody>
      </p:sp>
      <p:sp>
        <p:nvSpPr>
          <p:cNvPr id="6" name="Text Placeholder 5">
            <a:extLst>
              <a:ext uri="{FF2B5EF4-FFF2-40B4-BE49-F238E27FC236}">
                <a16:creationId xmlns:a16="http://schemas.microsoft.com/office/drawing/2014/main" id="{A5BC5C4A-1BDC-AE77-2C00-FF6A70F6FBC7}"/>
              </a:ext>
            </a:extLst>
          </p:cNvPr>
          <p:cNvSpPr>
            <a:spLocks noGrp="1"/>
          </p:cNvSpPr>
          <p:nvPr>
            <p:ph type="body" sz="quarter" idx="12"/>
          </p:nvPr>
        </p:nvSpPr>
        <p:spPr>
          <a:xfrm>
            <a:off x="306068" y="4437212"/>
            <a:ext cx="5904086" cy="503957"/>
          </a:xfrm>
        </p:spPr>
        <p:txBody>
          <a:bodyPr/>
          <a:lstStyle/>
          <a:p>
            <a:pPr lvl="0"/>
            <a:r>
              <a:rPr lang="en-US" dirty="0"/>
              <a:t>Off-Cycle Interns Program</a:t>
            </a:r>
            <a:endParaRPr lang="en-US" dirty="0">
              <a:latin typeface="Century Gothic" panose="020B0502020202020204" pitchFamily="34" charset="0"/>
            </a:endParaRPr>
          </a:p>
        </p:txBody>
      </p:sp>
      <p:sp>
        <p:nvSpPr>
          <p:cNvPr id="8" name="Text Placeholder 7">
            <a:extLst>
              <a:ext uri="{FF2B5EF4-FFF2-40B4-BE49-F238E27FC236}">
                <a16:creationId xmlns:a16="http://schemas.microsoft.com/office/drawing/2014/main" id="{A14E3CDB-503D-2795-52EA-B747FF8C7081}"/>
              </a:ext>
            </a:extLst>
          </p:cNvPr>
          <p:cNvSpPr>
            <a:spLocks noGrp="1"/>
          </p:cNvSpPr>
          <p:nvPr>
            <p:ph type="body" sz="quarter" idx="10"/>
          </p:nvPr>
        </p:nvSpPr>
        <p:spPr/>
        <p:txBody>
          <a:bodyPr/>
          <a:lstStyle/>
          <a:p>
            <a:r>
              <a:rPr lang="en-GB" dirty="0"/>
              <a:t>2023</a:t>
            </a:r>
          </a:p>
        </p:txBody>
      </p:sp>
    </p:spTree>
    <p:extLst>
      <p:ext uri="{BB962C8B-B14F-4D97-AF65-F5344CB8AC3E}">
        <p14:creationId xmlns:p14="http://schemas.microsoft.com/office/powerpoint/2010/main" val="332937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2AF88A2-87BF-1262-1006-156DC98A1530}"/>
              </a:ext>
            </a:extLst>
          </p:cNvPr>
          <p:cNvSpPr>
            <a:spLocks noGrp="1"/>
          </p:cNvSpPr>
          <p:nvPr>
            <p:ph type="ctrTitle"/>
          </p:nvPr>
        </p:nvSpPr>
        <p:spPr>
          <a:xfrm>
            <a:off x="499798" y="286137"/>
            <a:ext cx="11068811" cy="576064"/>
          </a:xfrm>
        </p:spPr>
        <p:txBody>
          <a:bodyPr/>
          <a:lstStyle/>
          <a:p>
            <a:r>
              <a:rPr lang="en-US" dirty="0"/>
              <a:t>Agenda </a:t>
            </a:r>
          </a:p>
        </p:txBody>
      </p:sp>
      <p:sp>
        <p:nvSpPr>
          <p:cNvPr id="5" name="Content Placeholder 2">
            <a:extLst>
              <a:ext uri="{FF2B5EF4-FFF2-40B4-BE49-F238E27FC236}">
                <a16:creationId xmlns:a16="http://schemas.microsoft.com/office/drawing/2014/main" id="{AB911940-5E0B-FAFC-F5AD-9C2704D41DAB}"/>
              </a:ext>
            </a:extLst>
          </p:cNvPr>
          <p:cNvSpPr txBox="1">
            <a:spLocks/>
          </p:cNvSpPr>
          <p:nvPr/>
        </p:nvSpPr>
        <p:spPr>
          <a:xfrm>
            <a:off x="499798" y="2123066"/>
            <a:ext cx="11068811" cy="3244064"/>
          </a:xfrm>
          <a:prstGeom prst="rect">
            <a:avLst/>
          </a:prstGeom>
          <a:solidFill>
            <a:schemeClr val="accent2">
              <a:lumMod val="20000"/>
              <a:lumOff val="80000"/>
            </a:schemeClr>
          </a:solidFill>
          <a:ln>
            <a:noFill/>
          </a:ln>
        </p:spPr>
        <p:txBody>
          <a:bodyPr anchor="ctr" anchorCtr="0"/>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8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8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GB" sz="2000" dirty="0">
              <a:latin typeface="Sabon Next LT" panose="02000500000000000000" pitchFamily="2" charset="0"/>
            </a:endParaRPr>
          </a:p>
        </p:txBody>
      </p:sp>
      <p:sp>
        <p:nvSpPr>
          <p:cNvPr id="6" name="Content Placeholder 1">
            <a:extLst>
              <a:ext uri="{FF2B5EF4-FFF2-40B4-BE49-F238E27FC236}">
                <a16:creationId xmlns:a16="http://schemas.microsoft.com/office/drawing/2014/main" id="{57157830-8A37-F182-7359-F77EA94DF704}"/>
              </a:ext>
            </a:extLst>
          </p:cNvPr>
          <p:cNvSpPr>
            <a:spLocks noGrp="1"/>
          </p:cNvSpPr>
          <p:nvPr>
            <p:ph idx="1"/>
          </p:nvPr>
        </p:nvSpPr>
        <p:spPr>
          <a:xfrm>
            <a:off x="499798" y="2314475"/>
            <a:ext cx="11068811" cy="4840916"/>
          </a:xfrm>
        </p:spPr>
        <p:txBody>
          <a:bodyPr/>
          <a:lstStyle/>
          <a:p>
            <a:pPr marL="0" indent="0">
              <a:spcBef>
                <a:spcPts val="0"/>
              </a:spcBef>
              <a:buNone/>
            </a:pPr>
            <a:r>
              <a:rPr lang="en-US" sz="2000" dirty="0">
                <a:latin typeface="Sabon Next LT" panose="02000500000000000000" pitchFamily="2" charset="0"/>
                <a:cs typeface="Sabon Next LT" panose="02000500000000000000" pitchFamily="2" charset="0"/>
              </a:rPr>
              <a:t>The </a:t>
            </a:r>
            <a:r>
              <a:rPr lang="en-US" sz="2000" b="1" dirty="0">
                <a:latin typeface="Sabon Next LT" panose="02000500000000000000" pitchFamily="2" charset="0"/>
                <a:cs typeface="Sabon Next LT" panose="02000500000000000000" pitchFamily="2" charset="0"/>
              </a:rPr>
              <a:t>Insert</a:t>
            </a:r>
            <a:r>
              <a:rPr lang="en-US" sz="2000" dirty="0">
                <a:latin typeface="Sabon Next LT" panose="02000500000000000000" pitchFamily="2" charset="0"/>
                <a:cs typeface="Sabon Next LT" panose="02000500000000000000" pitchFamily="2" charset="0"/>
              </a:rPr>
              <a:t> tab and inserting charts</a:t>
            </a:r>
          </a:p>
          <a:p>
            <a:pPr marL="0" indent="0">
              <a:spcBef>
                <a:spcPts val="0"/>
              </a:spcBef>
              <a:buNone/>
            </a:pPr>
            <a:endParaRPr lang="en-US" sz="2000" dirty="0">
              <a:latin typeface="Sabon Next LT" panose="02000500000000000000" pitchFamily="2" charset="0"/>
              <a:cs typeface="Sabon Next LT" panose="02000500000000000000" pitchFamily="2" charset="0"/>
            </a:endParaRPr>
          </a:p>
          <a:p>
            <a:pPr marL="0" indent="0">
              <a:spcBef>
                <a:spcPts val="0"/>
              </a:spcBef>
              <a:buNone/>
            </a:pPr>
            <a:r>
              <a:rPr lang="en-US" sz="2000" dirty="0">
                <a:latin typeface="Sabon Next LT" panose="02000500000000000000" pitchFamily="2" charset="0"/>
                <a:cs typeface="Sabon Next LT" panose="02000500000000000000" pitchFamily="2" charset="0"/>
              </a:rPr>
              <a:t>Improving Excel’s defaults, 1 – labels and axes</a:t>
            </a:r>
          </a:p>
          <a:p>
            <a:pPr marL="0" indent="0">
              <a:spcBef>
                <a:spcPts val="0"/>
              </a:spcBef>
              <a:buNone/>
            </a:pPr>
            <a:endParaRPr lang="en-US" sz="2000" dirty="0">
              <a:latin typeface="Sabon Next LT" panose="02000500000000000000" pitchFamily="2" charset="0"/>
              <a:cs typeface="Sabon Next LT" panose="02000500000000000000" pitchFamily="2" charset="0"/>
            </a:endParaRPr>
          </a:p>
          <a:p>
            <a:pPr marL="0" indent="0">
              <a:spcBef>
                <a:spcPts val="0"/>
              </a:spcBef>
              <a:buNone/>
            </a:pPr>
            <a:r>
              <a:rPr lang="en-US" sz="2000" dirty="0">
                <a:latin typeface="Sabon Next LT" panose="02000500000000000000" pitchFamily="2" charset="0"/>
                <a:cs typeface="Sabon Next LT" panose="02000500000000000000" pitchFamily="2" charset="0"/>
              </a:rPr>
              <a:t>Improving Excel’s defaults, 2 – title and palette</a:t>
            </a:r>
          </a:p>
          <a:p>
            <a:pPr marL="0" indent="0">
              <a:spcBef>
                <a:spcPts val="0"/>
              </a:spcBef>
              <a:buNone/>
            </a:pPr>
            <a:endParaRPr lang="en-US" sz="2000" dirty="0">
              <a:latin typeface="Sabon Next LT" panose="02000500000000000000" pitchFamily="2" charset="0"/>
              <a:cs typeface="Sabon Next LT" panose="02000500000000000000" pitchFamily="2" charset="0"/>
            </a:endParaRPr>
          </a:p>
          <a:p>
            <a:pPr marL="0" indent="0">
              <a:spcBef>
                <a:spcPts val="0"/>
              </a:spcBef>
              <a:buNone/>
            </a:pPr>
            <a:r>
              <a:rPr lang="en-US" sz="2000" dirty="0">
                <a:latin typeface="Sabon Next LT" panose="02000500000000000000" pitchFamily="2" charset="0"/>
                <a:cs typeface="Sabon Next LT" panose="02000500000000000000" pitchFamily="2" charset="0"/>
              </a:rPr>
              <a:t>Do’s and don’t s of charting</a:t>
            </a:r>
          </a:p>
          <a:p>
            <a:pPr marL="0" indent="0">
              <a:spcBef>
                <a:spcPts val="0"/>
              </a:spcBef>
              <a:buNone/>
            </a:pPr>
            <a:endParaRPr lang="en-US" sz="2000" dirty="0">
              <a:latin typeface="Sabon Next LT" panose="02000500000000000000" pitchFamily="2" charset="0"/>
              <a:cs typeface="Sabon Next LT" panose="02000500000000000000" pitchFamily="2" charset="0"/>
            </a:endParaRPr>
          </a:p>
          <a:p>
            <a:pPr marL="0" indent="0">
              <a:spcBef>
                <a:spcPts val="0"/>
              </a:spcBef>
              <a:buNone/>
            </a:pPr>
            <a:r>
              <a:rPr lang="en-US" sz="2000" dirty="0">
                <a:latin typeface="Sabon Next LT" panose="02000500000000000000" pitchFamily="2" charset="0"/>
                <a:cs typeface="Sabon Next LT" panose="02000500000000000000" pitchFamily="2" charset="0"/>
              </a:rPr>
              <a:t>Exercise</a:t>
            </a:r>
          </a:p>
          <a:p>
            <a:pPr marL="0" indent="0">
              <a:lnSpc>
                <a:spcPct val="150000"/>
              </a:lnSpc>
              <a:spcBef>
                <a:spcPts val="0"/>
              </a:spcBef>
              <a:buNone/>
            </a:pPr>
            <a:endParaRPr lang="en-GB" sz="2000" dirty="0">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0424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2E34CE-4925-A1BD-D9D1-8E49341ABD7D}"/>
              </a:ext>
            </a:extLst>
          </p:cNvPr>
          <p:cNvSpPr>
            <a:spLocks noGrp="1"/>
          </p:cNvSpPr>
          <p:nvPr>
            <p:ph type="ctrTitle"/>
          </p:nvPr>
        </p:nvSpPr>
        <p:spPr/>
        <p:txBody>
          <a:bodyPr/>
          <a:lstStyle/>
          <a:p>
            <a:r>
              <a:rPr lang="en-CA" dirty="0"/>
              <a:t>The </a:t>
            </a:r>
            <a:r>
              <a:rPr lang="en-CA" b="1" dirty="0"/>
              <a:t>INSERT </a:t>
            </a:r>
            <a:r>
              <a:rPr lang="en-CA" dirty="0"/>
              <a:t>tab and inserting charts</a:t>
            </a:r>
            <a:endParaRPr lang="en-US" dirty="0"/>
          </a:p>
        </p:txBody>
      </p:sp>
      <p:pic>
        <p:nvPicPr>
          <p:cNvPr id="4" name="Picture 3">
            <a:extLst>
              <a:ext uri="{FF2B5EF4-FFF2-40B4-BE49-F238E27FC236}">
                <a16:creationId xmlns:a16="http://schemas.microsoft.com/office/drawing/2014/main" id="{13DEF0BB-AED2-1C01-0D00-8050AC2D0CC8}"/>
              </a:ext>
            </a:extLst>
          </p:cNvPr>
          <p:cNvPicPr>
            <a:picLocks noChangeAspect="1"/>
          </p:cNvPicPr>
          <p:nvPr/>
        </p:nvPicPr>
        <p:blipFill>
          <a:blip r:embed="rId3"/>
          <a:stretch>
            <a:fillRect/>
          </a:stretch>
        </p:blipFill>
        <p:spPr>
          <a:xfrm>
            <a:off x="1163623" y="3198367"/>
            <a:ext cx="9582917" cy="1876211"/>
          </a:xfrm>
          <a:prstGeom prst="rect">
            <a:avLst/>
          </a:prstGeom>
        </p:spPr>
      </p:pic>
      <p:sp>
        <p:nvSpPr>
          <p:cNvPr id="5" name="Oval 4">
            <a:extLst>
              <a:ext uri="{FF2B5EF4-FFF2-40B4-BE49-F238E27FC236}">
                <a16:creationId xmlns:a16="http://schemas.microsoft.com/office/drawing/2014/main" id="{72D6536C-80A3-E01B-C58D-60D00C3B791E}"/>
              </a:ext>
            </a:extLst>
          </p:cNvPr>
          <p:cNvSpPr/>
          <p:nvPr/>
        </p:nvSpPr>
        <p:spPr>
          <a:xfrm>
            <a:off x="5955082" y="2632260"/>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Rectangle 5">
            <a:extLst>
              <a:ext uri="{FF2B5EF4-FFF2-40B4-BE49-F238E27FC236}">
                <a16:creationId xmlns:a16="http://schemas.microsoft.com/office/drawing/2014/main" id="{98F35D20-9A2D-E512-85FD-18802356427F}"/>
              </a:ext>
            </a:extLst>
          </p:cNvPr>
          <p:cNvSpPr/>
          <p:nvPr/>
        </p:nvSpPr>
        <p:spPr>
          <a:xfrm>
            <a:off x="2858738" y="3256686"/>
            <a:ext cx="784364" cy="26840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24AA69A-9987-F900-C066-2F4137ACF2C9}"/>
              </a:ext>
            </a:extLst>
          </p:cNvPr>
          <p:cNvSpPr/>
          <p:nvPr/>
        </p:nvSpPr>
        <p:spPr>
          <a:xfrm>
            <a:off x="6019664" y="3559062"/>
            <a:ext cx="3103770" cy="151551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2731493-078F-439A-98C4-1C59BBA43C18}"/>
              </a:ext>
            </a:extLst>
          </p:cNvPr>
          <p:cNvSpPr/>
          <p:nvPr/>
        </p:nvSpPr>
        <p:spPr>
          <a:xfrm>
            <a:off x="2608773" y="2640644"/>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a:extLst>
              <a:ext uri="{FF2B5EF4-FFF2-40B4-BE49-F238E27FC236}">
                <a16:creationId xmlns:a16="http://schemas.microsoft.com/office/drawing/2014/main" id="{0E731B7C-30E2-E8CB-0B5F-90A182DD5C76}"/>
              </a:ext>
            </a:extLst>
          </p:cNvPr>
          <p:cNvSpPr/>
          <p:nvPr/>
        </p:nvSpPr>
        <p:spPr>
          <a:xfrm>
            <a:off x="1370474" y="1372120"/>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TextBox 9">
            <a:extLst>
              <a:ext uri="{FF2B5EF4-FFF2-40B4-BE49-F238E27FC236}">
                <a16:creationId xmlns:a16="http://schemas.microsoft.com/office/drawing/2014/main" id="{81A27140-3A4B-D087-BC50-FEB63FC31913}"/>
              </a:ext>
            </a:extLst>
          </p:cNvPr>
          <p:cNvSpPr txBox="1"/>
          <p:nvPr/>
        </p:nvSpPr>
        <p:spPr>
          <a:xfrm>
            <a:off x="1994642" y="1434836"/>
            <a:ext cx="4265911" cy="338554"/>
          </a:xfrm>
          <a:prstGeom prst="rect">
            <a:avLst/>
          </a:prstGeom>
          <a:noFill/>
        </p:spPr>
        <p:txBody>
          <a:bodyPr wrap="none" rtlCol="0">
            <a:spAutoFit/>
          </a:bodyPr>
          <a:lstStyle/>
          <a:p>
            <a:r>
              <a:rPr lang="en-GB" sz="1600" dirty="0">
                <a:latin typeface="+mn-lt"/>
              </a:rPr>
              <a:t>Select the data range you want to chart.</a:t>
            </a:r>
          </a:p>
        </p:txBody>
      </p:sp>
      <p:sp>
        <p:nvSpPr>
          <p:cNvPr id="11" name="TextBox 10">
            <a:extLst>
              <a:ext uri="{FF2B5EF4-FFF2-40B4-BE49-F238E27FC236}">
                <a16:creationId xmlns:a16="http://schemas.microsoft.com/office/drawing/2014/main" id="{0DADCE41-D944-0897-6FB7-6B39F868DC9A}"/>
              </a:ext>
            </a:extLst>
          </p:cNvPr>
          <p:cNvSpPr txBox="1"/>
          <p:nvPr/>
        </p:nvSpPr>
        <p:spPr>
          <a:xfrm>
            <a:off x="3176453" y="2669385"/>
            <a:ext cx="2100255" cy="338554"/>
          </a:xfrm>
          <a:prstGeom prst="rect">
            <a:avLst/>
          </a:prstGeom>
          <a:noFill/>
        </p:spPr>
        <p:txBody>
          <a:bodyPr wrap="none" rtlCol="0">
            <a:spAutoFit/>
          </a:bodyPr>
          <a:lstStyle/>
          <a:p>
            <a:r>
              <a:rPr lang="en-GB" sz="1600" dirty="0">
                <a:latin typeface="+mn-lt"/>
              </a:rPr>
              <a:t>Click the </a:t>
            </a:r>
            <a:r>
              <a:rPr lang="en-GB" sz="1600" b="1" dirty="0">
                <a:latin typeface="+mn-lt"/>
              </a:rPr>
              <a:t>Insert </a:t>
            </a:r>
            <a:r>
              <a:rPr lang="en-GB" sz="1600" dirty="0">
                <a:latin typeface="+mn-lt"/>
              </a:rPr>
              <a:t>tab.</a:t>
            </a:r>
          </a:p>
        </p:txBody>
      </p:sp>
      <p:sp>
        <p:nvSpPr>
          <p:cNvPr id="12" name="TextBox 11">
            <a:extLst>
              <a:ext uri="{FF2B5EF4-FFF2-40B4-BE49-F238E27FC236}">
                <a16:creationId xmlns:a16="http://schemas.microsoft.com/office/drawing/2014/main" id="{765EFA35-95C0-2E73-65BC-AEBAB6D5F8D4}"/>
              </a:ext>
            </a:extLst>
          </p:cNvPr>
          <p:cNvSpPr txBox="1"/>
          <p:nvPr/>
        </p:nvSpPr>
        <p:spPr>
          <a:xfrm>
            <a:off x="6492621" y="2666550"/>
            <a:ext cx="4386137" cy="338554"/>
          </a:xfrm>
          <a:prstGeom prst="rect">
            <a:avLst/>
          </a:prstGeom>
          <a:noFill/>
        </p:spPr>
        <p:txBody>
          <a:bodyPr wrap="none" rtlCol="0">
            <a:spAutoFit/>
          </a:bodyPr>
          <a:lstStyle/>
          <a:p>
            <a:r>
              <a:rPr lang="en-GB" sz="1600" dirty="0">
                <a:latin typeface="+mn-lt"/>
              </a:rPr>
              <a:t>Choose the type of chart you want to use.</a:t>
            </a:r>
          </a:p>
        </p:txBody>
      </p:sp>
      <p:sp>
        <p:nvSpPr>
          <p:cNvPr id="13" name="Oval 12">
            <a:extLst>
              <a:ext uri="{FF2B5EF4-FFF2-40B4-BE49-F238E27FC236}">
                <a16:creationId xmlns:a16="http://schemas.microsoft.com/office/drawing/2014/main" id="{E0EA5856-D274-3480-0A57-E02B9F68F06E}"/>
              </a:ext>
            </a:extLst>
          </p:cNvPr>
          <p:cNvSpPr/>
          <p:nvPr/>
        </p:nvSpPr>
        <p:spPr>
          <a:xfrm>
            <a:off x="2153738" y="5480968"/>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4</a:t>
            </a:r>
          </a:p>
        </p:txBody>
      </p:sp>
      <p:sp>
        <p:nvSpPr>
          <p:cNvPr id="14" name="TextBox 13">
            <a:extLst>
              <a:ext uri="{FF2B5EF4-FFF2-40B4-BE49-F238E27FC236}">
                <a16:creationId xmlns:a16="http://schemas.microsoft.com/office/drawing/2014/main" id="{8FCA28AA-F49C-7C4B-04D5-56A1EDEDA68E}"/>
              </a:ext>
            </a:extLst>
          </p:cNvPr>
          <p:cNvSpPr txBox="1"/>
          <p:nvPr/>
        </p:nvSpPr>
        <p:spPr>
          <a:xfrm>
            <a:off x="2714722" y="5526980"/>
            <a:ext cx="6607899" cy="338554"/>
          </a:xfrm>
          <a:prstGeom prst="rect">
            <a:avLst/>
          </a:prstGeom>
          <a:noFill/>
        </p:spPr>
        <p:txBody>
          <a:bodyPr wrap="none" lIns="91440" tIns="45720" rIns="91440" bIns="45720" rtlCol="0" anchor="t">
            <a:spAutoFit/>
          </a:bodyPr>
          <a:lstStyle/>
          <a:p>
            <a:r>
              <a:rPr lang="en-GB" sz="1600" dirty="0">
                <a:latin typeface="+mn-lt"/>
              </a:rPr>
              <a:t>Alternatively, create a chart in the same worksheet with </a:t>
            </a:r>
            <a:r>
              <a:rPr lang="en-US" sz="1600" b="1" dirty="0">
                <a:latin typeface="+mn-lt"/>
              </a:rPr>
              <a:t>ALT + F1</a:t>
            </a:r>
            <a:r>
              <a:rPr lang="en-US" sz="1600" dirty="0">
                <a:latin typeface="+mn-lt"/>
              </a:rPr>
              <a:t>.</a:t>
            </a:r>
          </a:p>
        </p:txBody>
      </p:sp>
    </p:spTree>
    <p:extLst>
      <p:ext uri="{BB962C8B-B14F-4D97-AF65-F5344CB8AC3E}">
        <p14:creationId xmlns:p14="http://schemas.microsoft.com/office/powerpoint/2010/main" val="198358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66354B-3373-AF17-14D8-E972B159D845}"/>
              </a:ext>
            </a:extLst>
          </p:cNvPr>
          <p:cNvSpPr>
            <a:spLocks noGrp="1"/>
          </p:cNvSpPr>
          <p:nvPr>
            <p:ph type="ctrTitle"/>
          </p:nvPr>
        </p:nvSpPr>
        <p:spPr/>
        <p:txBody>
          <a:bodyPr/>
          <a:lstStyle/>
          <a:p>
            <a:r>
              <a:rPr lang="en-CA" dirty="0"/>
              <a:t>Improving Excel’s defaults, 1: labels and Axes </a:t>
            </a:r>
            <a:endParaRPr lang="en-US" dirty="0"/>
          </a:p>
        </p:txBody>
      </p:sp>
      <p:pic>
        <p:nvPicPr>
          <p:cNvPr id="4" name="Picture 3">
            <a:extLst>
              <a:ext uri="{FF2B5EF4-FFF2-40B4-BE49-F238E27FC236}">
                <a16:creationId xmlns:a16="http://schemas.microsoft.com/office/drawing/2014/main" id="{9E32DC86-B409-D4CF-79FB-732DB6389179}"/>
              </a:ext>
            </a:extLst>
          </p:cNvPr>
          <p:cNvPicPr>
            <a:picLocks noChangeAspect="1"/>
          </p:cNvPicPr>
          <p:nvPr/>
        </p:nvPicPr>
        <p:blipFill>
          <a:blip r:embed="rId2"/>
          <a:stretch>
            <a:fillRect/>
          </a:stretch>
        </p:blipFill>
        <p:spPr>
          <a:xfrm>
            <a:off x="1230283" y="1332364"/>
            <a:ext cx="9335079" cy="4256876"/>
          </a:xfrm>
          <a:prstGeom prst="rect">
            <a:avLst/>
          </a:prstGeom>
        </p:spPr>
      </p:pic>
      <p:sp>
        <p:nvSpPr>
          <p:cNvPr id="5" name="TextBox 4">
            <a:extLst>
              <a:ext uri="{FF2B5EF4-FFF2-40B4-BE49-F238E27FC236}">
                <a16:creationId xmlns:a16="http://schemas.microsoft.com/office/drawing/2014/main" id="{11483F10-4A87-C066-B86B-B12ED6FA6912}"/>
              </a:ext>
            </a:extLst>
          </p:cNvPr>
          <p:cNvSpPr txBox="1"/>
          <p:nvPr/>
        </p:nvSpPr>
        <p:spPr>
          <a:xfrm>
            <a:off x="1372318" y="3717032"/>
            <a:ext cx="3765419" cy="923330"/>
          </a:xfrm>
          <a:prstGeom prst="rect">
            <a:avLst/>
          </a:prstGeom>
          <a:noFill/>
        </p:spPr>
        <p:txBody>
          <a:bodyPr wrap="square" rtlCol="0">
            <a:spAutoFit/>
          </a:bodyPr>
          <a:lstStyle/>
          <a:p>
            <a:r>
              <a:rPr lang="en-GB" dirty="0">
                <a:latin typeface="+mn-lt"/>
              </a:rPr>
              <a:t>Here, the default labels provided by Excel are too far away from the data line.</a:t>
            </a:r>
          </a:p>
        </p:txBody>
      </p:sp>
      <p:sp>
        <p:nvSpPr>
          <p:cNvPr id="6" name="TextBox 5">
            <a:extLst>
              <a:ext uri="{FF2B5EF4-FFF2-40B4-BE49-F238E27FC236}">
                <a16:creationId xmlns:a16="http://schemas.microsoft.com/office/drawing/2014/main" id="{FA414077-2F96-1B99-EC73-46FBE0E76376}"/>
              </a:ext>
            </a:extLst>
          </p:cNvPr>
          <p:cNvSpPr txBox="1"/>
          <p:nvPr/>
        </p:nvSpPr>
        <p:spPr>
          <a:xfrm>
            <a:off x="1372318" y="4847704"/>
            <a:ext cx="3960440" cy="646331"/>
          </a:xfrm>
          <a:prstGeom prst="rect">
            <a:avLst/>
          </a:prstGeom>
          <a:noFill/>
        </p:spPr>
        <p:txBody>
          <a:bodyPr wrap="square" rtlCol="0">
            <a:spAutoFit/>
          </a:bodyPr>
          <a:lstStyle/>
          <a:p>
            <a:r>
              <a:rPr lang="en-GB" dirty="0">
                <a:latin typeface="+mn-lt"/>
              </a:rPr>
              <a:t>We can solve this by labelling individual data points.</a:t>
            </a:r>
          </a:p>
        </p:txBody>
      </p:sp>
      <p:sp>
        <p:nvSpPr>
          <p:cNvPr id="7" name="Rectangle 6">
            <a:extLst>
              <a:ext uri="{FF2B5EF4-FFF2-40B4-BE49-F238E27FC236}">
                <a16:creationId xmlns:a16="http://schemas.microsoft.com/office/drawing/2014/main" id="{10B9CCA2-D9CC-D5EA-16AA-08FA08D40195}"/>
              </a:ext>
            </a:extLst>
          </p:cNvPr>
          <p:cNvSpPr/>
          <p:nvPr/>
        </p:nvSpPr>
        <p:spPr>
          <a:xfrm>
            <a:off x="5975595" y="4636094"/>
            <a:ext cx="4400929" cy="74153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541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25BF0C-52CA-A938-ED59-E9383EF5D92C}"/>
              </a:ext>
            </a:extLst>
          </p:cNvPr>
          <p:cNvSpPr>
            <a:spLocks noGrp="1"/>
          </p:cNvSpPr>
          <p:nvPr>
            <p:ph type="ctrTitle"/>
          </p:nvPr>
        </p:nvSpPr>
        <p:spPr/>
        <p:txBody>
          <a:bodyPr/>
          <a:lstStyle/>
          <a:p>
            <a:r>
              <a:rPr lang="en-CA" dirty="0"/>
              <a:t>Improving Excel’s defaults, 1: labels and Axes </a:t>
            </a:r>
            <a:endParaRPr lang="en-US" dirty="0"/>
          </a:p>
        </p:txBody>
      </p:sp>
      <p:pic>
        <p:nvPicPr>
          <p:cNvPr id="4" name="Picture 3">
            <a:extLst>
              <a:ext uri="{FF2B5EF4-FFF2-40B4-BE49-F238E27FC236}">
                <a16:creationId xmlns:a16="http://schemas.microsoft.com/office/drawing/2014/main" id="{C3C1E67A-A22B-2E4B-9F7F-361B714AB73F}"/>
              </a:ext>
            </a:extLst>
          </p:cNvPr>
          <p:cNvPicPr>
            <a:picLocks noChangeAspect="1"/>
          </p:cNvPicPr>
          <p:nvPr/>
        </p:nvPicPr>
        <p:blipFill>
          <a:blip r:embed="rId2"/>
          <a:stretch>
            <a:fillRect/>
          </a:stretch>
        </p:blipFill>
        <p:spPr>
          <a:xfrm>
            <a:off x="1464528" y="1460070"/>
            <a:ext cx="9262944" cy="3792579"/>
          </a:xfrm>
          <a:prstGeom prst="rect">
            <a:avLst/>
          </a:prstGeom>
        </p:spPr>
      </p:pic>
      <p:sp>
        <p:nvSpPr>
          <p:cNvPr id="5" name="TextBox 4">
            <a:extLst>
              <a:ext uri="{FF2B5EF4-FFF2-40B4-BE49-F238E27FC236}">
                <a16:creationId xmlns:a16="http://schemas.microsoft.com/office/drawing/2014/main" id="{B81C4ED5-9D3F-BF67-96BF-6FC043DBB2F1}"/>
              </a:ext>
            </a:extLst>
          </p:cNvPr>
          <p:cNvSpPr txBox="1"/>
          <p:nvPr/>
        </p:nvSpPr>
        <p:spPr>
          <a:xfrm>
            <a:off x="1489240" y="3717032"/>
            <a:ext cx="3960440" cy="646331"/>
          </a:xfrm>
          <a:prstGeom prst="rect">
            <a:avLst/>
          </a:prstGeom>
          <a:noFill/>
        </p:spPr>
        <p:txBody>
          <a:bodyPr wrap="square" rtlCol="0">
            <a:spAutoFit/>
          </a:bodyPr>
          <a:lstStyle/>
          <a:p>
            <a:r>
              <a:rPr lang="en-GB" dirty="0">
                <a:latin typeface="+mn-lt"/>
              </a:rPr>
              <a:t>Placing and colour makes the connection far clearer.</a:t>
            </a:r>
          </a:p>
        </p:txBody>
      </p:sp>
    </p:spTree>
    <p:extLst>
      <p:ext uri="{BB962C8B-B14F-4D97-AF65-F5344CB8AC3E}">
        <p14:creationId xmlns:p14="http://schemas.microsoft.com/office/powerpoint/2010/main" val="234415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E8B3B5-EE69-929A-0045-259CA821A297}"/>
              </a:ext>
            </a:extLst>
          </p:cNvPr>
          <p:cNvSpPr>
            <a:spLocks noGrp="1"/>
          </p:cNvSpPr>
          <p:nvPr>
            <p:ph type="ctrTitle"/>
          </p:nvPr>
        </p:nvSpPr>
        <p:spPr/>
        <p:txBody>
          <a:bodyPr/>
          <a:lstStyle/>
          <a:p>
            <a:r>
              <a:rPr lang="en-CA" dirty="0"/>
              <a:t>Improving Excel’s defaults, 2: title and Palette</a:t>
            </a:r>
            <a:endParaRPr lang="en-US" dirty="0"/>
          </a:p>
        </p:txBody>
      </p:sp>
      <p:pic>
        <p:nvPicPr>
          <p:cNvPr id="4" name="Picture 3">
            <a:extLst>
              <a:ext uri="{FF2B5EF4-FFF2-40B4-BE49-F238E27FC236}">
                <a16:creationId xmlns:a16="http://schemas.microsoft.com/office/drawing/2014/main" id="{81F8EF29-80D9-5904-C9C0-BD1CDEA64C78}"/>
              </a:ext>
            </a:extLst>
          </p:cNvPr>
          <p:cNvPicPr>
            <a:picLocks noChangeAspect="1"/>
          </p:cNvPicPr>
          <p:nvPr/>
        </p:nvPicPr>
        <p:blipFill>
          <a:blip r:embed="rId3"/>
          <a:stretch>
            <a:fillRect/>
          </a:stretch>
        </p:blipFill>
        <p:spPr>
          <a:xfrm>
            <a:off x="1463143" y="1453673"/>
            <a:ext cx="9265714" cy="3764078"/>
          </a:xfrm>
          <a:prstGeom prst="rect">
            <a:avLst/>
          </a:prstGeom>
        </p:spPr>
      </p:pic>
      <p:sp>
        <p:nvSpPr>
          <p:cNvPr id="5" name="TextBox 4">
            <a:extLst>
              <a:ext uri="{FF2B5EF4-FFF2-40B4-BE49-F238E27FC236}">
                <a16:creationId xmlns:a16="http://schemas.microsoft.com/office/drawing/2014/main" id="{D931A179-A52C-382E-9356-943A04F382FD}"/>
              </a:ext>
            </a:extLst>
          </p:cNvPr>
          <p:cNvSpPr txBox="1"/>
          <p:nvPr/>
        </p:nvSpPr>
        <p:spPr>
          <a:xfrm>
            <a:off x="1492919" y="3717032"/>
            <a:ext cx="3960440" cy="1477328"/>
          </a:xfrm>
          <a:prstGeom prst="rect">
            <a:avLst/>
          </a:prstGeom>
          <a:noFill/>
        </p:spPr>
        <p:txBody>
          <a:bodyPr wrap="square" rtlCol="0">
            <a:spAutoFit/>
          </a:bodyPr>
          <a:lstStyle/>
          <a:p>
            <a:r>
              <a:rPr lang="en-GB" dirty="0">
                <a:latin typeface="+mn-lt"/>
              </a:rPr>
              <a:t>The default chart title tells us nothing about the chart.</a:t>
            </a:r>
            <a:br>
              <a:rPr lang="en-GB" dirty="0">
                <a:latin typeface="+mn-lt"/>
              </a:rPr>
            </a:br>
            <a:br>
              <a:rPr lang="en-GB" dirty="0">
                <a:latin typeface="+mn-lt"/>
              </a:rPr>
            </a:br>
            <a:r>
              <a:rPr lang="en-GB" dirty="0">
                <a:latin typeface="+mn-lt"/>
              </a:rPr>
              <a:t>We can click on it and manually write in the title, or …</a:t>
            </a:r>
          </a:p>
        </p:txBody>
      </p:sp>
    </p:spTree>
    <p:extLst>
      <p:ext uri="{BB962C8B-B14F-4D97-AF65-F5344CB8AC3E}">
        <p14:creationId xmlns:p14="http://schemas.microsoft.com/office/powerpoint/2010/main" val="304916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1E715A-BA82-83BF-914E-08D1020F74D0}"/>
              </a:ext>
            </a:extLst>
          </p:cNvPr>
          <p:cNvSpPr>
            <a:spLocks noGrp="1"/>
          </p:cNvSpPr>
          <p:nvPr>
            <p:ph type="ctrTitle"/>
          </p:nvPr>
        </p:nvSpPr>
        <p:spPr/>
        <p:txBody>
          <a:bodyPr/>
          <a:lstStyle/>
          <a:p>
            <a:r>
              <a:rPr lang="en-CA" dirty="0"/>
              <a:t>Improving Excel’s defaults, 2: title and Palette</a:t>
            </a:r>
            <a:endParaRPr lang="en-US" dirty="0"/>
          </a:p>
        </p:txBody>
      </p:sp>
      <p:pic>
        <p:nvPicPr>
          <p:cNvPr id="4" name="Picture 3">
            <a:extLst>
              <a:ext uri="{FF2B5EF4-FFF2-40B4-BE49-F238E27FC236}">
                <a16:creationId xmlns:a16="http://schemas.microsoft.com/office/drawing/2014/main" id="{01C56B30-B203-A28B-F0B9-4059ABEA7881}"/>
              </a:ext>
            </a:extLst>
          </p:cNvPr>
          <p:cNvPicPr>
            <a:picLocks noChangeAspect="1"/>
          </p:cNvPicPr>
          <p:nvPr/>
        </p:nvPicPr>
        <p:blipFill>
          <a:blip r:embed="rId3"/>
          <a:stretch>
            <a:fillRect/>
          </a:stretch>
        </p:blipFill>
        <p:spPr>
          <a:xfrm>
            <a:off x="1381220" y="1379084"/>
            <a:ext cx="9429560" cy="4243302"/>
          </a:xfrm>
          <a:prstGeom prst="rect">
            <a:avLst/>
          </a:prstGeom>
        </p:spPr>
      </p:pic>
      <p:sp>
        <p:nvSpPr>
          <p:cNvPr id="5" name="TextBox 4">
            <a:extLst>
              <a:ext uri="{FF2B5EF4-FFF2-40B4-BE49-F238E27FC236}">
                <a16:creationId xmlns:a16="http://schemas.microsoft.com/office/drawing/2014/main" id="{3C2A4505-899D-FF60-C9FB-A3A5113A92C4}"/>
              </a:ext>
            </a:extLst>
          </p:cNvPr>
          <p:cNvSpPr txBox="1"/>
          <p:nvPr/>
        </p:nvSpPr>
        <p:spPr>
          <a:xfrm>
            <a:off x="1576036" y="4171354"/>
            <a:ext cx="4027013" cy="1200329"/>
          </a:xfrm>
          <a:prstGeom prst="rect">
            <a:avLst/>
          </a:prstGeom>
          <a:noFill/>
        </p:spPr>
        <p:txBody>
          <a:bodyPr wrap="square" rtlCol="0">
            <a:spAutoFit/>
          </a:bodyPr>
          <a:lstStyle/>
          <a:p>
            <a:r>
              <a:rPr lang="en-GB" dirty="0">
                <a:latin typeface="+mn-lt"/>
              </a:rPr>
              <a:t>… use a formula.</a:t>
            </a:r>
            <a:br>
              <a:rPr lang="en-GB" dirty="0">
                <a:latin typeface="+mn-lt"/>
              </a:rPr>
            </a:br>
            <a:br>
              <a:rPr lang="en-GB" dirty="0">
                <a:latin typeface="+mn-lt"/>
              </a:rPr>
            </a:br>
            <a:r>
              <a:rPr lang="en-GB" dirty="0">
                <a:latin typeface="+mn-lt"/>
              </a:rPr>
              <a:t>This method is more flexible and allows the chart to be re-used.</a:t>
            </a:r>
          </a:p>
        </p:txBody>
      </p:sp>
    </p:spTree>
    <p:extLst>
      <p:ext uri="{BB962C8B-B14F-4D97-AF65-F5344CB8AC3E}">
        <p14:creationId xmlns:p14="http://schemas.microsoft.com/office/powerpoint/2010/main" val="236376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AA1C4B-BA16-2E46-440F-4309B85A47E8}"/>
              </a:ext>
            </a:extLst>
          </p:cNvPr>
          <p:cNvSpPr>
            <a:spLocks noGrp="1"/>
          </p:cNvSpPr>
          <p:nvPr>
            <p:ph type="ctrTitle"/>
          </p:nvPr>
        </p:nvSpPr>
        <p:spPr/>
        <p:txBody>
          <a:bodyPr/>
          <a:lstStyle/>
          <a:p>
            <a:r>
              <a:rPr lang="en-CA" dirty="0"/>
              <a:t>Dos and Don’ts of charting</a:t>
            </a:r>
            <a:endParaRPr lang="en-US" dirty="0"/>
          </a:p>
        </p:txBody>
      </p:sp>
      <p:sp>
        <p:nvSpPr>
          <p:cNvPr id="4" name="Rectangle 3">
            <a:extLst>
              <a:ext uri="{FF2B5EF4-FFF2-40B4-BE49-F238E27FC236}">
                <a16:creationId xmlns:a16="http://schemas.microsoft.com/office/drawing/2014/main" id="{AE977E3D-B325-5FD0-A844-89A77D9DC05A}"/>
              </a:ext>
            </a:extLst>
          </p:cNvPr>
          <p:cNvSpPr/>
          <p:nvPr/>
        </p:nvSpPr>
        <p:spPr>
          <a:xfrm>
            <a:off x="2162933" y="1457064"/>
            <a:ext cx="3694528" cy="494506"/>
          </a:xfrm>
          <a:prstGeom prst="rect">
            <a:avLst/>
          </a:prstGeom>
          <a:solidFill>
            <a:schemeClr val="accent2"/>
          </a:solidFill>
          <a:ln w="25400" cap="flat" cmpd="sng" algn="ctr">
            <a:noFill/>
            <a:prstDash val="solid"/>
          </a:ln>
          <a:effectLst/>
        </p:spPr>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300" normalizeH="0" baseline="0" noProof="0" dirty="0">
                <a:ln>
                  <a:noFill/>
                </a:ln>
                <a:solidFill>
                  <a:srgbClr val="FFFFFF"/>
                </a:solidFill>
                <a:effectLst/>
                <a:uLnTx/>
                <a:uFillTx/>
                <a:ea typeface="+mn-ea"/>
                <a:cs typeface="+mn-cs"/>
              </a:rPr>
              <a:t>DO</a:t>
            </a:r>
          </a:p>
        </p:txBody>
      </p:sp>
      <p:sp>
        <p:nvSpPr>
          <p:cNvPr id="5" name="Rectangle 4">
            <a:extLst>
              <a:ext uri="{FF2B5EF4-FFF2-40B4-BE49-F238E27FC236}">
                <a16:creationId xmlns:a16="http://schemas.microsoft.com/office/drawing/2014/main" id="{CFDA30E8-87AD-B723-5627-9092D3980879}"/>
              </a:ext>
            </a:extLst>
          </p:cNvPr>
          <p:cNvSpPr/>
          <p:nvPr/>
        </p:nvSpPr>
        <p:spPr>
          <a:xfrm>
            <a:off x="7038483" y="1457064"/>
            <a:ext cx="3694528" cy="494506"/>
          </a:xfrm>
          <a:prstGeom prst="rect">
            <a:avLst/>
          </a:prstGeom>
          <a:solidFill>
            <a:srgbClr val="D65E00"/>
          </a:solidFill>
          <a:ln w="25400" cap="flat" cmpd="sng" algn="ctr">
            <a:noFill/>
            <a:prstDash val="solid"/>
          </a:ln>
          <a:effectLst/>
        </p:spPr>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300" normalizeH="0" baseline="0" noProof="0" dirty="0">
                <a:ln>
                  <a:noFill/>
                </a:ln>
                <a:solidFill>
                  <a:srgbClr val="FFFFFF"/>
                </a:solidFill>
                <a:effectLst/>
                <a:uLnTx/>
                <a:uFillTx/>
                <a:ea typeface="+mn-ea"/>
                <a:cs typeface="+mn-cs"/>
              </a:rPr>
              <a:t>DON’T</a:t>
            </a:r>
          </a:p>
        </p:txBody>
      </p:sp>
      <p:sp>
        <p:nvSpPr>
          <p:cNvPr id="6" name="TextBox 5">
            <a:extLst>
              <a:ext uri="{FF2B5EF4-FFF2-40B4-BE49-F238E27FC236}">
                <a16:creationId xmlns:a16="http://schemas.microsoft.com/office/drawing/2014/main" id="{B7E374BF-28C4-ED1D-0C09-4CC65985CFE6}"/>
              </a:ext>
            </a:extLst>
          </p:cNvPr>
          <p:cNvSpPr txBox="1"/>
          <p:nvPr/>
        </p:nvSpPr>
        <p:spPr>
          <a:xfrm>
            <a:off x="2066466" y="2237399"/>
            <a:ext cx="4032448" cy="101566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effectLst/>
                <a:uLnTx/>
                <a:uFillTx/>
                <a:latin typeface="Sabon Next LT" panose="02000500000000000000" pitchFamily="2" charset="0"/>
                <a:cs typeface="Sabon Next LT" panose="02000500000000000000" pitchFamily="2" charset="0"/>
              </a:rPr>
              <a:t>Keep the number of variables in your chart manageable. If necessary, make 2 charts.</a:t>
            </a:r>
          </a:p>
        </p:txBody>
      </p:sp>
      <p:sp>
        <p:nvSpPr>
          <p:cNvPr id="7" name="TextBox 6">
            <a:extLst>
              <a:ext uri="{FF2B5EF4-FFF2-40B4-BE49-F238E27FC236}">
                <a16:creationId xmlns:a16="http://schemas.microsoft.com/office/drawing/2014/main" id="{066933BC-62A0-6C84-3F33-D3AF8C11B071}"/>
              </a:ext>
            </a:extLst>
          </p:cNvPr>
          <p:cNvSpPr txBox="1"/>
          <p:nvPr/>
        </p:nvSpPr>
        <p:spPr>
          <a:xfrm>
            <a:off x="2066466" y="3439702"/>
            <a:ext cx="4032448" cy="101566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effectLst/>
                <a:uLnTx/>
                <a:uFillTx/>
                <a:latin typeface="Sabon Next LT" panose="02000500000000000000" pitchFamily="2" charset="0"/>
                <a:cs typeface="Sabon Next LT" panose="02000500000000000000" pitchFamily="2" charset="0"/>
              </a:rPr>
              <a:t>Keep key and labels close to the data so the eye does not have to ‘roam’.</a:t>
            </a:r>
          </a:p>
        </p:txBody>
      </p:sp>
      <p:sp>
        <p:nvSpPr>
          <p:cNvPr id="8" name="TextBox 7">
            <a:extLst>
              <a:ext uri="{FF2B5EF4-FFF2-40B4-BE49-F238E27FC236}">
                <a16:creationId xmlns:a16="http://schemas.microsoft.com/office/drawing/2014/main" id="{D5C0D743-6DDD-8C0E-EDA3-753333BF550F}"/>
              </a:ext>
            </a:extLst>
          </p:cNvPr>
          <p:cNvSpPr txBox="1"/>
          <p:nvPr/>
        </p:nvSpPr>
        <p:spPr>
          <a:xfrm>
            <a:off x="2066466" y="4615687"/>
            <a:ext cx="4032448"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effectLst/>
                <a:uLnTx/>
                <a:uFillTx/>
                <a:latin typeface="Sabon Next LT" panose="02000500000000000000" pitchFamily="2" charset="0"/>
                <a:cs typeface="Sabon Next LT" panose="02000500000000000000" pitchFamily="2" charset="0"/>
              </a:rPr>
              <a:t>Make titles explain the graph and bring out the key point.</a:t>
            </a:r>
          </a:p>
        </p:txBody>
      </p:sp>
      <p:sp>
        <p:nvSpPr>
          <p:cNvPr id="9" name="TextBox 8">
            <a:extLst>
              <a:ext uri="{FF2B5EF4-FFF2-40B4-BE49-F238E27FC236}">
                <a16:creationId xmlns:a16="http://schemas.microsoft.com/office/drawing/2014/main" id="{C5049BF1-2C2F-13D6-AE30-C5552B3651CD}"/>
              </a:ext>
            </a:extLst>
          </p:cNvPr>
          <p:cNvSpPr txBox="1"/>
          <p:nvPr/>
        </p:nvSpPr>
        <p:spPr>
          <a:xfrm>
            <a:off x="6894467" y="2230543"/>
            <a:ext cx="4032448"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effectLst/>
                <a:uLnTx/>
                <a:uFillTx/>
                <a:latin typeface="Sabon Next LT" panose="02000500000000000000" pitchFamily="2" charset="0"/>
                <a:cs typeface="Sabon Next LT" panose="02000500000000000000" pitchFamily="2" charset="0"/>
              </a:rPr>
              <a:t>Use the outdated Excel 3D templates.</a:t>
            </a:r>
          </a:p>
        </p:txBody>
      </p:sp>
      <p:sp>
        <p:nvSpPr>
          <p:cNvPr id="10" name="TextBox 9">
            <a:extLst>
              <a:ext uri="{FF2B5EF4-FFF2-40B4-BE49-F238E27FC236}">
                <a16:creationId xmlns:a16="http://schemas.microsoft.com/office/drawing/2014/main" id="{3EB19099-F685-F6DF-1B3F-3CDFED89F1F2}"/>
              </a:ext>
            </a:extLst>
          </p:cNvPr>
          <p:cNvSpPr txBox="1"/>
          <p:nvPr/>
        </p:nvSpPr>
        <p:spPr>
          <a:xfrm>
            <a:off x="6894467" y="3425206"/>
            <a:ext cx="4032448"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effectLst/>
                <a:uLnTx/>
                <a:uFillTx/>
                <a:latin typeface="Sabon Next LT" panose="02000500000000000000" pitchFamily="2" charset="0"/>
                <a:cs typeface="Sabon Next LT" panose="02000500000000000000" pitchFamily="2" charset="0"/>
              </a:rPr>
              <a:t>Assume the suggested chart is always the right one for your data.</a:t>
            </a:r>
          </a:p>
        </p:txBody>
      </p:sp>
    </p:spTree>
    <p:extLst>
      <p:ext uri="{BB962C8B-B14F-4D97-AF65-F5344CB8AC3E}">
        <p14:creationId xmlns:p14="http://schemas.microsoft.com/office/powerpoint/2010/main" val="283202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079479"/>
      </p:ext>
    </p:extLst>
  </p:cSld>
  <p:clrMapOvr>
    <a:masterClrMapping/>
  </p:clrMapOvr>
</p:sld>
</file>

<file path=ppt/theme/theme1.xml><?xml version="1.0" encoding="utf-8"?>
<a:theme xmlns:a="http://schemas.openxmlformats.org/drawingml/2006/main" name="Date holder">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E34B83C9-B328-3141-973B-A9B724C06678}"/>
    </a:ext>
  </a:extLst>
</a:theme>
</file>

<file path=ppt/theme/theme2.xml><?xml version="1.0" encoding="utf-8"?>
<a:theme xmlns:a="http://schemas.openxmlformats.org/drawingml/2006/main" name="AD 1">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Alpha Development (Century Gothic) 201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6C33FCEC-C402-0447-8512-A69FEF01A6D6}"/>
    </a:ext>
  </a:extLst>
</a:theme>
</file>

<file path=ppt/theme/theme3.xml><?xml version="1.0" encoding="utf-8"?>
<a:theme xmlns:a="http://schemas.openxmlformats.org/drawingml/2006/main" name="AD 2">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962F8307-3F60-E247-97DE-8A7EC283C067}"/>
    </a:ext>
  </a:extLst>
</a:theme>
</file>

<file path=ppt/theme/theme4.xml><?xml version="1.0" encoding="utf-8"?>
<a:theme xmlns:a="http://schemas.openxmlformats.org/drawingml/2006/main" name="AD 3">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25FE985F-C0E1-8046-A5E9-373C5BBB57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59fecdb-ee26-4135-81c8-712a955c51df">
      <UserInfo>
        <DisplayName/>
        <AccountId xsi:nil="true"/>
        <AccountType/>
      </UserInfo>
    </SharedWithUsers>
    <MediaLengthInSeconds xmlns="26d2fa48-a9bb-4686-8122-5406e5c0c038" xsi:nil="true"/>
    <TaxCatchAll xmlns="059fecdb-ee26-4135-81c8-712a955c51df" xsi:nil="true"/>
    <lcf76f155ced4ddcb4097134ff3c332f xmlns="26d2fa48-a9bb-4686-8122-5406e5c0c038">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0" ma:contentTypeDescription="Create a new document." ma:contentTypeScope="" ma:versionID="99c20a55060f07c6154b9dd1e551a0b3">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28b72915d047ebb9921b648f768f4a41"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A0C221-ED51-492D-BD1E-8BBBA6B11909}">
  <ds:schemaRefs>
    <ds:schemaRef ds:uri="http://schemas.microsoft.com/sharepoint/v3"/>
    <ds:schemaRef ds:uri="http://schemas.openxmlformats.org/package/2006/metadata/core-properties"/>
    <ds:schemaRef ds:uri="http://schemas.microsoft.com/office/infopath/2007/PartnerControls"/>
    <ds:schemaRef ds:uri="http://purl.org/dc/elements/1.1/"/>
    <ds:schemaRef ds:uri="http://schemas.microsoft.com/office/2006/metadata/properties"/>
    <ds:schemaRef ds:uri="http://www.w3.org/XML/1998/namespace"/>
    <ds:schemaRef ds:uri="26d2fa48-a9bb-4686-8122-5406e5c0c038"/>
    <ds:schemaRef ds:uri="059fecdb-ee26-4135-81c8-712a955c51df"/>
    <ds:schemaRef ds:uri="http://schemas.microsoft.com/office/2006/documentManagement/types"/>
    <ds:schemaRef ds:uri="http://purl.org/dc/dcmitype/"/>
    <ds:schemaRef ds:uri="http://purl.org/dc/terms/"/>
  </ds:schemaRefs>
</ds:datastoreItem>
</file>

<file path=customXml/itemProps2.xml><?xml version="1.0" encoding="utf-8"?>
<ds:datastoreItem xmlns:ds="http://schemas.openxmlformats.org/officeDocument/2006/customXml" ds:itemID="{BFF8429F-08F2-4BBA-8192-EAEF9A6683E4}">
  <ds:schemaRefs>
    <ds:schemaRef ds:uri="http://schemas.microsoft.com/sharepoint/v3/contenttype/forms"/>
  </ds:schemaRefs>
</ds:datastoreItem>
</file>

<file path=customXml/itemProps3.xml><?xml version="1.0" encoding="utf-8"?>
<ds:datastoreItem xmlns:ds="http://schemas.openxmlformats.org/officeDocument/2006/customXml" ds:itemID="{759B71E5-D19F-4DA8-993A-CA45DEA599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6d2fa48-a9bb-4686-8122-5406e5c0c038"/>
    <ds:schemaRef ds:uri="059fecdb-ee26-4135-81c8-712a955c5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Date holder</Template>
  <TotalTime>1946</TotalTime>
  <Words>933</Words>
  <Application>Microsoft Macintosh PowerPoint</Application>
  <PresentationFormat>Widescreen</PresentationFormat>
  <Paragraphs>85</Paragraphs>
  <Slides>9</Slides>
  <Notes>6</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9</vt:i4>
      </vt:variant>
    </vt:vector>
  </HeadingPairs>
  <TitlesOfParts>
    <vt:vector size="19" baseType="lpstr">
      <vt:lpstr>Arial</vt:lpstr>
      <vt:lpstr>Avenir Next LT Pro</vt:lpstr>
      <vt:lpstr>Calibri</vt:lpstr>
      <vt:lpstr>Century Gothic</vt:lpstr>
      <vt:lpstr>Sabon Next LT</vt:lpstr>
      <vt:lpstr>Wingdings</vt:lpstr>
      <vt:lpstr>Date holder</vt:lpstr>
      <vt:lpstr>AD 1</vt:lpstr>
      <vt:lpstr>AD 2</vt:lpstr>
      <vt:lpstr>AD 3</vt:lpstr>
      <vt:lpstr>PowerPoint Presentation</vt:lpstr>
      <vt:lpstr>Agenda </vt:lpstr>
      <vt:lpstr>The INSERT tab and inserting charts</vt:lpstr>
      <vt:lpstr>Improving Excel’s defaults, 1: labels and Axes </vt:lpstr>
      <vt:lpstr>Improving Excel’s defaults, 1: labels and Axes </vt:lpstr>
      <vt:lpstr>Improving Excel’s defaults, 2: title and Palette</vt:lpstr>
      <vt:lpstr>Improving Excel’s defaults, 2: title and Palette</vt:lpstr>
      <vt:lpstr>Dos and Don’ts of charting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Chandler</dc:creator>
  <cp:lastModifiedBy>Kate Chandler</cp:lastModifiedBy>
  <cp:revision>50</cp:revision>
  <cp:lastPrinted>2015-03-16T15:03:50Z</cp:lastPrinted>
  <dcterms:created xsi:type="dcterms:W3CDTF">2021-10-18T15:46:15Z</dcterms:created>
  <dcterms:modified xsi:type="dcterms:W3CDTF">2023-01-11T12:20:43Z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0x010100265553BD9181624686A68F63ABB446DF</vt:lpwstr>
  </property>
  <property fmtid="{D5CDD505-2E9C-101B-9397-08002B2CF9AE}" pid="3" name="Order">
    <vt:r8>44076300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ediaServiceImageTags">
    <vt:lpwstr/>
  </property>
</Properties>
</file>