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1" r:id="rId2"/>
    <p:sldId id="282" r:id="rId3"/>
    <p:sldId id="330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329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3A7AD-606C-46B5-B6F3-AAB2342915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DD61C-EF68-4A3B-9AD4-BA771419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72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AD17-A841-346C-34D2-663313F13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1B61E-0903-7D8C-D2E5-969732510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68B66-360F-390A-DEBD-075E7863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2F6-A528-4218-B860-74D4ACB3AEF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3C67A-18F3-AA33-911E-1F2F9368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B3D45-B386-107D-FA7B-51E787D0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6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DEBE-E942-3B44-A4F8-EEF4B9DB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73CF8-2FBE-22CD-7024-B2DA17BBA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29E6B-E88C-6437-BB69-F56EFF18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2F6-A528-4218-B860-74D4ACB3AEF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57A6B-12A3-27A2-2E33-5E521307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16C0-21FF-0756-4374-327DD100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FEAA7-409D-CF86-E2A6-0C6139E90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8B605-9E40-86E0-679A-850F3765C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96DD7-7F04-08F9-A97B-36553373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2F6-A528-4218-B860-74D4ACB3AEF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924EA-2BBC-9736-3378-065EC114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58753-C2A9-344D-4C4F-5E504E83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9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2F42-7F49-125D-7941-0B4F07C1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CCA2B-FE18-F43A-E844-1B563598B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ED309-DD4F-4DDF-9A3D-3B05B200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2F6-A528-4218-B860-74D4ACB3AEF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56ED7-4B94-24F1-7D75-DD95AC23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5C502-7F7C-A20B-B717-4DD5607A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A488-0EB0-094F-D16B-81AAEC6F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6255-CF48-F207-32F7-3C7FDE7FD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230A5-E770-3A4C-DF1F-6DCCA823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2F6-A528-4218-B860-74D4ACB3AEF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C8E4-0D99-282A-026F-49E0A955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E86EA-5DB9-AB0D-D70F-2287EABC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2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3C81-3C16-9AE4-B31E-5D9F607D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939C9-7CB2-28B2-5800-438ABA300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69771-2EA8-D02F-8DFC-27EC5DC31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DC27B-36EC-BA7C-A433-89413A38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2F6-A528-4218-B860-74D4ACB3AEF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6FA91-F22E-84EF-2C21-E8C85321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F0657-5240-6582-FCFD-7F3C63BB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6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4536-F5AE-A04C-8E6B-8FE2AC64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6DAFF-1989-4495-5422-5E441FBD8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39BBA-022F-EFCA-7604-5E12A162D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9D860-ADEA-B932-93C3-2BDEF841A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78EFC-8C55-6475-1A77-D72AFF559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9D6F3-00AB-AE49-4B19-42478A17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2F6-A528-4218-B860-74D4ACB3AEF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11D7A7-1AA7-23F6-4441-617BE041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1627C-E8E9-9C8A-916B-0A74522C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A503-5C17-FF62-0988-52889C3B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C0A2E-C61E-238F-0F31-8E78DBFF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2F6-A528-4218-B860-74D4ACB3AEF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E3848-F5F3-3A90-D8F7-D113395B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EFDF6-B3DD-BD1A-B144-BA0E717B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4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ABE2EB-B53C-839C-5736-2E90ECC4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2F6-A528-4218-B860-74D4ACB3AEF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DD167-A632-40D3-81FF-959A3A84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30B90-22BB-6331-6393-AC893FAB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4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1945-A311-6FE0-C126-63927920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5930-CD9B-993C-EB51-98DD018CF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1C5B8-046B-ECA4-38F5-F77A92E59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A804F-B257-F71D-2E1F-DB373DF2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2F6-A528-4218-B860-74D4ACB3AEF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C1129-1453-E83A-3779-E4AABE98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1E8E2-8A62-D9C1-F988-F9EEB59A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EBE3-0333-B3C9-F8F3-4EEAB9D0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7398A-233E-24BC-70E7-4975987DB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8ADC1-51DC-778D-712F-20B4C8D6B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E9BA7-0E4E-2F14-6E5E-7E632853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2F6-A528-4218-B860-74D4ACB3AEF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76507-0305-9EA9-C8C7-DBBD1084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F0ABC-9A36-313B-9DCC-909AE356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1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FE427-4174-6F66-53E0-6D3AF055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0DAEE-AC9E-488D-93A8-000C740DC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6A0AC-33BC-9B68-BAC7-080B1693F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2B42F6-A528-4218-B860-74D4ACB3AEF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969BE-BFBB-3AF3-93AE-668FCCF0D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7811D-8B02-A35D-2088-3659C55C0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6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complianceiq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1.jpg"/><Relationship Id="rId4" Type="http://schemas.openxmlformats.org/officeDocument/2006/relationships/hyperlink" Target="https://www.complianceiq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us@complianceiq.com" TargetMode="External"/><Relationship Id="rId2" Type="http://schemas.openxmlformats.org/officeDocument/2006/relationships/hyperlink" Target="http://www.complianceiq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www.complianceiq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us@complianceiq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1.jpg"/><Relationship Id="rId4" Type="http://schemas.openxmlformats.org/officeDocument/2006/relationships/hyperlink" Target="https://www.complianceiq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complianceiq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67000" y="2828927"/>
            <a:ext cx="6858000" cy="741556"/>
          </a:xfrm>
          <a:prstGeom prst="rect">
            <a:avLst/>
          </a:prstGeom>
        </p:spPr>
        <p:txBody>
          <a:bodyPr vert="horz" wrap="square" lIns="0" tIns="2864" rIns="0" bIns="0" rtlCol="0">
            <a:spAutoFit/>
          </a:bodyPr>
          <a:lstStyle/>
          <a:p>
            <a:pPr marL="3014" marR="1206" indent="3165" algn="ctr" defTabSz="216992">
              <a:spcBef>
                <a:spcPts val="23"/>
              </a:spcBef>
              <a:defRPr/>
            </a:pPr>
            <a:r>
              <a:rPr lang="en-US" sz="2400" spc="-4" dirty="0">
                <a:solidFill>
                  <a:prstClr val="black"/>
                </a:solidFill>
                <a:latin typeface="Cambria"/>
                <a:cs typeface="Cambria"/>
              </a:rPr>
              <a:t>Thank you for joining the session, the webinar will begin at 01:00 PM ET as per schedule.</a:t>
            </a:r>
            <a:endParaRPr sz="2400" dirty="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438091"/>
            <a:ext cx="6858000" cy="1357413"/>
          </a:xfrm>
          <a:prstGeom prst="rect">
            <a:avLst/>
          </a:prstGeom>
        </p:spPr>
        <p:txBody>
          <a:bodyPr vert="horz" wrap="square" lIns="0" tIns="3165" rIns="0" bIns="0" rtlCol="0" anchor="ctr">
            <a:spAutoFit/>
          </a:bodyPr>
          <a:lstStyle/>
          <a:p>
            <a:pPr marL="3316">
              <a:spcBef>
                <a:spcPts val="25"/>
              </a:spcBef>
            </a:pPr>
            <a:r>
              <a:rPr sz="4400" u="sng" spc="-2" dirty="0"/>
              <a:t>Good</a:t>
            </a:r>
            <a:r>
              <a:rPr sz="4400" u="sng" spc="-6" dirty="0"/>
              <a:t> </a:t>
            </a:r>
            <a:r>
              <a:rPr lang="en-US" sz="4400" u="sng" spc="-6" dirty="0"/>
              <a:t>D</a:t>
            </a:r>
            <a:r>
              <a:rPr sz="4400" u="sng" spc="-6" dirty="0"/>
              <a:t>ay</a:t>
            </a:r>
            <a:r>
              <a:rPr sz="4400" u="sng" dirty="0"/>
              <a:t> Ladies</a:t>
            </a:r>
            <a:r>
              <a:rPr sz="4400" u="sng" spc="-8" dirty="0"/>
              <a:t> </a:t>
            </a:r>
            <a:r>
              <a:rPr sz="4400" u="sng" spc="-2" dirty="0"/>
              <a:t>and</a:t>
            </a:r>
            <a:r>
              <a:rPr sz="4400" u="sng" spc="-3" dirty="0"/>
              <a:t> </a:t>
            </a:r>
            <a:r>
              <a:rPr sz="4400" u="sng" dirty="0"/>
              <a:t>Gentlemen</a:t>
            </a:r>
            <a:endParaRPr sz="4400" b="0" u="sng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6EC9FD7-BB77-C72F-7A46-535289B93BA0}"/>
              </a:ext>
            </a:extLst>
          </p:cNvPr>
          <p:cNvSpPr txBox="1"/>
          <p:nvPr/>
        </p:nvSpPr>
        <p:spPr>
          <a:xfrm>
            <a:off x="381001" y="4486086"/>
            <a:ext cx="11353800" cy="495334"/>
          </a:xfrm>
          <a:prstGeom prst="rect">
            <a:avLst/>
          </a:prstGeom>
        </p:spPr>
        <p:txBody>
          <a:bodyPr vert="horz" wrap="square" lIns="0" tIns="2864" rIns="0" bIns="0" rtlCol="0">
            <a:spAutoFit/>
          </a:bodyPr>
          <a:lstStyle/>
          <a:p>
            <a:pPr marL="3014" marR="1206" algn="ctr" defTabSz="216992">
              <a:defRPr/>
            </a:pPr>
            <a:r>
              <a:rPr sz="1600" spc="-2" dirty="0">
                <a:solidFill>
                  <a:prstClr val="black"/>
                </a:solidFill>
                <a:latin typeface="Cambria"/>
                <a:cs typeface="Cambria"/>
              </a:rPr>
              <a:t>During</a:t>
            </a:r>
            <a:r>
              <a:rPr sz="1600" spc="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1600" spc="-2" dirty="0">
                <a:solidFill>
                  <a:prstClr val="black"/>
                </a:solidFill>
                <a:latin typeface="Cambria"/>
                <a:cs typeface="Cambria"/>
              </a:rPr>
              <a:t>presentation;</a:t>
            </a:r>
            <a:r>
              <a:rPr sz="1600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prstClr val="black"/>
                </a:solidFill>
                <a:latin typeface="Cambria"/>
                <a:cs typeface="Cambria"/>
              </a:rPr>
              <a:t>you</a:t>
            </a:r>
            <a:r>
              <a:rPr lang="en-US" sz="1600" spc="-5" dirty="0">
                <a:solidFill>
                  <a:prstClr val="black"/>
                </a:solidFill>
                <a:latin typeface="Cambria"/>
                <a:cs typeface="Cambria"/>
              </a:rPr>
              <a:t>r</a:t>
            </a:r>
            <a:r>
              <a:rPr sz="1600" spc="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600" spc="-2" dirty="0">
                <a:solidFill>
                  <a:prstClr val="black"/>
                </a:solidFill>
                <a:latin typeface="Cambria"/>
                <a:cs typeface="Cambria"/>
              </a:rPr>
              <a:t>microphones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will</a:t>
            </a:r>
            <a:r>
              <a:rPr sz="1600" spc="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2" dirty="0">
                <a:solidFill>
                  <a:prstClr val="black"/>
                </a:solidFill>
                <a:latin typeface="Cambria"/>
                <a:cs typeface="Cambria"/>
              </a:rPr>
              <a:t>be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2" dirty="0">
                <a:solidFill>
                  <a:prstClr val="black"/>
                </a:solidFill>
                <a:latin typeface="Cambria"/>
                <a:cs typeface="Cambria"/>
              </a:rPr>
              <a:t>placed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2" dirty="0">
                <a:solidFill>
                  <a:prstClr val="black"/>
                </a:solidFill>
                <a:latin typeface="Cambria"/>
                <a:cs typeface="Cambria"/>
              </a:rPr>
              <a:t>on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2" dirty="0">
                <a:solidFill>
                  <a:prstClr val="black"/>
                </a:solidFill>
                <a:latin typeface="Cambria"/>
                <a:cs typeface="Cambria"/>
              </a:rPr>
              <a:t>mute</a:t>
            </a:r>
            <a:r>
              <a:rPr lang="en-US" sz="1600" spc="-2" dirty="0">
                <a:solidFill>
                  <a:prstClr val="black"/>
                </a:solidFill>
                <a:latin typeface="Cambria"/>
                <a:cs typeface="Cambria"/>
              </a:rPr>
              <a:t> automatically</a:t>
            </a:r>
            <a:r>
              <a:rPr sz="1600" spc="-2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r>
              <a:rPr sz="1600" spc="2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Please</a:t>
            </a:r>
            <a:r>
              <a:rPr sz="1600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feel</a:t>
            </a:r>
            <a:r>
              <a:rPr sz="1600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free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to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2" dirty="0">
                <a:solidFill>
                  <a:prstClr val="black"/>
                </a:solidFill>
                <a:latin typeface="Cambria"/>
                <a:cs typeface="Cambria"/>
              </a:rPr>
              <a:t>chat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with</a:t>
            </a:r>
            <a:r>
              <a:rPr sz="1600" spc="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1600" spc="-8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2" dirty="0">
                <a:solidFill>
                  <a:prstClr val="black"/>
                </a:solidFill>
                <a:latin typeface="Cambria"/>
                <a:cs typeface="Cambria"/>
              </a:rPr>
              <a:t>host</a:t>
            </a:r>
            <a:r>
              <a:rPr sz="1600" spc="2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2" dirty="0">
                <a:solidFill>
                  <a:prstClr val="black"/>
                </a:solidFill>
                <a:latin typeface="Cambria"/>
                <a:cs typeface="Cambria"/>
              </a:rPr>
              <a:t>using</a:t>
            </a:r>
            <a:r>
              <a:rPr sz="1600" spc="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1600" spc="-2" dirty="0">
                <a:solidFill>
                  <a:prstClr val="black"/>
                </a:solidFill>
                <a:latin typeface="Cambria"/>
                <a:cs typeface="Cambria"/>
              </a:rPr>
              <a:t>chat</a:t>
            </a:r>
            <a:r>
              <a:rPr sz="1600" spc="2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2" dirty="0">
                <a:solidFill>
                  <a:prstClr val="black"/>
                </a:solidFill>
                <a:latin typeface="Cambria"/>
                <a:cs typeface="Cambria"/>
              </a:rPr>
              <a:t>tool should</a:t>
            </a:r>
            <a:r>
              <a:rPr sz="1600" spc="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prstClr val="black"/>
                </a:solidFill>
                <a:latin typeface="Cambria"/>
                <a:cs typeface="Cambria"/>
              </a:rPr>
              <a:t>you</a:t>
            </a:r>
            <a:r>
              <a:rPr sz="1600" spc="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need</a:t>
            </a:r>
            <a:r>
              <a:rPr sz="1600" spc="-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prstClr val="black"/>
                </a:solidFill>
                <a:latin typeface="Cambria"/>
                <a:cs typeface="Cambria"/>
              </a:rPr>
              <a:t>any</a:t>
            </a:r>
            <a:r>
              <a:rPr sz="1600" spc="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assistance.</a:t>
            </a:r>
            <a:endParaRPr sz="1600" dirty="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F552725-DCC1-B6E0-6DCB-C975E4984C40}"/>
              </a:ext>
            </a:extLst>
          </p:cNvPr>
          <p:cNvSpPr txBox="1"/>
          <p:nvPr/>
        </p:nvSpPr>
        <p:spPr>
          <a:xfrm>
            <a:off x="1524000" y="6683313"/>
            <a:ext cx="9144000" cy="174687"/>
          </a:xfrm>
          <a:prstGeom prst="rect">
            <a:avLst/>
          </a:prstGeom>
        </p:spPr>
        <p:txBody>
          <a:bodyPr vert="horz" wrap="square" lIns="0" tIns="5358" rIns="0" bIns="0" rtlCol="0">
            <a:spAutoFit/>
          </a:bodyPr>
          <a:lstStyle/>
          <a:p>
            <a:pPr marL="5358" algn="ctr" defTabSz="385763">
              <a:spcBef>
                <a:spcPts val="42"/>
              </a:spcBef>
              <a:defRPr/>
            </a:pPr>
            <a:r>
              <a:rPr sz="1100" b="1" spc="-5" dirty="0">
                <a:solidFill>
                  <a:prstClr val="black"/>
                </a:solidFill>
                <a:latin typeface="Cambria"/>
                <a:cs typeface="Cambria"/>
              </a:rPr>
              <a:t>Copyrights</a:t>
            </a:r>
            <a:r>
              <a:rPr sz="1100" b="1" spc="-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prstClr val="black"/>
                </a:solidFill>
                <a:latin typeface="Cambria"/>
                <a:cs typeface="Cambria"/>
              </a:rPr>
              <a:t>©</a:t>
            </a:r>
            <a:r>
              <a:rPr sz="1100" b="1" spc="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spc="2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100" b="1" spc="-5" dirty="0">
                <a:solidFill>
                  <a:prstClr val="black"/>
                </a:solidFill>
                <a:latin typeface="Cambria"/>
                <a:cs typeface="Cambria"/>
                <a:hlinkClick r:id="rId2"/>
              </a:rPr>
              <a:t>ComplianceIQ</a:t>
            </a:r>
            <a:r>
              <a:rPr sz="1100" b="1" spc="-5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r>
              <a:rPr sz="1100" b="1" spc="2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spc="-2" dirty="0">
                <a:solidFill>
                  <a:prstClr val="black"/>
                </a:solidFill>
                <a:latin typeface="Cambria"/>
                <a:cs typeface="Cambria"/>
              </a:rPr>
              <a:t>All</a:t>
            </a:r>
            <a:r>
              <a:rPr sz="1100" b="1" spc="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spc="-2" dirty="0">
                <a:solidFill>
                  <a:prstClr val="black"/>
                </a:solidFill>
                <a:latin typeface="Cambria"/>
                <a:cs typeface="Cambria"/>
              </a:rPr>
              <a:t>Rights</a:t>
            </a:r>
            <a:r>
              <a:rPr sz="1100" b="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prstClr val="black"/>
                </a:solidFill>
                <a:latin typeface="Cambria"/>
                <a:cs typeface="Cambria"/>
              </a:rPr>
              <a:t>Reserved</a:t>
            </a:r>
            <a:endParaRPr sz="1100" dirty="0">
              <a:solidFill>
                <a:prstClr val="black"/>
              </a:solidFill>
              <a:latin typeface="Cambria"/>
              <a:cs typeface="Cambria"/>
            </a:endParaRPr>
          </a:p>
        </p:txBody>
      </p:sp>
      <p:pic>
        <p:nvPicPr>
          <p:cNvPr id="6" name="object 5">
            <a:hlinkClick r:id="rId2"/>
            <a:extLst>
              <a:ext uri="{FF2B5EF4-FFF2-40B4-BE49-F238E27FC236}">
                <a16:creationId xmlns:a16="http://schemas.microsoft.com/office/drawing/2014/main" id="{DA9032CF-EBC8-F444-F61D-B0563D4F9EB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20201" y="0"/>
            <a:ext cx="294132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86A8-D827-A3FC-3831-049A84BC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There’s more to Python and Excel than Python in Excel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F59A2-2EF5-F223-5C98-977ABC7E3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1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9078-63A5-9100-36B1-07137ED4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more to Python and Excel than Python in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56A9-D9C7-2F36-95B9-B9253058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in Excel is all about data analysis, visualization, statistics &amp; ML</a:t>
            </a:r>
          </a:p>
          <a:p>
            <a:r>
              <a:rPr lang="en-US" dirty="0"/>
              <a:t>It lacks Excel automation capabilities</a:t>
            </a:r>
          </a:p>
          <a:p>
            <a:r>
              <a:rPr lang="en-US" dirty="0"/>
              <a:t>You can automate an entire Excel workbook from Python… without opening Excel!</a:t>
            </a:r>
          </a:p>
          <a:p>
            <a:r>
              <a:rPr lang="en-US" dirty="0"/>
              <a:t>File: </a:t>
            </a:r>
            <a:r>
              <a:rPr lang="en-US" dirty="0" err="1"/>
              <a:t>pae-pie.ipynb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6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2115800" cy="6857999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6564" y="3419855"/>
              <a:ext cx="117346" cy="18287"/>
            </a:xfrm>
            <a:prstGeom prst="rect">
              <a:avLst/>
            </a:prstGeom>
          </p:spPr>
        </p:pic>
        <p:pic>
          <p:nvPicPr>
            <p:cNvPr id="5" name="object 5">
              <a:hlinkClick r:id="rId4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50907" y="164592"/>
              <a:ext cx="2442972" cy="399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152399"/>
              <a:ext cx="1310640" cy="685800"/>
            </a:xfrm>
            <a:custGeom>
              <a:avLst/>
              <a:gdLst/>
              <a:ahLst/>
              <a:cxnLst/>
              <a:rect l="l" t="t" r="r" b="b"/>
              <a:pathLst>
                <a:path w="1310640" h="685800">
                  <a:moveTo>
                    <a:pt x="406908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406908" y="685800"/>
                  </a:lnTo>
                  <a:lnTo>
                    <a:pt x="406908" y="0"/>
                  </a:lnTo>
                  <a:close/>
                </a:path>
                <a:path w="1310640" h="685800">
                  <a:moveTo>
                    <a:pt x="914400" y="0"/>
                  </a:moveTo>
                  <a:lnTo>
                    <a:pt x="609600" y="0"/>
                  </a:lnTo>
                  <a:lnTo>
                    <a:pt x="609600" y="685800"/>
                  </a:lnTo>
                  <a:lnTo>
                    <a:pt x="914400" y="685800"/>
                  </a:lnTo>
                  <a:lnTo>
                    <a:pt x="914400" y="0"/>
                  </a:lnTo>
                  <a:close/>
                </a:path>
                <a:path w="1310640" h="685800">
                  <a:moveTo>
                    <a:pt x="1310627" y="0"/>
                  </a:moveTo>
                  <a:lnTo>
                    <a:pt x="1117092" y="0"/>
                  </a:lnTo>
                  <a:lnTo>
                    <a:pt x="1117092" y="685800"/>
                  </a:lnTo>
                  <a:lnTo>
                    <a:pt x="1310627" y="685800"/>
                  </a:lnTo>
                  <a:lnTo>
                    <a:pt x="131062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pPr defTabSz="685800"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37333" y="1662320"/>
            <a:ext cx="4820030" cy="333487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3" name="object 4">
            <a:extLst>
              <a:ext uri="{FF2B5EF4-FFF2-40B4-BE49-F238E27FC236}">
                <a16:creationId xmlns:a16="http://schemas.microsoft.com/office/drawing/2014/main" id="{39CDECA1-99E5-0A37-12D4-A8C67DBA096D}"/>
              </a:ext>
            </a:extLst>
          </p:cNvPr>
          <p:cNvSpPr txBox="1"/>
          <p:nvPr/>
        </p:nvSpPr>
        <p:spPr>
          <a:xfrm>
            <a:off x="1524002" y="6629401"/>
            <a:ext cx="9143999" cy="178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ctr" defTabSz="685800">
              <a:spcBef>
                <a:spcPts val="75"/>
              </a:spcBef>
              <a:defRPr/>
            </a:pPr>
            <a:r>
              <a:rPr sz="1100" b="1" spc="-8" dirty="0">
                <a:solidFill>
                  <a:prstClr val="black"/>
                </a:solidFill>
                <a:latin typeface="Cambria"/>
                <a:cs typeface="Cambria"/>
              </a:rPr>
              <a:t>Copyrights</a:t>
            </a:r>
            <a:r>
              <a:rPr sz="1100" b="1" spc="-1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100" b="1" dirty="0">
                <a:solidFill>
                  <a:prstClr val="black"/>
                </a:solidFill>
                <a:latin typeface="Cambria"/>
                <a:cs typeface="Cambria"/>
              </a:rPr>
              <a:t>©</a:t>
            </a:r>
            <a:r>
              <a:rPr lang="en-US" sz="1100" b="1" spc="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100" b="1" spc="-8" dirty="0">
                <a:solidFill>
                  <a:schemeClr val="accent1">
                    <a:lumMod val="75000"/>
                  </a:schemeClr>
                </a:solidFill>
                <a:latin typeface="Cambria"/>
                <a:cs typeface="Cambri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ComplianceIQ</a:t>
            </a:r>
            <a:r>
              <a:rPr sz="1100" b="1" spc="-8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r>
              <a:rPr sz="1100" b="1" spc="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100" b="1" spc="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spc="-4" dirty="0">
                <a:solidFill>
                  <a:prstClr val="black"/>
                </a:solidFill>
                <a:latin typeface="Cambria"/>
                <a:cs typeface="Cambria"/>
              </a:rPr>
              <a:t>All</a:t>
            </a:r>
            <a:r>
              <a:rPr sz="1100" b="1" spc="1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spc="-4" dirty="0">
                <a:solidFill>
                  <a:prstClr val="black"/>
                </a:solidFill>
                <a:latin typeface="Cambria"/>
                <a:cs typeface="Cambria"/>
              </a:rPr>
              <a:t>Rights</a:t>
            </a:r>
            <a:r>
              <a:rPr sz="1100" b="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spc="-8" dirty="0">
                <a:solidFill>
                  <a:prstClr val="black"/>
                </a:solidFill>
                <a:latin typeface="Cambria"/>
                <a:cs typeface="Cambria"/>
              </a:rPr>
              <a:t>Reserved</a:t>
            </a:r>
            <a:r>
              <a:rPr lang="en-US" sz="1100" b="1" spc="-8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endParaRPr sz="1100" dirty="0">
              <a:solidFill>
                <a:prstClr val="black"/>
              </a:solidFill>
              <a:latin typeface="Cambria"/>
              <a:cs typeface="Cambria"/>
            </a:endParaRPr>
          </a:p>
        </p:txBody>
      </p:sp>
      <p:pic>
        <p:nvPicPr>
          <p:cNvPr id="8" name="object 5">
            <a:hlinkClick r:id="rId4"/>
            <a:extLst>
              <a:ext uri="{FF2B5EF4-FFF2-40B4-BE49-F238E27FC236}">
                <a16:creationId xmlns:a16="http://schemas.microsoft.com/office/drawing/2014/main" id="{C97492D9-0E95-2A62-9AEA-52E04FAE39D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20201" y="0"/>
            <a:ext cx="294132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8424" y="1092453"/>
            <a:ext cx="67125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0" spc="-5" dirty="0">
                <a:latin typeface="Arial MT"/>
                <a:cs typeface="Arial MT"/>
              </a:rPr>
              <a:t>Thank</a:t>
            </a:r>
            <a:r>
              <a:rPr sz="2400" b="0" spc="-1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you</a:t>
            </a:r>
            <a:r>
              <a:rPr sz="2400" b="0" spc="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very</a:t>
            </a:r>
            <a:r>
              <a:rPr sz="2400" b="0" spc="-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much</a:t>
            </a:r>
            <a:r>
              <a:rPr sz="2400" b="0" spc="-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for</a:t>
            </a:r>
            <a:r>
              <a:rPr sz="2400" b="0" spc="-2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joining</a:t>
            </a:r>
            <a:r>
              <a:rPr sz="2400" b="0" spc="25" dirty="0">
                <a:latin typeface="Arial MT"/>
                <a:cs typeface="Arial MT"/>
              </a:rPr>
              <a:t> </a:t>
            </a:r>
            <a:r>
              <a:rPr sz="2400" b="0" spc="-10" dirty="0">
                <a:latin typeface="Arial MT"/>
                <a:cs typeface="Arial MT"/>
              </a:rPr>
              <a:t>today’s</a:t>
            </a:r>
            <a:r>
              <a:rPr sz="2400" b="0" spc="5" dirty="0">
                <a:latin typeface="Arial MT"/>
                <a:cs typeface="Arial MT"/>
              </a:rPr>
              <a:t> </a:t>
            </a:r>
            <a:r>
              <a:rPr sz="2400" b="0" spc="-10" dirty="0">
                <a:latin typeface="Arial MT"/>
                <a:cs typeface="Arial MT"/>
              </a:rPr>
              <a:t>webinar!!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4953" y="1969973"/>
            <a:ext cx="8637905" cy="3684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dirty="0">
                <a:latin typeface="Arial MT"/>
                <a:cs typeface="Arial MT"/>
              </a:rPr>
              <a:t> more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information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upcoming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webinars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please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visit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our</a:t>
            </a:r>
            <a:endParaRPr sz="2400">
              <a:latin typeface="Arial MT"/>
              <a:cs typeface="Arial MT"/>
            </a:endParaRPr>
          </a:p>
          <a:p>
            <a:pPr marL="345440" algn="ctr">
              <a:spcBef>
                <a:spcPts val="5"/>
              </a:spcBef>
            </a:pPr>
            <a:r>
              <a:rPr sz="2400" spc="-5" dirty="0">
                <a:latin typeface="Arial MT"/>
                <a:cs typeface="Arial MT"/>
              </a:rPr>
              <a:t>website;</a:t>
            </a:r>
            <a:endParaRPr sz="2400">
              <a:latin typeface="Arial MT"/>
              <a:cs typeface="Arial MT"/>
            </a:endParaRPr>
          </a:p>
          <a:p>
            <a:pPr marL="3245485" marR="2557145" indent="-337185">
              <a:lnSpc>
                <a:spcPts val="6909"/>
              </a:lnSpc>
              <a:spcBef>
                <a:spcPts val="325"/>
              </a:spcBef>
            </a:pPr>
            <a:r>
              <a:rPr sz="2400" u="heavy" spc="-5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  <a:hlinkClick r:id="rId2"/>
              </a:rPr>
              <a:t>w</a:t>
            </a:r>
            <a:r>
              <a:rPr sz="2400" u="heavy" spc="-15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  <a:hlinkClick r:id="rId2"/>
              </a:rPr>
              <a:t>w</a:t>
            </a:r>
            <a:r>
              <a:rPr sz="2400" u="heavy" spc="-145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  <a:hlinkClick r:id="rId2"/>
              </a:rPr>
              <a:t>w</a:t>
            </a:r>
            <a:r>
              <a:rPr sz="2400" u="heavy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  <a:hlinkClick r:id="rId2"/>
              </a:rPr>
              <a:t>.com</a:t>
            </a:r>
            <a:r>
              <a:rPr sz="2400" u="heavy" spc="-5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  <a:hlinkClick r:id="rId2"/>
              </a:rPr>
              <a:t>p</a:t>
            </a:r>
            <a:r>
              <a:rPr sz="2400" u="heavy" spc="-15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  <a:hlinkClick r:id="rId2"/>
              </a:rPr>
              <a:t>l</a:t>
            </a:r>
            <a:r>
              <a:rPr sz="2400" u="heavy" spc="-5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  <a:hlinkClick r:id="rId2"/>
              </a:rPr>
              <a:t>i</a:t>
            </a:r>
            <a:r>
              <a:rPr sz="2400" u="heavy" spc="-15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  <a:hlinkClick r:id="rId2"/>
              </a:rPr>
              <a:t>a</a:t>
            </a:r>
            <a:r>
              <a:rPr sz="2400" u="heavy" spc="-5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  <a:hlinkClick r:id="rId2"/>
              </a:rPr>
              <a:t>ncei</a:t>
            </a:r>
            <a:r>
              <a:rPr sz="2400" u="heavy" spc="-15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  <a:hlinkClick r:id="rId2"/>
              </a:rPr>
              <a:t>q</a:t>
            </a:r>
            <a:r>
              <a:rPr sz="2400" u="heavy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  <a:hlinkClick r:id="rId2"/>
              </a:rPr>
              <a:t>.com </a:t>
            </a:r>
            <a:r>
              <a:rPr sz="2400" dirty="0">
                <a:solidFill>
                  <a:srgbClr val="5F5F5F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contact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 </a:t>
            </a:r>
            <a:r>
              <a:rPr sz="2400" dirty="0">
                <a:latin typeface="Arial MT"/>
                <a:cs typeface="Arial MT"/>
              </a:rPr>
              <a:t>at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30"/>
              </a:spcBef>
            </a:pPr>
            <a:endParaRPr sz="2700">
              <a:latin typeface="Arial MT"/>
              <a:cs typeface="Arial MT"/>
            </a:endParaRPr>
          </a:p>
          <a:p>
            <a:pPr marL="3810" algn="ctr"/>
            <a:r>
              <a:rPr sz="2400" spc="-70" dirty="0">
                <a:latin typeface="Arial MT"/>
                <a:cs typeface="Arial MT"/>
              </a:rPr>
              <a:t>Toll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Free: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+1-800-498-2906</a:t>
            </a:r>
            <a:endParaRPr sz="2400">
              <a:latin typeface="Arial MT"/>
              <a:cs typeface="Arial MT"/>
            </a:endParaRPr>
          </a:p>
          <a:p>
            <a:pPr marL="344805" algn="ctr">
              <a:spcBef>
                <a:spcPts val="5"/>
              </a:spcBef>
            </a:pPr>
            <a:r>
              <a:rPr sz="2400" spc="-5" dirty="0">
                <a:latin typeface="Arial MT"/>
                <a:cs typeface="Arial MT"/>
              </a:rPr>
              <a:t>Email: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  <a:hlinkClick r:id="rId3"/>
              </a:rPr>
              <a:t>contactus@complianceiq.com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1469920-4B24-4D26-0112-DA979920D925}"/>
              </a:ext>
            </a:extLst>
          </p:cNvPr>
          <p:cNvSpPr txBox="1"/>
          <p:nvPr/>
        </p:nvSpPr>
        <p:spPr>
          <a:xfrm>
            <a:off x="1524002" y="6629401"/>
            <a:ext cx="9143999" cy="178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ctr" defTabSz="685800">
              <a:spcBef>
                <a:spcPts val="75"/>
              </a:spcBef>
              <a:defRPr/>
            </a:pPr>
            <a:r>
              <a:rPr sz="1100" b="1" spc="-8" dirty="0">
                <a:solidFill>
                  <a:prstClr val="black"/>
                </a:solidFill>
                <a:latin typeface="Cambria"/>
                <a:cs typeface="Cambria"/>
              </a:rPr>
              <a:t>Copyrights</a:t>
            </a:r>
            <a:r>
              <a:rPr sz="1100" b="1" spc="-1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100" b="1" dirty="0">
                <a:solidFill>
                  <a:prstClr val="black"/>
                </a:solidFill>
                <a:latin typeface="Cambria"/>
                <a:cs typeface="Cambria"/>
              </a:rPr>
              <a:t>©</a:t>
            </a:r>
            <a:r>
              <a:rPr lang="en-US" sz="1100" b="1" spc="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100" b="1" spc="-8" dirty="0">
                <a:solidFill>
                  <a:prstClr val="black"/>
                </a:solidFill>
                <a:latin typeface="Cambria"/>
                <a:cs typeface="Cambria"/>
                <a:hlinkClick r:id="rId4"/>
              </a:rPr>
              <a:t>ComplianceIQ</a:t>
            </a:r>
            <a:r>
              <a:rPr sz="1100" b="1" spc="-8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r>
              <a:rPr sz="1100" b="1" spc="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100" b="1" spc="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spc="-4" dirty="0">
                <a:solidFill>
                  <a:prstClr val="black"/>
                </a:solidFill>
                <a:latin typeface="Cambria"/>
                <a:cs typeface="Cambria"/>
              </a:rPr>
              <a:t>All</a:t>
            </a:r>
            <a:r>
              <a:rPr sz="1100" b="1" spc="1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spc="-4" dirty="0">
                <a:solidFill>
                  <a:prstClr val="black"/>
                </a:solidFill>
                <a:latin typeface="Cambria"/>
                <a:cs typeface="Cambria"/>
              </a:rPr>
              <a:t>Rights</a:t>
            </a:r>
            <a:r>
              <a:rPr sz="1100" b="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spc="-8" dirty="0">
                <a:solidFill>
                  <a:prstClr val="black"/>
                </a:solidFill>
                <a:latin typeface="Cambria"/>
                <a:cs typeface="Cambria"/>
              </a:rPr>
              <a:t>Reserved</a:t>
            </a:r>
            <a:r>
              <a:rPr lang="en-US" sz="1100" b="1" spc="-8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endParaRPr sz="1100" dirty="0">
              <a:solidFill>
                <a:prstClr val="black"/>
              </a:solidFill>
              <a:latin typeface="Cambria"/>
              <a:cs typeface="Cambria"/>
            </a:endParaRPr>
          </a:p>
        </p:txBody>
      </p:sp>
      <p:pic>
        <p:nvPicPr>
          <p:cNvPr id="4" name="object 5">
            <a:hlinkClick r:id="rId4"/>
            <a:extLst>
              <a:ext uri="{FF2B5EF4-FFF2-40B4-BE49-F238E27FC236}">
                <a16:creationId xmlns:a16="http://schemas.microsoft.com/office/drawing/2014/main" id="{70314DE0-3910-042B-8801-10B0CD34411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20201" y="0"/>
            <a:ext cx="294132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2057400"/>
            <a:ext cx="6172200" cy="1150620"/>
          </a:xfrm>
          <a:custGeom>
            <a:avLst/>
            <a:gdLst/>
            <a:ahLst/>
            <a:cxnLst/>
            <a:rect l="l" t="t" r="r" b="b"/>
            <a:pathLst>
              <a:path w="6172200" h="1150620">
                <a:moveTo>
                  <a:pt x="6172200" y="0"/>
                </a:moveTo>
                <a:lnTo>
                  <a:pt x="0" y="0"/>
                </a:lnTo>
                <a:lnTo>
                  <a:pt x="0" y="1150619"/>
                </a:lnTo>
                <a:lnTo>
                  <a:pt x="6172200" y="1150619"/>
                </a:lnTo>
                <a:lnTo>
                  <a:pt x="6172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53600" y="2057400"/>
            <a:ext cx="143510" cy="1150620"/>
          </a:xfrm>
          <a:custGeom>
            <a:avLst/>
            <a:gdLst/>
            <a:ahLst/>
            <a:cxnLst/>
            <a:rect l="l" t="t" r="r" b="b"/>
            <a:pathLst>
              <a:path w="143509" h="1150620">
                <a:moveTo>
                  <a:pt x="143255" y="0"/>
                </a:moveTo>
                <a:lnTo>
                  <a:pt x="0" y="0"/>
                </a:lnTo>
                <a:lnTo>
                  <a:pt x="0" y="1150619"/>
                </a:lnTo>
                <a:lnTo>
                  <a:pt x="143255" y="1150619"/>
                </a:lnTo>
                <a:lnTo>
                  <a:pt x="1432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19260" y="2057400"/>
            <a:ext cx="288290" cy="1150620"/>
          </a:xfrm>
          <a:custGeom>
            <a:avLst/>
            <a:gdLst/>
            <a:ahLst/>
            <a:cxnLst/>
            <a:rect l="l" t="t" r="r" b="b"/>
            <a:pathLst>
              <a:path w="288290" h="1150620">
                <a:moveTo>
                  <a:pt x="288035" y="0"/>
                </a:moveTo>
                <a:lnTo>
                  <a:pt x="0" y="0"/>
                </a:lnTo>
                <a:lnTo>
                  <a:pt x="0" y="1150619"/>
                </a:lnTo>
                <a:lnTo>
                  <a:pt x="288035" y="1150619"/>
                </a:lnTo>
                <a:lnTo>
                  <a:pt x="2880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99932" y="2057400"/>
            <a:ext cx="576580" cy="1150620"/>
          </a:xfrm>
          <a:custGeom>
            <a:avLst/>
            <a:gdLst/>
            <a:ahLst/>
            <a:cxnLst/>
            <a:rect l="l" t="t" r="r" b="b"/>
            <a:pathLst>
              <a:path w="576579" h="1150620">
                <a:moveTo>
                  <a:pt x="576072" y="0"/>
                </a:moveTo>
                <a:lnTo>
                  <a:pt x="0" y="0"/>
                </a:lnTo>
                <a:lnTo>
                  <a:pt x="0" y="1150619"/>
                </a:lnTo>
                <a:lnTo>
                  <a:pt x="576072" y="1150619"/>
                </a:lnTo>
                <a:lnTo>
                  <a:pt x="5760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0" y="2154938"/>
            <a:ext cx="5029200" cy="104546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38410" y="4038601"/>
            <a:ext cx="5943600" cy="13099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lang="en-US" sz="2800" b="1" spc="-40" dirty="0">
                <a:latin typeface="Calibri"/>
                <a:cs typeface="Calibri"/>
              </a:rPr>
              <a:t>Excel Power Query and PowerPivot</a:t>
            </a:r>
          </a:p>
          <a:p>
            <a:pPr marL="12700" marR="5080">
              <a:spcBef>
                <a:spcPts val="95"/>
              </a:spcBef>
            </a:pPr>
            <a:endParaRPr lang="en-US" sz="2750" dirty="0">
              <a:latin typeface="Calibri"/>
              <a:cs typeface="Calibri"/>
            </a:endParaRPr>
          </a:p>
          <a:p>
            <a:pPr marL="12700"/>
            <a:r>
              <a:rPr lang="en-US" sz="2800" b="1" spc="-20" dirty="0">
                <a:latin typeface="Calibri"/>
                <a:cs typeface="Calibri"/>
              </a:rPr>
              <a:t>Presenter:</a:t>
            </a:r>
            <a:r>
              <a:rPr lang="en-US" sz="2800" b="1" spc="40" dirty="0">
                <a:latin typeface="Calibri"/>
                <a:cs typeface="Calibri"/>
              </a:rPr>
              <a:t> </a:t>
            </a:r>
            <a:r>
              <a:rPr lang="en-US" sz="2800" b="1" spc="-85" dirty="0">
                <a:latin typeface="Calibri"/>
                <a:cs typeface="Calibri"/>
              </a:rPr>
              <a:t>George Mount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16695" y="762001"/>
            <a:ext cx="31515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45" dirty="0">
                <a:latin typeface="Cambria"/>
                <a:cs typeface="Cambria"/>
              </a:rPr>
              <a:t>Toll</a:t>
            </a:r>
            <a:r>
              <a:rPr sz="1600" b="1" spc="-10" dirty="0">
                <a:latin typeface="Cambria"/>
                <a:cs typeface="Cambria"/>
              </a:rPr>
              <a:t> </a:t>
            </a:r>
            <a:r>
              <a:rPr sz="1600" b="1" spc="-15" dirty="0">
                <a:latin typeface="Cambria"/>
                <a:cs typeface="Cambria"/>
              </a:rPr>
              <a:t>Free:</a:t>
            </a:r>
            <a:r>
              <a:rPr sz="1600" b="1" spc="-45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+1-800-498-2906</a:t>
            </a:r>
            <a:endParaRPr sz="1600" dirty="0">
              <a:latin typeface="Cambria"/>
              <a:cs typeface="Cambria"/>
            </a:endParaRPr>
          </a:p>
          <a:p>
            <a:pPr marL="12700"/>
            <a:r>
              <a:rPr sz="1600" b="1" spc="-10" dirty="0">
                <a:latin typeface="Cambria"/>
                <a:cs typeface="Cambria"/>
                <a:hlinkClick r:id="rId3"/>
              </a:rPr>
              <a:t>contactus@complianceiq.com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D1B90BD-06CD-2DA2-C4AA-45EC324456B2}"/>
              </a:ext>
            </a:extLst>
          </p:cNvPr>
          <p:cNvSpPr txBox="1"/>
          <p:nvPr/>
        </p:nvSpPr>
        <p:spPr>
          <a:xfrm>
            <a:off x="1524002" y="6629401"/>
            <a:ext cx="9143999" cy="178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ctr" defTabSz="685800">
              <a:spcBef>
                <a:spcPts val="75"/>
              </a:spcBef>
              <a:defRPr/>
            </a:pPr>
            <a:r>
              <a:rPr sz="1100" b="1" spc="-8" dirty="0">
                <a:solidFill>
                  <a:prstClr val="black"/>
                </a:solidFill>
                <a:latin typeface="Cambria"/>
                <a:cs typeface="Cambria"/>
              </a:rPr>
              <a:t>Copyrights</a:t>
            </a:r>
            <a:r>
              <a:rPr sz="1100" b="1" spc="-1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100" b="1" dirty="0">
                <a:solidFill>
                  <a:prstClr val="black"/>
                </a:solidFill>
                <a:latin typeface="Cambria"/>
                <a:cs typeface="Cambria"/>
              </a:rPr>
              <a:t>©</a:t>
            </a:r>
            <a:r>
              <a:rPr lang="en-US" sz="1100" b="1" spc="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100" b="1" spc="-8" dirty="0">
                <a:solidFill>
                  <a:prstClr val="black"/>
                </a:solidFill>
                <a:latin typeface="Cambria"/>
                <a:cs typeface="Cambria"/>
                <a:hlinkClick r:id="rId4"/>
              </a:rPr>
              <a:t>ComplianceIQ</a:t>
            </a:r>
            <a:r>
              <a:rPr sz="1100" b="1" spc="-8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r>
              <a:rPr sz="1100" b="1" spc="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100" b="1" spc="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spc="-4" dirty="0">
                <a:solidFill>
                  <a:prstClr val="black"/>
                </a:solidFill>
                <a:latin typeface="Cambria"/>
                <a:cs typeface="Cambria"/>
              </a:rPr>
              <a:t>All</a:t>
            </a:r>
            <a:r>
              <a:rPr sz="1100" b="1" spc="1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spc="-4" dirty="0">
                <a:solidFill>
                  <a:prstClr val="black"/>
                </a:solidFill>
                <a:latin typeface="Cambria"/>
                <a:cs typeface="Cambria"/>
              </a:rPr>
              <a:t>Rights</a:t>
            </a:r>
            <a:r>
              <a:rPr sz="1100" b="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spc="-8" dirty="0">
                <a:solidFill>
                  <a:prstClr val="black"/>
                </a:solidFill>
                <a:latin typeface="Cambria"/>
                <a:cs typeface="Cambria"/>
              </a:rPr>
              <a:t>Reserved</a:t>
            </a:r>
            <a:r>
              <a:rPr lang="en-US" sz="1100" b="1" spc="-8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endParaRPr sz="1100" dirty="0">
              <a:solidFill>
                <a:prstClr val="black"/>
              </a:solidFill>
              <a:latin typeface="Cambria"/>
              <a:cs typeface="Cambria"/>
            </a:endParaRPr>
          </a:p>
        </p:txBody>
      </p:sp>
      <p:pic>
        <p:nvPicPr>
          <p:cNvPr id="9" name="object 5">
            <a:hlinkClick r:id="rId4"/>
            <a:extLst>
              <a:ext uri="{FF2B5EF4-FFF2-40B4-BE49-F238E27FC236}">
                <a16:creationId xmlns:a16="http://schemas.microsoft.com/office/drawing/2014/main" id="{BB96904F-0B38-CE36-1ABB-5E890CD92BB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20201" y="0"/>
            <a:ext cx="2941320" cy="6858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C31E995-3638-36C7-C3B6-58D957F70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1" y="3429000"/>
            <a:ext cx="2144267" cy="214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78" y="245846"/>
            <a:ext cx="1216152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u="sng" dirty="0"/>
              <a:t>About</a:t>
            </a:r>
            <a:r>
              <a:rPr u="sng" spc="-30" dirty="0"/>
              <a:t> </a:t>
            </a:r>
            <a:r>
              <a:rPr u="sng" spc="-5" dirty="0"/>
              <a:t>The</a:t>
            </a:r>
            <a:r>
              <a:rPr u="sng" spc="-45" dirty="0"/>
              <a:t> </a:t>
            </a:r>
            <a:r>
              <a:rPr u="sng" spc="-15" dirty="0"/>
              <a:t>Speaker</a:t>
            </a:r>
            <a:endParaRPr u="sng" dirty="0"/>
          </a:p>
        </p:txBody>
      </p:sp>
      <p:sp>
        <p:nvSpPr>
          <p:cNvPr id="4" name="object 4"/>
          <p:cNvSpPr txBox="1"/>
          <p:nvPr/>
        </p:nvSpPr>
        <p:spPr>
          <a:xfrm>
            <a:off x="685800" y="1112050"/>
            <a:ext cx="10744200" cy="4145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2000" b="1" dirty="0">
                <a:latin typeface="Calibri"/>
                <a:cs typeface="Calibri"/>
              </a:rPr>
              <a:t>George Mount is the founder and CEO of </a:t>
            </a:r>
            <a:r>
              <a:rPr lang="en-US" sz="2000" b="1" dirty="0" err="1">
                <a:latin typeface="Calibri"/>
                <a:cs typeface="Calibri"/>
              </a:rPr>
              <a:t>Stringfest</a:t>
            </a:r>
            <a:r>
              <a:rPr lang="en-US" sz="2000" b="1" dirty="0">
                <a:latin typeface="Calibri"/>
                <a:cs typeface="Calibri"/>
              </a:rPr>
              <a:t> Analytics, a consulting firm specializing in analytics education and upskilling. He has worked with leading bootcamps, learning platforms and practice organizations to help individuals excel at analytics.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2000" b="1" dirty="0">
                <a:latin typeface="Calibri"/>
                <a:cs typeface="Calibri"/>
              </a:rPr>
              <a:t>George regularly blogs and speaks on data analysis, data education and workforce development and is the author of Advancing into Analytics: From Excel to Python and R (O’Reilly Media, 2021). He is a recipient of the Microsoft Most Valuable Professional (MVP) award for exceptional technical expertise and community advocacy in the field of Excel.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2000" b="1" dirty="0">
                <a:latin typeface="Calibri"/>
                <a:cs typeface="Calibri"/>
              </a:rPr>
              <a:t>George holds a bachelor’s degree in economics from Hillsdale College and master’s degrees in finance and information systems from Case Western Reserve University. He resides in Cleveland, Ohio.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9F4EA80-A052-5838-AD4C-A16C2F8F3DF8}"/>
              </a:ext>
            </a:extLst>
          </p:cNvPr>
          <p:cNvSpPr txBox="1"/>
          <p:nvPr/>
        </p:nvSpPr>
        <p:spPr>
          <a:xfrm>
            <a:off x="1524002" y="6629401"/>
            <a:ext cx="9143999" cy="178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ctr" defTabSz="685800">
              <a:spcBef>
                <a:spcPts val="75"/>
              </a:spcBef>
              <a:defRPr/>
            </a:pPr>
            <a:r>
              <a:rPr sz="1100" b="1" spc="-8" dirty="0">
                <a:solidFill>
                  <a:prstClr val="black"/>
                </a:solidFill>
                <a:latin typeface="Cambria"/>
                <a:cs typeface="Cambria"/>
              </a:rPr>
              <a:t>Copyrights</a:t>
            </a:r>
            <a:r>
              <a:rPr sz="1100" b="1" spc="-1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100" b="1" dirty="0">
                <a:solidFill>
                  <a:prstClr val="black"/>
                </a:solidFill>
                <a:latin typeface="Cambria"/>
                <a:cs typeface="Cambria"/>
              </a:rPr>
              <a:t>©</a:t>
            </a:r>
            <a:r>
              <a:rPr lang="en-US" sz="1100" b="1" spc="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100" b="1" spc="-8" dirty="0">
                <a:solidFill>
                  <a:prstClr val="black"/>
                </a:solidFill>
                <a:latin typeface="Cambria"/>
                <a:cs typeface="Cambria"/>
                <a:hlinkClick r:id="rId2"/>
              </a:rPr>
              <a:t>ComplianceIQ</a:t>
            </a:r>
            <a:r>
              <a:rPr sz="1100" b="1" spc="-8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r>
              <a:rPr sz="1100" b="1" spc="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100" b="1" spc="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spc="-4" dirty="0">
                <a:solidFill>
                  <a:prstClr val="black"/>
                </a:solidFill>
                <a:latin typeface="Cambria"/>
                <a:cs typeface="Cambria"/>
              </a:rPr>
              <a:t>All</a:t>
            </a:r>
            <a:r>
              <a:rPr sz="1100" b="1" spc="1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spc="-4" dirty="0">
                <a:solidFill>
                  <a:prstClr val="black"/>
                </a:solidFill>
                <a:latin typeface="Cambria"/>
                <a:cs typeface="Cambria"/>
              </a:rPr>
              <a:t>Rights</a:t>
            </a:r>
            <a:r>
              <a:rPr sz="1100" b="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spc="-8" dirty="0">
                <a:solidFill>
                  <a:prstClr val="black"/>
                </a:solidFill>
                <a:latin typeface="Cambria"/>
                <a:cs typeface="Cambria"/>
              </a:rPr>
              <a:t>Reserved</a:t>
            </a:r>
            <a:r>
              <a:rPr lang="en-US" sz="1100" b="1" spc="-8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endParaRPr sz="1100" dirty="0">
              <a:solidFill>
                <a:prstClr val="black"/>
              </a:solidFill>
              <a:latin typeface="Cambria"/>
              <a:cs typeface="Cambria"/>
            </a:endParaRPr>
          </a:p>
        </p:txBody>
      </p:sp>
      <p:pic>
        <p:nvPicPr>
          <p:cNvPr id="3" name="object 5">
            <a:hlinkClick r:id="rId2"/>
            <a:extLst>
              <a:ext uri="{FF2B5EF4-FFF2-40B4-BE49-F238E27FC236}">
                <a16:creationId xmlns:a16="http://schemas.microsoft.com/office/drawing/2014/main" id="{68E5E6A5-236B-3044-989A-504C4EC1FB6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20201" y="0"/>
            <a:ext cx="294132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0875-D9BF-4CEE-F6E3-6D77D097A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 in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9AB0E-B081-72D8-43A2-2A4F7F469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9078-63A5-9100-36B1-07137ED4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for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56A9-D9C7-2F36-95B9-B9253058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Python in Excel environment</a:t>
            </a:r>
          </a:p>
          <a:p>
            <a:r>
              <a:rPr lang="en-US" dirty="0"/>
              <a:t>Create analyses and visualizations that would otherwise be difficult in Excel</a:t>
            </a:r>
          </a:p>
          <a:p>
            <a:r>
              <a:rPr lang="en-US" dirty="0"/>
              <a:t>Explore what is and isn’t possible with current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5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86A8-D827-A3FC-3831-049A84BC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Understanding the Python in Excel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F59A2-2EF5-F223-5C98-977ABC7E3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7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9078-63A5-9100-36B1-07137ED4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Python in Excel </a:t>
            </a:r>
            <a:r>
              <a:rPr lang="en-US" dirty="0" err="1"/>
              <a:t>Environmnt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56A9-D9C7-2F36-95B9-B9253058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packages are available and why?</a:t>
            </a:r>
          </a:p>
          <a:p>
            <a:r>
              <a:rPr lang="en-US" dirty="0"/>
              <a:t>Loading Excel data into Python</a:t>
            </a:r>
          </a:p>
          <a:p>
            <a:r>
              <a:rPr lang="en-US" dirty="0"/>
              <a:t>Crossing between Python objects and Excel values</a:t>
            </a:r>
          </a:p>
          <a:p>
            <a:r>
              <a:rPr lang="en-US" dirty="0"/>
              <a:t>File: pie-environment.xlsx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86A8-D827-A3FC-3831-049A84BC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From “that’s hard in Excel” to “that’s easy in Python”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F59A2-2EF5-F223-5C98-977ABC7E3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4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9078-63A5-9100-36B1-07137ED4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“that’s hard in Excel” to “that’s easy in Python”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56A9-D9C7-2F36-95B9-B9253058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profiling: What is the shape, size, completeness?</a:t>
            </a:r>
          </a:p>
          <a:p>
            <a:r>
              <a:rPr lang="en-US" dirty="0"/>
              <a:t>Time series: pandas for panel data</a:t>
            </a:r>
          </a:p>
          <a:p>
            <a:r>
              <a:rPr lang="en-US" dirty="0"/>
              <a:t>Visualizations: What are the distributions and relationships in this data?</a:t>
            </a:r>
          </a:p>
          <a:p>
            <a:endParaRPr lang="en-US" dirty="0"/>
          </a:p>
          <a:p>
            <a:r>
              <a:rPr lang="en-US" dirty="0"/>
              <a:t>File: hard-excel-easy-python.xlsx</a:t>
            </a:r>
          </a:p>
        </p:txBody>
      </p:sp>
    </p:spTree>
    <p:extLst>
      <p:ext uri="{BB962C8B-B14F-4D97-AF65-F5344CB8AC3E}">
        <p14:creationId xmlns:p14="http://schemas.microsoft.com/office/powerpoint/2010/main" val="221927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492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Arial MT</vt:lpstr>
      <vt:lpstr>Calibri</vt:lpstr>
      <vt:lpstr>Cambria</vt:lpstr>
      <vt:lpstr>Office Theme</vt:lpstr>
      <vt:lpstr>Good Day Ladies and Gentlemen</vt:lpstr>
      <vt:lpstr>PowerPoint Presentation</vt:lpstr>
      <vt:lpstr>About The Speaker</vt:lpstr>
      <vt:lpstr>Introduction to Python in Excel</vt:lpstr>
      <vt:lpstr>Objectives for this session</vt:lpstr>
      <vt:lpstr>1. Understanding the Python in Excel environment</vt:lpstr>
      <vt:lpstr>Understanding the Python in Excel Environmnt</vt:lpstr>
      <vt:lpstr>2. From “that’s hard in Excel” to “that’s easy in Python”</vt:lpstr>
      <vt:lpstr>From “that’s hard in Excel” to “that’s easy in Python”</vt:lpstr>
      <vt:lpstr>3. There’s more to Python and Excel than Python in Excel</vt:lpstr>
      <vt:lpstr>There’s more to Python and Excel than Python in Excel</vt:lpstr>
      <vt:lpstr>PowerPoint Presentation</vt:lpstr>
      <vt:lpstr>Thank you very much for joining today’s webinar!!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in Excel</dc:title>
  <dc:creator>George Mount</dc:creator>
  <cp:lastModifiedBy>George Mount</cp:lastModifiedBy>
  <cp:revision>2</cp:revision>
  <dcterms:created xsi:type="dcterms:W3CDTF">2024-04-06T11:59:59Z</dcterms:created>
  <dcterms:modified xsi:type="dcterms:W3CDTF">2024-04-25T14:29:06Z</dcterms:modified>
</cp:coreProperties>
</file>