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438" r:id="rId2"/>
    <p:sldId id="358" r:id="rId3"/>
    <p:sldId id="258" r:id="rId4"/>
    <p:sldId id="364" r:id="rId5"/>
    <p:sldId id="378" r:id="rId6"/>
    <p:sldId id="439" r:id="rId7"/>
    <p:sldId id="372" r:id="rId8"/>
    <p:sldId id="396" r:id="rId9"/>
    <p:sldId id="397" r:id="rId10"/>
    <p:sldId id="440" r:id="rId11"/>
    <p:sldId id="441" r:id="rId12"/>
    <p:sldId id="387" r:id="rId13"/>
    <p:sldId id="365" r:id="rId14"/>
    <p:sldId id="399" r:id="rId15"/>
    <p:sldId id="429" r:id="rId16"/>
    <p:sldId id="400" r:id="rId17"/>
    <p:sldId id="401" r:id="rId18"/>
    <p:sldId id="442" r:id="rId19"/>
    <p:sldId id="443" r:id="rId20"/>
    <p:sldId id="445" r:id="rId21"/>
    <p:sldId id="446" r:id="rId22"/>
    <p:sldId id="428" r:id="rId23"/>
    <p:sldId id="447" r:id="rId24"/>
    <p:sldId id="449" r:id="rId25"/>
    <p:sldId id="451" r:id="rId26"/>
    <p:sldId id="450" r:id="rId27"/>
    <p:sldId id="452" r:id="rId28"/>
    <p:sldId id="448" r:id="rId29"/>
    <p:sldId id="453" r:id="rId30"/>
    <p:sldId id="456" r:id="rId31"/>
    <p:sldId id="457" r:id="rId32"/>
    <p:sldId id="455" r:id="rId33"/>
  </p:sldIdLst>
  <p:sldSz cx="18288000" cy="10287000"/>
  <p:notesSz cx="6858000" cy="91440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935"/>
    <a:srgbClr val="CF3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>
        <p:scale>
          <a:sx n="50" d="100"/>
          <a:sy n="50" d="100"/>
        </p:scale>
        <p:origin x="132" y="2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15C5B-ABD2-8F90-3331-61D2D2C10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A045DB-897E-E4B5-C91B-A01ACAA561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E546C-7435-9E63-9200-B65B1EA31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C68A1-4C93-0799-58C3-263487F3A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2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D5990-94CA-FBDB-51BD-3C3741D3A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88F8E2-F316-6E0D-C5C2-31F50BC980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78213-159F-ABFE-0C14-46E0013F9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B257C-F7FB-62EA-2547-83E5111852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46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B8292-7155-D451-A5DF-A42376753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8FCD49-4571-4780-2DAB-78D8EE14D8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B2BDEC-5FA4-2DD7-ADEB-4CBD33A1C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97B31-9AF2-BF3F-70EF-5D22C9C5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63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6FE51-4C75-B34F-B939-1FB705B24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A03EF2-25A5-BC40-F2B0-B2ED71DCE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A97BA-FF52-B135-E8A4-CF0030512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7C8FA-EAB5-A8C8-FA50-10AB8905D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6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719C2-337C-0EFC-D1E4-F0E4CCC2E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200493-673C-5411-3FA9-9637B7B46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BC97C-B16F-F4B2-ABCA-64581848B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581CD-E6D1-5721-3D61-4A2303C2E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26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0D229-E627-1461-6019-A8AE08964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F9E12-358C-3C97-1F0B-325AC2E20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1966B0-2D77-D6E1-25B7-E096BA84B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3094-3660-AE05-B120-3A7226203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16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45C59-3869-8419-670D-7B47FBCD0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2ADC19-C02D-3C3C-3C7F-C20EF4D0D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0FB66-34E2-6EB6-0DDB-B4F09DC5A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5675-57CE-6C90-1DFA-C5B122FAA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23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05E04-30EF-F92C-C0FE-360D0F0FA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9885E9-050B-7DC8-451B-027913905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23BDDB-CAC8-E426-C6A7-90DA97859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16746-F4FC-ED1A-3642-ED02A872C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3CB42-8353-6769-7697-4E35B69B8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E71842-5FF5-D853-1DAF-08A31C4F40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FE3617-66A5-4809-CBB5-963CE619B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2C69D-90A8-845A-5C06-97EC7FCCAC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1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247B4-EA20-9A77-A601-D016D20C2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7862E4-02BF-C9FF-6489-F7C6A7110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988CC-32E9-0FAE-B6E8-9592137A6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D8674-D8D8-F65F-8676-0785A516E4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88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5884E-446F-F498-8DA5-3227AD55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FAFEF8-BE95-1D61-FF9B-CFD72D67C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1A41C4-DE1D-9598-D173-6D2556BAA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862B9-E179-B759-226A-87725B841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0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70E1B-6510-49C2-D00F-05BFD3AD9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2E2E6E-07C3-46A6-668C-2A2F0B525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92C52C-B616-2045-2972-D8BFB7B26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C1EEF-DAF0-440C-0CF1-A1EF57059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93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821AC-C968-B672-86B4-CC3FC925F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393117-9A01-84EE-C2A1-DB8EC9C8E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CBD0F9-E53C-CCDA-8235-9030FCC1A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35957B-5871-3DD0-7C33-3F08CEF73F97}"/>
              </a:ext>
            </a:extLst>
          </p:cNvPr>
          <p:cNvSpPr txBox="1"/>
          <p:nvPr/>
        </p:nvSpPr>
        <p:spPr>
          <a:xfrm>
            <a:off x="486137" y="2531318"/>
            <a:ext cx="119797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CF3338"/>
                </a:solidFill>
                <a:latin typeface="Pragmatica" panose="020B0403040502020204" pitchFamily="34" charset="0"/>
              </a:rPr>
              <a:t>Data Visualization with Python in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73243-50BF-E6D4-750B-61272751C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2B873-FB5D-98EC-735E-31201BD41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5B7DD4-B2D8-E23E-3A39-7C4FFDBEBF3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37AF1B-2601-4450-EFB6-BC0469A631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43D9C3-E5DF-FD40-83A3-5A7EEB250DCA}"/>
              </a:ext>
            </a:extLst>
          </p:cNvPr>
          <p:cNvSpPr txBox="1"/>
          <p:nvPr/>
        </p:nvSpPr>
        <p:spPr>
          <a:xfrm>
            <a:off x="260431" y="329879"/>
            <a:ext cx="8906720" cy="990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custom plots with Matplotlib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more advanced and specialized plots with Matplotlib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Gantt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Waterfall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Dumbbell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Integrate Python programming concepts such as loops and conditional statements with data visualization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matplotlib-custom-plots.xlsx</a:t>
            </a:r>
          </a:p>
        </p:txBody>
      </p:sp>
    </p:spTree>
    <p:extLst>
      <p:ext uri="{BB962C8B-B14F-4D97-AF65-F5344CB8AC3E}">
        <p14:creationId xmlns:p14="http://schemas.microsoft.com/office/powerpoint/2010/main" val="334388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53849-AAFD-8E0E-0F8F-A4CF7A6E5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E08AD9-BC90-44D6-BE7B-AA666E3055DF}"/>
              </a:ext>
            </a:extLst>
          </p:cNvPr>
          <p:cNvSpPr/>
          <p:nvPr/>
        </p:nvSpPr>
        <p:spPr>
          <a:xfrm>
            <a:off x="14249400" y="0"/>
            <a:ext cx="4038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020046-4FF1-95C1-F310-D06BBEA20C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7CA405-4F37-FB69-7324-BE19E7D16C63}"/>
              </a:ext>
            </a:extLst>
          </p:cNvPr>
          <p:cNvSpPr txBox="1"/>
          <p:nvPr/>
        </p:nvSpPr>
        <p:spPr>
          <a:xfrm>
            <a:off x="260430" y="329879"/>
            <a:ext cx="17189369" cy="9405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custom plots with Matplotlib CHALLENGE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two-panel plot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Index subplots as [0] and [1]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Subplot 1: Precipitation Line Chart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Plot precipitation by date using Matplotlib basics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Subplot 2: Dumbbell Chart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the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plot_temperature_range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function from cell B14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Provide subplot location (e.g., ax[1])</a:t>
            </a:r>
          </a:p>
          <a:p>
            <a:pPr marL="1143000" lvl="1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Specify the relevant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for the chart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matplotlib-challenge.xlsx</a:t>
            </a:r>
          </a:p>
        </p:txBody>
      </p:sp>
    </p:spTree>
    <p:extLst>
      <p:ext uri="{BB962C8B-B14F-4D97-AF65-F5344CB8AC3E}">
        <p14:creationId xmlns:p14="http://schemas.microsoft.com/office/powerpoint/2010/main" val="320210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Seaborn: Statistical visualization made simple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9493169" cy="980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 to Seaborn and its advantages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Seaborn as data visualization library for statistical plotting that builds upon Matplotlib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plots such as scatter plots, KDE plots, violin plots, and customized bar charts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Showcase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Seaborn’s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simplified syntax and integration with pandas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to customize and streamline the visualization process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intro-to-seaborn.xlsx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AD0DA-155B-275D-C6CD-42AD9893B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535C3D-F86F-75FB-DA06-9A989210AA20}"/>
              </a:ext>
            </a:extLst>
          </p:cNvPr>
          <p:cNvSpPr/>
          <p:nvPr/>
        </p:nvSpPr>
        <p:spPr>
          <a:xfrm>
            <a:off x="11125200" y="0"/>
            <a:ext cx="7162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18D40D-3961-1A26-0B2A-1FA949A7CA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EA10CA-C87C-C209-3194-790A4B27C309}"/>
              </a:ext>
            </a:extLst>
          </p:cNvPr>
          <p:cNvSpPr txBox="1"/>
          <p:nvPr/>
        </p:nvSpPr>
        <p:spPr>
          <a:xfrm>
            <a:off x="260430" y="329879"/>
            <a:ext cx="10255169" cy="994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statistical plots with Seaborn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Pairplots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to visualize relationships and distributions across multiple variables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Jitterplots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to prevent data point overlap in categorical and quantitative variable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Jointplots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to analyze relationships and distributions of paired variables using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hexbin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Heatmaps to visualize correlation matrices and understand variable correlations effectively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seaborn-statistical-plots.xlsx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6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2400" y="0"/>
            <a:ext cx="2895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5589170" cy="9578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Seaborn CHALLENGE</a:t>
            </a: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Viz 1: Scatterplot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flipper_length_mm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vs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body_mass_g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colored by species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Viz 2: Distribution plot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Choose between KDE plot or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violinplot</a:t>
            </a:r>
            <a:endParaRPr lang="en-US" sz="30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Show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body_mass_g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variation across species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Viz 3: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Pairplot</a:t>
            </a:r>
            <a:endParaRPr lang="en-US" sz="30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Examine relationships among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bill_length_mm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bill_depth_mm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flipper_length_mm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body_mass_g</a:t>
            </a:r>
            <a:endParaRPr lang="en-US" sz="30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hue='species' to differentiate species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Viz 4: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Jointplot</a:t>
            </a:r>
            <a:endParaRPr lang="en-US" sz="30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Analyze relationship between two features (e.g.,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bill_length_mm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and 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bill_depth_mm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Experiment with </a:t>
            </a:r>
            <a:r>
              <a:rPr lang="en-US" sz="30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kind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parameter ('hex', 'scatter', '</a:t>
            </a:r>
            <a:r>
              <a:rPr lang="en-US" sz="3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kde</a:t>
            </a: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')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0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seaborn-challenge.xlsx</a:t>
            </a:r>
            <a:endParaRPr lang="en-US" sz="3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EFE3-E73E-8A98-38E2-93069D5F8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699C37-5389-5936-7B7E-8CB5CDDD0D1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C6173-7542-B8D7-4A0D-F6406373A76A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</a:t>
            </a:r>
            <a:r>
              <a:rPr lang="en-US" sz="9900" b="1" dirty="0" err="1">
                <a:solidFill>
                  <a:schemeClr val="bg1"/>
                </a:solidFill>
                <a:latin typeface="Normafixed Tryout" panose="00000409000000000000" pitchFamily="49" charset="0"/>
              </a:rPr>
              <a:t>Plotnine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: Harnessing the grammar of graphics</a:t>
            </a:r>
          </a:p>
        </p:txBody>
      </p:sp>
    </p:spTree>
    <p:extLst>
      <p:ext uri="{BB962C8B-B14F-4D97-AF65-F5344CB8AC3E}">
        <p14:creationId xmlns:p14="http://schemas.microsoft.com/office/powerpoint/2010/main" val="1107026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78028-D16F-8769-E882-182C2EF0B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20C76-C72B-5EBE-DE85-62F42D78A2C5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AE80C-5988-DC22-2683-891B35F8FA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E35026-12B0-3F0F-B3FC-A2EFCB20A54E}"/>
              </a:ext>
            </a:extLst>
          </p:cNvPr>
          <p:cNvSpPr txBox="1"/>
          <p:nvPr/>
        </p:nvSpPr>
        <p:spPr>
          <a:xfrm>
            <a:off x="260430" y="329879"/>
            <a:ext cx="11017170" cy="9802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to know </a:t>
            </a:r>
            <a:r>
              <a:rPr lang="en-US" sz="6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Plotnine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Plotnine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as Grammar of Graphics-based library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Building plots incrementally using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Plotnine’s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ggplot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() function and layering components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diverse visualizations, including scatter plots, density plots, and bar charts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Emphasize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Plotnine’s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flexibility and ability to create complex, customizable charts that surpass Excel’s native capabilities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getting-to-know-plotnine.xlsx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4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636893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A242DB-4587-B99F-C771-FCE1A2F66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998" y="2990000"/>
            <a:ext cx="3553241" cy="466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AA9C6-BEAF-C17D-0CFA-7D1F09188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B49547-6685-F118-E120-AEE6EB19FC36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48827A-5F22-757A-4FCC-CED76248B3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94051F-0215-0C7D-1576-BC3E9DD79041}"/>
              </a:ext>
            </a:extLst>
          </p:cNvPr>
          <p:cNvSpPr txBox="1"/>
          <p:nvPr/>
        </p:nvSpPr>
        <p:spPr>
          <a:xfrm>
            <a:off x="260430" y="329879"/>
            <a:ext cx="11017170" cy="994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layered and faceted visuals with </a:t>
            </a:r>
            <a:r>
              <a:rPr lang="en-US" sz="6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Plotnine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layered plots by combining multiple geometric objects, such as scatterplots with regression lines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Develop faceted charts (small multiples) to effectively compare categories side by side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Combine different plot types, like histograms and density plots, to provide comprehensive views of data distributions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plotnine-layered-plots.xlsx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26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E116F-EBD4-30FD-ACB1-DC6D4762E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4A17E6-05A6-97FD-2140-2BE9A5B2CD49}"/>
              </a:ext>
            </a:extLst>
          </p:cNvPr>
          <p:cNvSpPr/>
          <p:nvPr/>
        </p:nvSpPr>
        <p:spPr>
          <a:xfrm>
            <a:off x="14249400" y="0"/>
            <a:ext cx="4038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A83878-A7F9-BEE0-621A-551BEE0AE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A6FEAC-EFD3-8C02-3DCA-034A87E10EFB}"/>
              </a:ext>
            </a:extLst>
          </p:cNvPr>
          <p:cNvSpPr txBox="1"/>
          <p:nvPr/>
        </p:nvSpPr>
        <p:spPr>
          <a:xfrm>
            <a:off x="260430" y="329879"/>
            <a:ext cx="17341770" cy="10214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Plotnine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CHALLENGE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Bar Chart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Count survivors by class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X-axis: survived, Fill: class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title, labels, apply classic theme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Scatter Plot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Age vs. Fare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Color by </a:t>
            </a:r>
            <a:r>
              <a:rPr lang="en-US" sz="28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pclass</a:t>
            </a:r>
            <a:endParaRPr lang="en-US" sz="28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regression line, title, labels, classic theme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Density Plot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Age distribution by survival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Fill: survived, Facet by sex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lphaUcPeriod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title, labels, rename legend, classic theme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2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getting-to-know-plotnine.xlsx</a:t>
            </a:r>
            <a:endParaRPr lang="en-US" sz="48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69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1AFB0-C56F-D62F-14A8-F33BEFF46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1709C6-2AB2-11C9-7706-1E777C818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251979-A875-B4F6-44AF-C22ED2D4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AABDF8-0B5F-FB07-E49B-5B114D082EA9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AE35B-57A8-E834-2371-E6A10EEB4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20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28395-BB45-5774-B33B-18D7F7B28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16A473-E327-023A-C0E3-940240E758F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65B117-DE80-3838-015A-C1B2FDCD9D8A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5. Practical use cases for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3596059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5DE1B-28FC-C0FD-E79F-1EBEED8D1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9FE423-5F2C-B085-E6DB-678A0A38CDFD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1163B3-018D-68FE-688B-922B7B01EC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D6E18-C2F9-94D6-0020-F745F308D8E6}"/>
              </a:ext>
            </a:extLst>
          </p:cNvPr>
          <p:cNvSpPr txBox="1"/>
          <p:nvPr/>
        </p:nvSpPr>
        <p:spPr>
          <a:xfrm>
            <a:off x="260430" y="329879"/>
            <a:ext cx="11017170" cy="6831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a moving average chart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Develop an interactive moving average chart using Python within an Excel workbook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Combine Python backend processing with Excel frontend capabilities to build user-driven data analyses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moving-average.xlsx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37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4D3B1-C917-4EB0-DE9D-04CA302E7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7D33EC-6D3B-E0E8-2880-9F4B01B660E0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47CA4-0869-B933-381D-4273D1DD73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D0215-089E-3CD1-C917-7699A738972C}"/>
              </a:ext>
            </a:extLst>
          </p:cNvPr>
          <p:cNvSpPr txBox="1"/>
          <p:nvPr/>
        </p:nvSpPr>
        <p:spPr>
          <a:xfrm>
            <a:off x="260430" y="329879"/>
            <a:ext cx="11017170" cy="8387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Dynamic measures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dynamic measures a la Power BI/Tableau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Integrate Python backend processing with Excel’s visualization capabilities to build responsive and customizable bar charts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Utilize Python’s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getattr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function to dynamically handle user-driven inputs for flexible data aggregation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dynamic-measures.xlsx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45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8E44-68DD-6AEA-08F3-5606760AE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5E1502-BDF1-3D8C-22A3-6213D3359402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6DC3E1-5616-5EA6-502A-7BCF02A8A0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1D885-4940-736A-16C8-F0E8B2DB8282}"/>
              </a:ext>
            </a:extLst>
          </p:cNvPr>
          <p:cNvSpPr txBox="1"/>
          <p:nvPr/>
        </p:nvSpPr>
        <p:spPr>
          <a:xfrm>
            <a:off x="260430" y="329879"/>
            <a:ext cx="11017170" cy="852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Practical use cases CHALLENGE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user inputs for start date, end date, and cumulative type (sum or mean)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the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expanding()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method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 line chart of cumulative total over filtered date range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Don’t forget about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getattr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!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combine-use-cases-challenge.xlsx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94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173A1-A353-1D6D-9C2E-51D2D019B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DF1B5C4-66B8-8CC0-4581-61A093A82C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24C191-A077-8582-DDEB-C5D172719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E5169B-A76F-A5B5-8E9B-46305B73162E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2EC25-EBBF-45CE-8C7D-09DB12013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08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6D0E5-E267-03E4-7B1E-E975219AE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D7F99E-6E69-BBD6-8357-9D791616750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FA48E-F2BB-06A7-14BE-AEE0CDC63874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5. AI-powered Python data visualization with Copilot</a:t>
            </a:r>
          </a:p>
        </p:txBody>
      </p:sp>
    </p:spTree>
    <p:extLst>
      <p:ext uri="{BB962C8B-B14F-4D97-AF65-F5344CB8AC3E}">
        <p14:creationId xmlns:p14="http://schemas.microsoft.com/office/powerpoint/2010/main" val="1070441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2D98F-8D2F-EDAF-873F-4DE38CCA3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4B3758-6843-D568-6258-7DE4214E5DEC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FBB6CE-82ED-A08F-4D19-E5DB605E83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FFF790-CFA2-84C8-3710-A340A37B7D03}"/>
              </a:ext>
            </a:extLst>
          </p:cNvPr>
          <p:cNvSpPr txBox="1"/>
          <p:nvPr/>
        </p:nvSpPr>
        <p:spPr>
          <a:xfrm>
            <a:off x="260430" y="329879"/>
            <a:ext cx="11017170" cy="7609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data viz through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Utilize Copilot and generative AI to streamline Python-based data visualization within Excel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Define clear visualization goals to enhance collaboration with Copilot for personalized adjustments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copilot-for-data-viz.xlsx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95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Python integration with Excel for data visualization.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Create and customize Python-generated plots within Excel workbooks.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Utilize Matplotlib, Seaborn, and </a:t>
            </a:r>
            <a:r>
              <a:rPr lang="en-US" sz="4200" dirty="0" err="1">
                <a:solidFill>
                  <a:srgbClr val="707070"/>
                </a:solidFill>
                <a:latin typeface="Pragmatica" panose="020B0403040502020204" pitchFamily="34" charset="0"/>
              </a:rPr>
              <a:t>Plotnine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 libraries for sophisticated visuals.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Implement dynamic and interactive measures using Python in Excel.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Leverage AI tools such as Copilot to enhance and refine Python visualizations.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2DD0D-8DE0-7639-8614-180F52047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B2D07-8F5C-1A76-8B62-879D77101BD1}"/>
              </a:ext>
            </a:extLst>
          </p:cNvPr>
          <p:cNvSpPr/>
          <p:nvPr/>
        </p:nvSpPr>
        <p:spPr>
          <a:xfrm>
            <a:off x="13792200" y="0"/>
            <a:ext cx="4495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3E929A-4F85-BA2E-1670-83412C8E33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649C51-8154-5BF1-C630-D747B0445059}"/>
              </a:ext>
            </a:extLst>
          </p:cNvPr>
          <p:cNvSpPr txBox="1"/>
          <p:nvPr/>
        </p:nvSpPr>
        <p:spPr>
          <a:xfrm>
            <a:off x="260430" y="329879"/>
            <a:ext cx="13531769" cy="10361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data viz through Copilot CHALLENGE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KDE Plot: Flipper lengths by species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Scatterplot with Regression: Body mass vs. flipper length, grouped by species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Small Multiples: Organized by island, scatterplots with regression lines by species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Pairplot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All numeric variables, colored by species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Tips: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detailed prompts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Adapt and iterate your visualizations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863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7DE59-5770-A79C-C0E3-913EB9D41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D74384-0060-8246-EBD4-276E4006DB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5D1AD1-581C-E5FB-6F2B-A8FA2618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038717-7146-58FC-B8B9-8F94C5FE536B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7AA3F-60C6-7962-10C2-67F545251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20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4F1E7-B991-AE7F-09FA-62FD8058A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2161E0E-E808-8656-5554-2DEAB9FDD9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4F93B6-2CC4-9471-2733-BA5E8C6A3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30F57B-68E0-A88A-C1D9-7783170E9490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486FF-123E-2F7C-9157-BC742F0DD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Getting started with Python visualizations in Excel</a:t>
            </a:r>
          </a:p>
          <a:p>
            <a:endParaRPr lang="en-US" sz="99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45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started with Python in Excel data viz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Learning the rules of the road for Python data viz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Execute Python plots 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Resize and position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Pros and cons of Python-powered vs native Excel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first-python-plot.xlsx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765DE-B687-5667-5F3D-BD47B7275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C5168F-240D-302E-0AB5-18D36FDF4EC2}"/>
              </a:ext>
            </a:extLst>
          </p:cNvPr>
          <p:cNvSpPr/>
          <p:nvPr/>
        </p:nvSpPr>
        <p:spPr>
          <a:xfrm>
            <a:off x="13487400" y="0"/>
            <a:ext cx="4800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3C37CB-2EC8-445D-C7AA-A92B2F94FD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1D238F-F430-2EDB-94A0-76A6304A2C50}"/>
              </a:ext>
            </a:extLst>
          </p:cNvPr>
          <p:cNvSpPr txBox="1"/>
          <p:nvPr/>
        </p:nvSpPr>
        <p:spPr>
          <a:xfrm>
            <a:off x="260430" y="329879"/>
            <a:ext cx="11702969" cy="959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started with Python in Excel data viz CHALLENGE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rainfall data into Python within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line chart using `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plt.plot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()` from matplotlib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Assign months to the X-axis and rainfall (inches) to the Y-axis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a descriptive title to the chart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Adjust plot dimensions for clearer X-axis labels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visualization and troubleshoot as needed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first-plot-challenge.xlsx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6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Matplotlib: The foundation of Python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127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Understanding Matplotlib basics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Matplotlib as foundational data viz library for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and customize basic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creation of subplots for multi-chart analyses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Integrate Pandas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DataFrames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with Matplotlib for streamlined plotting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understand-matplotlib.xlsx</a:t>
            </a: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1168</Words>
  <Application>Microsoft Office PowerPoint</Application>
  <PresentationFormat>Custom</PresentationFormat>
  <Paragraphs>222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Pragmatica</vt:lpstr>
      <vt:lpstr>Calibri</vt:lpstr>
      <vt:lpstr>Normafixed Tryout</vt:lpstr>
      <vt:lpstr>Consolas</vt:lpstr>
      <vt:lpstr>Aliens &amp; cows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229</cp:revision>
  <dcterms:created xsi:type="dcterms:W3CDTF">2006-08-16T00:00:00Z</dcterms:created>
  <dcterms:modified xsi:type="dcterms:W3CDTF">2024-12-31T02:21:36Z</dcterms:modified>
  <dc:identifier>DADurESpNu8</dc:identifier>
</cp:coreProperties>
</file>