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7" r:id="rId6"/>
    <p:sldId id="259" r:id="rId7"/>
    <p:sldId id="265" r:id="rId8"/>
    <p:sldId id="268" r:id="rId9"/>
    <p:sldId id="269" r:id="rId10"/>
    <p:sldId id="264" r:id="rId11"/>
    <p:sldId id="262" r:id="rId12"/>
    <p:sldId id="257" r:id="rId13"/>
    <p:sldId id="258" r:id="rId14"/>
    <p:sldId id="260" r:id="rId15"/>
    <p:sldId id="261" r:id="rId16"/>
    <p:sldId id="263" r:id="rId17"/>
    <p:sldId id="266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Sans" panose="020B0503050000020004" pitchFamily="34" charset="0"/>
      <p:regular r:id="rId27"/>
      <p:bold r:id="rId28"/>
      <p:italic r:id="rId29"/>
      <p:boldItalic r:id="rId30"/>
    </p:embeddedFont>
    <p:embeddedFont>
      <p:font typeface="Fira Sans Black" panose="020B0A03050000020004" pitchFamily="34" charset="0"/>
      <p:regular r:id="rId31"/>
      <p:bold r:id="rId32"/>
      <p:boldItalic r:id="rId33"/>
    </p:embeddedFont>
    <p:embeddedFont>
      <p:font typeface="Fira Sans Bold" panose="020B0803050000020004" charset="0"/>
      <p:regular r:id="rId34"/>
      <p:bold r:id="rId35"/>
    </p:embeddedFont>
    <p:embeddedFont>
      <p:font typeface="Fira Sans Bold Bold" panose="020B0604020202020204" charset="0"/>
      <p:regular r:id="rId36"/>
    </p:embeddedFont>
    <p:embeddedFont>
      <p:font typeface="Fira Sans Medium" panose="020B0603050000020004" pitchFamily="34" charset="0"/>
      <p:regular r:id="rId37"/>
      <p:italic r:id="rId38"/>
    </p:embeddedFont>
    <p:embeddedFont>
      <p:font typeface="Fira Sans Medium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4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5232202"/>
            <a:chOff x="0" y="76200"/>
            <a:chExt cx="19984061" cy="6976268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6976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EXPLORATORY DATA ANALYSIS IN EXCEL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7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348DDB"/>
                </a:solidFill>
                <a:latin typeface="Fira Sans Bold"/>
              </a:rPr>
              <a:t>INSERT</a:t>
            </a:r>
            <a:r>
              <a:rPr lang="en-US" sz="6649" spc="731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41342"/>
            <a:ext cx="14059385" cy="3766216"/>
            <a:chOff x="0" y="0"/>
            <a:chExt cx="18745846" cy="5021622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8745846" cy="3582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"/>
                </a:rPr>
                <a:t>INSERT</a:t>
              </a:r>
            </a:p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 Bold"/>
                </a:rPr>
                <a:t>HEADLINE HERE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spc="412">
                  <a:solidFill>
                    <a:srgbClr val="FFFFFF"/>
                  </a:solidFill>
                  <a:latin typeface="Fira Sans Medium"/>
                </a:rPr>
                <a:t>LOREM IPSUM DOLOR SIT AMET, CONSECTETUR ADIPISCING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918702" y="2164688"/>
            <a:ext cx="6440878" cy="320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INSERT SUB HEADLINE HERE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6554" y="-186526"/>
            <a:ext cx="7300104" cy="10660052"/>
          </a:xfrm>
          <a:prstGeom prst="rect">
            <a:avLst/>
          </a:prstGeom>
          <a:solidFill>
            <a:srgbClr val="1E365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009944" y="4951167"/>
            <a:ext cx="4077287" cy="88535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85470" y="1765603"/>
            <a:ext cx="11778130" cy="6959297"/>
            <a:chOff x="0" y="0"/>
            <a:chExt cx="7981950" cy="4716263"/>
          </a:xfrm>
        </p:grpSpPr>
        <p:sp>
          <p:nvSpPr>
            <p:cNvPr id="9" name="Freeform 9"/>
            <p:cNvSpPr/>
            <p:nvPr/>
          </p:nvSpPr>
          <p:spPr>
            <a:xfrm>
              <a:off x="87302" y="0"/>
              <a:ext cx="7791368" cy="4716263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10906" t="6047" r="10533" b="1117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18601" y="3962400"/>
            <a:ext cx="4040699" cy="34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Lorem ipsum dolor sit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amet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consectetur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adipiscing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elit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sed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do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eiusmod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tempor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incididunt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ut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labore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et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dolore</a:t>
            </a:r>
            <a:endParaRPr lang="en-US" sz="2800" spc="3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SESSION OBJECTIVES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93D77-F43A-446D-ACDA-9013645732D8}"/>
              </a:ext>
            </a:extLst>
          </p:cNvPr>
          <p:cNvSpPr txBox="1"/>
          <p:nvPr/>
        </p:nvSpPr>
        <p:spPr>
          <a:xfrm>
            <a:off x="1462797" y="24003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What is EDA?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Hack and enable Excel to do it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50870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1E3653"/>
                </a:solidFill>
                <a:latin typeface="Fira Sans Bold"/>
              </a:rPr>
              <a:t>EDA: “INTERVIEWING THE DATA”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21F2-E1D9-425B-8B60-9939C75FFE80}"/>
              </a:ext>
            </a:extLst>
          </p:cNvPr>
          <p:cNvSpPr txBox="1"/>
          <p:nvPr/>
        </p:nvSpPr>
        <p:spPr>
          <a:xfrm>
            <a:off x="1447800" y="2432917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What can it and </a:t>
            </a:r>
            <a:r>
              <a:rPr lang="en-US" sz="4400" i="1" dirty="0">
                <a:latin typeface="Fira Sans Medium" panose="020B0603050000020004" pitchFamily="34" charset="0"/>
              </a:rPr>
              <a:t>can’t </a:t>
            </a:r>
            <a:r>
              <a:rPr lang="en-US" sz="4400" dirty="0">
                <a:latin typeface="Fira Sans Medium" panose="020B0603050000020004" pitchFamily="34" charset="0"/>
              </a:rPr>
              <a:t>it say?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Looking at it: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Listening to it: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dirty="0">
                <a:latin typeface="Fira Sans Medium" panose="020B0603050000020004" pitchFamily="34" charset="0"/>
              </a:rPr>
              <a:t>Dataset: </a:t>
            </a:r>
            <a:r>
              <a:rPr lang="en-US" sz="4400" dirty="0">
                <a:latin typeface="Consolas" panose="020B0609020204030204" pitchFamily="49" charset="0"/>
              </a:rPr>
              <a:t>housing.xlsx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469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Have you installed the Data Analysis ToolPak?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-419100"/>
            <a:ext cx="9203876" cy="8686800"/>
            <a:chOff x="0" y="-76200"/>
            <a:chExt cx="11997440" cy="3869945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endParaRPr lang="en-US" sz="3773" spc="565" dirty="0">
                <a:solidFill>
                  <a:srgbClr val="1E3653"/>
                </a:solidFill>
                <a:latin typeface="Fira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35199"/>
              <a:ext cx="11997440" cy="15585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87"/>
                </a:lnSpc>
              </a:pPr>
              <a:r>
                <a:rPr lang="en-US" sz="6000" spc="148" dirty="0">
                  <a:solidFill>
                    <a:srgbClr val="FFFFFF"/>
                  </a:solidFill>
                  <a:latin typeface="Fira Sans Medium"/>
                </a:rPr>
                <a:t>Instructions:  	https://swiy.io/73g4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00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905000" y="515985"/>
            <a:ext cx="160499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EDA FOR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CATEGORICAL VARIABLES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DAA6B-0E8C-489A-BD13-242BB3267FE0}"/>
              </a:ext>
            </a:extLst>
          </p:cNvPr>
          <p:cNvSpPr txBox="1"/>
          <p:nvPr/>
        </p:nvSpPr>
        <p:spPr>
          <a:xfrm>
            <a:off x="3276600" y="2944449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Counting “how many” of each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905000" y="515985"/>
            <a:ext cx="160499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EDA FOR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QUANTITATIVE VARIABLES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DAA6B-0E8C-489A-BD13-242BB3267FE0}"/>
              </a:ext>
            </a:extLst>
          </p:cNvPr>
          <p:cNvSpPr txBox="1"/>
          <p:nvPr/>
        </p:nvSpPr>
        <p:spPr>
          <a:xfrm>
            <a:off x="3276600" y="2944449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How do quantities vary?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Descriptive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Histograms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96596" y="0"/>
            <a:ext cx="6791404" cy="10462224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29" name="Group 29"/>
          <p:cNvGrpSpPr/>
          <p:nvPr/>
        </p:nvGrpSpPr>
        <p:grpSpPr>
          <a:xfrm>
            <a:off x="1028700" y="921544"/>
            <a:ext cx="9678920" cy="1723667"/>
            <a:chOff x="0" y="-142875"/>
            <a:chExt cx="12905226" cy="2298223"/>
          </a:xfrm>
        </p:grpSpPr>
        <p:sp>
          <p:nvSpPr>
            <p:cNvPr id="30" name="AutoShape 30"/>
            <p:cNvSpPr/>
            <p:nvPr/>
          </p:nvSpPr>
          <p:spPr>
            <a:xfrm>
              <a:off x="0" y="2110160"/>
              <a:ext cx="12634941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42875"/>
              <a:ext cx="12905226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FFFFFF"/>
                  </a:solidFill>
                  <a:latin typeface="League Spartan Italics"/>
                </a:rPr>
                <a:t>QUESTIONS?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1544"/>
            <a:ext cx="10611535" cy="3057167"/>
            <a:chOff x="0" y="-142875"/>
            <a:chExt cx="14148713" cy="4076223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4148713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178CFF"/>
                  </a:solidFill>
                  <a:latin typeface="League Spartan Italic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426251">
            <a:off x="14882915" y="6102218"/>
            <a:ext cx="3264614" cy="7855002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400" y="266700"/>
            <a:ext cx="3809997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322FB-358A-4635-BB66-4945EA6C29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1E6B5E-41BE-480D-A76C-3D967E91D6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B75E3-7A1D-47BC-9BDD-2F171419F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131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Fira Sans Medium Bold</vt:lpstr>
      <vt:lpstr>Calibri</vt:lpstr>
      <vt:lpstr>Fira Sans Bold Bold</vt:lpstr>
      <vt:lpstr>Fira Sans Bold</vt:lpstr>
      <vt:lpstr>Arial</vt:lpstr>
      <vt:lpstr>Fira Sans Black Bold</vt:lpstr>
      <vt:lpstr>Fira Sans Black</vt:lpstr>
      <vt:lpstr>Fira Sans</vt:lpstr>
      <vt:lpstr>Fira Sans Medium</vt:lpstr>
      <vt:lpstr>Consolas</vt:lpstr>
      <vt:lpstr>League Spartan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15</cp:revision>
  <dcterms:created xsi:type="dcterms:W3CDTF">2006-08-16T00:00:00Z</dcterms:created>
  <dcterms:modified xsi:type="dcterms:W3CDTF">2022-01-19T14:50:02Z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