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67" r:id="rId6"/>
    <p:sldId id="270" r:id="rId7"/>
    <p:sldId id="259" r:id="rId8"/>
    <p:sldId id="265" r:id="rId9"/>
    <p:sldId id="268" r:id="rId10"/>
    <p:sldId id="269" r:id="rId11"/>
    <p:sldId id="264" r:id="rId12"/>
    <p:sldId id="262" r:id="rId13"/>
    <p:sldId id="257" r:id="rId14"/>
    <p:sldId id="258" r:id="rId15"/>
    <p:sldId id="260" r:id="rId16"/>
    <p:sldId id="261" r:id="rId17"/>
    <p:sldId id="263" r:id="rId18"/>
    <p:sldId id="266" r:id="rId19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Fira Sans" panose="020B0503050000020004" pitchFamily="34" charset="0"/>
      <p:regular r:id="rId28"/>
      <p:bold r:id="rId29"/>
      <p:italic r:id="rId30"/>
      <p:boldItalic r:id="rId31"/>
    </p:embeddedFont>
    <p:embeddedFont>
      <p:font typeface="Fira Sans Black" panose="020B0A03050000020004" pitchFamily="34" charset="0"/>
      <p:regular r:id="rId32"/>
      <p:bold r:id="rId33"/>
      <p:boldItalic r:id="rId34"/>
    </p:embeddedFont>
    <p:embeddedFont>
      <p:font typeface="Fira Sans Bold" panose="020B0803050000020004" charset="0"/>
      <p:regular r:id="rId35"/>
      <p:bold r:id="rId36"/>
    </p:embeddedFont>
    <p:embeddedFont>
      <p:font typeface="Fira Sans Bold Bold" panose="020B0604020202020204" charset="0"/>
      <p:regular r:id="rId37"/>
    </p:embeddedFont>
    <p:embeddedFont>
      <p:font typeface="Fira Sans Medium" panose="020B0603050000020004" pitchFamily="34" charset="0"/>
      <p:regular r:id="rId38"/>
      <p:italic r:id="rId39"/>
    </p:embeddedFont>
    <p:embeddedFont>
      <p:font typeface="Fira Sans Medium Bold" panose="020B0604020202020204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782" y="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tringfestdata/edna-eas-feb-2022-eda-excel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891377" y="904759"/>
            <a:ext cx="6505246" cy="141256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49977" y="3249480"/>
            <a:ext cx="14988046" cy="5232202"/>
            <a:chOff x="0" y="76200"/>
            <a:chExt cx="19984061" cy="6976268"/>
          </a:xfrm>
        </p:grpSpPr>
        <p:sp>
          <p:nvSpPr>
            <p:cNvPr id="6" name="TextBox 6"/>
            <p:cNvSpPr txBox="1"/>
            <p:nvPr/>
          </p:nvSpPr>
          <p:spPr>
            <a:xfrm>
              <a:off x="0" y="76200"/>
              <a:ext cx="19984061" cy="6976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59"/>
                </a:lnSpc>
              </a:pPr>
              <a:r>
                <a:rPr lang="en-US" sz="11999" spc="936" dirty="0">
                  <a:solidFill>
                    <a:srgbClr val="FFFFFF"/>
                  </a:solidFill>
                  <a:latin typeface="Fira Sans Bold"/>
                </a:rPr>
                <a:t>EXPLORATORY DATA ANALYSIS IN EXCEL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201567"/>
              <a:ext cx="19984061" cy="6897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74"/>
                </a:lnSpc>
              </a:pPr>
              <a:endParaRPr lang="en-US" sz="3053" spc="1102" dirty="0">
                <a:solidFill>
                  <a:srgbClr val="178CFF"/>
                </a:solidFill>
                <a:latin typeface="Fira Sans Medium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426251">
            <a:off x="14882915" y="6102218"/>
            <a:ext cx="3264614" cy="7855002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2400" y="266700"/>
            <a:ext cx="3809997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8603506" y="515985"/>
            <a:ext cx="935142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>
                <a:solidFill>
                  <a:srgbClr val="348DDB"/>
                </a:solidFill>
                <a:latin typeface="Fira Sans Bold"/>
              </a:rPr>
              <a:t>INSERT</a:t>
            </a:r>
            <a:r>
              <a:rPr lang="en-US" sz="6649" spc="731">
                <a:solidFill>
                  <a:srgbClr val="FFFFFF"/>
                </a:solidFill>
                <a:latin typeface="Fira Sans Bold"/>
              </a:rPr>
              <a:t> TEXT HERE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999"/>
          </a:blip>
          <a:srcRect/>
          <a:stretch>
            <a:fillRect/>
          </a:stretch>
        </p:blipFill>
        <p:spPr>
          <a:xfrm>
            <a:off x="5983605" y="1280160"/>
            <a:ext cx="6320790" cy="632079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14308" y="3241342"/>
            <a:ext cx="14059385" cy="3766216"/>
            <a:chOff x="0" y="0"/>
            <a:chExt cx="18745846" cy="5021622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"/>
              <a:ext cx="18745846" cy="3582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530"/>
                </a:lnSpc>
              </a:pPr>
              <a:r>
                <a:rPr lang="en-US" sz="9000" spc="990">
                  <a:solidFill>
                    <a:srgbClr val="1E3653"/>
                  </a:solidFill>
                  <a:latin typeface="Fira Sans Black"/>
                </a:rPr>
                <a:t>INSERT</a:t>
              </a:r>
            </a:p>
            <a:p>
              <a:pPr algn="ctr">
                <a:lnSpc>
                  <a:spcPts val="10530"/>
                </a:lnSpc>
              </a:pPr>
              <a:r>
                <a:rPr lang="en-US" sz="9000" spc="990">
                  <a:solidFill>
                    <a:srgbClr val="1E3653"/>
                  </a:solidFill>
                  <a:latin typeface="Fira Sans Black Bold"/>
                </a:rPr>
                <a:t>HEADLINE HERE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499371" y="4380865"/>
              <a:ext cx="17747105" cy="6407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6"/>
                </a:lnSpc>
              </a:pPr>
              <a:r>
                <a:rPr lang="en-US" sz="3200" spc="412">
                  <a:solidFill>
                    <a:srgbClr val="FFFFFF"/>
                  </a:solidFill>
                  <a:latin typeface="Fira Sans Medium"/>
                </a:rPr>
                <a:t>LOREM IPSUM DOLOR SIT AMET, CONSECTETUR ADIPISCING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73582"/>
            <a:ext cx="18288000" cy="1419061"/>
          </a:xfrm>
          <a:prstGeom prst="rect">
            <a:avLst/>
          </a:prstGeom>
          <a:solidFill>
            <a:srgbClr val="348DDB"/>
          </a:solidFill>
        </p:spPr>
      </p:sp>
      <p:grpSp>
        <p:nvGrpSpPr>
          <p:cNvPr id="3" name="Group 3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183" y="9172146"/>
            <a:ext cx="4503752" cy="8219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628882">
            <a:off x="11231808" y="-2922358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4246331" y="-228917"/>
            <a:ext cx="4041669" cy="10744835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7" name="TextBox 7"/>
          <p:cNvSpPr txBox="1"/>
          <p:nvPr/>
        </p:nvSpPr>
        <p:spPr>
          <a:xfrm rot="5400000">
            <a:off x="12918702" y="2164688"/>
            <a:ext cx="6440878" cy="320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24"/>
              </a:lnSpc>
            </a:pPr>
            <a:r>
              <a:rPr lang="en-US" sz="7200" spc="835">
                <a:solidFill>
                  <a:srgbClr val="1E3653"/>
                </a:solidFill>
                <a:latin typeface="Fira Sans Bold Bold"/>
              </a:rPr>
              <a:t>INSERT SUB HEADLINE HERE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4528099" y="9443671"/>
            <a:ext cx="3488022" cy="636564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2628882">
            <a:off x="-355074" y="3836582"/>
            <a:ext cx="3578760" cy="8513090"/>
            <a:chOff x="0" y="0"/>
            <a:chExt cx="4771680" cy="11350786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66554" y="-186526"/>
            <a:ext cx="7300104" cy="10660052"/>
          </a:xfrm>
          <a:prstGeom prst="rect">
            <a:avLst/>
          </a:prstGeom>
          <a:solidFill>
            <a:srgbClr val="1E3653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5400000">
            <a:off x="-1009944" y="4951167"/>
            <a:ext cx="4077287" cy="88535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785470" y="1765603"/>
            <a:ext cx="11778130" cy="6959297"/>
            <a:chOff x="0" y="0"/>
            <a:chExt cx="7981950" cy="4716263"/>
          </a:xfrm>
        </p:grpSpPr>
        <p:sp>
          <p:nvSpPr>
            <p:cNvPr id="9" name="Freeform 9"/>
            <p:cNvSpPr/>
            <p:nvPr/>
          </p:nvSpPr>
          <p:spPr>
            <a:xfrm>
              <a:off x="87302" y="0"/>
              <a:ext cx="7791368" cy="4716263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10906" t="6047" r="10533" b="11178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3218601" y="3962400"/>
            <a:ext cx="4040699" cy="3413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00"/>
              </a:lnSpc>
            </a:pP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Lorem ipsum dolor sit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amet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consectetur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adipiscing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elit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,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sed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do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eiusmod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tempor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incididunt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ut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labore</a:t>
            </a:r>
            <a:r>
              <a:rPr lang="en-PH" sz="2800" dirty="0">
                <a:solidFill>
                  <a:schemeClr val="bg1"/>
                </a:solidFill>
                <a:latin typeface="Fira Sans" panose="020B0503050000020004" pitchFamily="34" charset="0"/>
              </a:rPr>
              <a:t> et </a:t>
            </a:r>
            <a:r>
              <a:rPr lang="en-PH" sz="2800" dirty="0" err="1">
                <a:solidFill>
                  <a:schemeClr val="bg1"/>
                </a:solidFill>
                <a:latin typeface="Fira Sans" panose="020B0503050000020004" pitchFamily="34" charset="0"/>
              </a:rPr>
              <a:t>dolore</a:t>
            </a:r>
            <a:endParaRPr lang="en-US" sz="2800" spc="30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3" name="TextBox 3"/>
          <p:cNvSpPr txBox="1"/>
          <p:nvPr/>
        </p:nvSpPr>
        <p:spPr>
          <a:xfrm>
            <a:off x="470966" y="515985"/>
            <a:ext cx="11385968" cy="945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SESSION OBJECTIVES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 rot="2426251">
            <a:off x="14572506" y="3928022"/>
            <a:ext cx="3578760" cy="8513090"/>
            <a:chOff x="0" y="0"/>
            <a:chExt cx="4771680" cy="11350786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4"/>
          <a:srcRect l="19060" t="44"/>
          <a:stretch/>
        </p:blipFill>
        <p:spPr>
          <a:xfrm>
            <a:off x="228600" y="9521040"/>
            <a:ext cx="2588803" cy="575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093D77-F43A-446D-ACDA-9013645732D8}"/>
              </a:ext>
            </a:extLst>
          </p:cNvPr>
          <p:cNvSpPr txBox="1"/>
          <p:nvPr/>
        </p:nvSpPr>
        <p:spPr>
          <a:xfrm>
            <a:off x="1462797" y="2400300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What is EDA?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Hack and enable Excel to do it</a:t>
            </a:r>
          </a:p>
        </p:txBody>
      </p:sp>
    </p:spTree>
    <p:extLst>
      <p:ext uri="{BB962C8B-B14F-4D97-AF65-F5344CB8AC3E}">
        <p14:creationId xmlns:p14="http://schemas.microsoft.com/office/powerpoint/2010/main" val="185931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50870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1E3653"/>
                </a:solidFill>
                <a:latin typeface="Fira Sans Bold"/>
              </a:rPr>
              <a:t>FOLLOW ALONG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021F2-E1D9-425B-8B60-9939C75FFE80}"/>
              </a:ext>
            </a:extLst>
          </p:cNvPr>
          <p:cNvSpPr txBox="1"/>
          <p:nvPr/>
        </p:nvSpPr>
        <p:spPr>
          <a:xfrm>
            <a:off x="1447800" y="2432917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Resources available: </a:t>
            </a:r>
            <a:r>
              <a:rPr lang="en-US" sz="4400" dirty="0">
                <a:latin typeface="Fira Sans Medium" panose="020B0603050000020004" pitchFamily="34" charset="0"/>
                <a:hlinkClick r:id="rId5"/>
              </a:rPr>
              <a:t>https://github.com/stringfestdata/edna-eas-feb-2022-eda-excel</a:t>
            </a:r>
            <a:r>
              <a:rPr lang="en-US" sz="4400" dirty="0">
                <a:latin typeface="Fira Sans Medium" panose="020B0603050000020004" pitchFamily="34" charset="0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Code &gt; Download ZIP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0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0C70D4"/>
          </a:solidFill>
        </p:spPr>
      </p:sp>
      <p:grpSp>
        <p:nvGrpSpPr>
          <p:cNvPr id="3" name="Group 3"/>
          <p:cNvGrpSpPr/>
          <p:nvPr/>
        </p:nvGrpSpPr>
        <p:grpSpPr>
          <a:xfrm rot="2294618">
            <a:off x="15469920" y="3513593"/>
            <a:ext cx="3578760" cy="8513090"/>
            <a:chOff x="0" y="0"/>
            <a:chExt cx="4771680" cy="11350786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6323" y="135120"/>
            <a:ext cx="1580870" cy="15808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676926" y="486390"/>
            <a:ext cx="150870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1E3653"/>
                </a:solidFill>
                <a:latin typeface="Fira Sans Bold"/>
              </a:rPr>
              <a:t>EDA: “INTERVIEWING THE DATA”</a:t>
            </a:r>
            <a:endParaRPr lang="en-US" sz="6649" spc="731" dirty="0">
              <a:solidFill>
                <a:srgbClr val="FFFFFF"/>
              </a:solidFill>
              <a:latin typeface="Fira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021F2-E1D9-425B-8B60-9939C75FFE80}"/>
              </a:ext>
            </a:extLst>
          </p:cNvPr>
          <p:cNvSpPr txBox="1"/>
          <p:nvPr/>
        </p:nvSpPr>
        <p:spPr>
          <a:xfrm>
            <a:off x="1447800" y="2432917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What can it and </a:t>
            </a:r>
            <a:r>
              <a:rPr lang="en-US" sz="4400" i="1" dirty="0">
                <a:latin typeface="Fira Sans Medium" panose="020B0603050000020004" pitchFamily="34" charset="0"/>
              </a:rPr>
              <a:t>can’t </a:t>
            </a:r>
            <a:r>
              <a:rPr lang="en-US" sz="4400" dirty="0">
                <a:latin typeface="Fira Sans Medium" panose="020B0603050000020004" pitchFamily="34" charset="0"/>
              </a:rPr>
              <a:t>it say?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Looking at it: summary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Listening to it: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400" dirty="0">
              <a:latin typeface="Fira Sans Medium" panose="020B0603050000020004" pitchFamily="34" charset="0"/>
            </a:endParaRPr>
          </a:p>
          <a:p>
            <a:r>
              <a:rPr lang="en-US" sz="4400" dirty="0">
                <a:latin typeface="Fira Sans Medium" panose="020B0603050000020004" pitchFamily="34" charset="0"/>
              </a:rPr>
              <a:t>Dataset: </a:t>
            </a:r>
            <a:r>
              <a:rPr lang="en-US" sz="4400" dirty="0">
                <a:latin typeface="Consolas" panose="020B0609020204030204" pitchFamily="49" charset="0"/>
              </a:rPr>
              <a:t>housing.xlsx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243048"/>
            <a:ext cx="10974042" cy="10773096"/>
          </a:xfrm>
          <a:prstGeom prst="rect">
            <a:avLst/>
          </a:prstGeom>
          <a:solidFill>
            <a:srgbClr val="348DDB"/>
          </a:solidFill>
        </p:spPr>
      </p:sp>
      <p:sp>
        <p:nvSpPr>
          <p:cNvPr id="3" name="TextBox 3"/>
          <p:cNvSpPr txBox="1"/>
          <p:nvPr/>
        </p:nvSpPr>
        <p:spPr>
          <a:xfrm>
            <a:off x="11833809" y="885825"/>
            <a:ext cx="5425491" cy="469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295"/>
              </a:lnSpc>
            </a:pPr>
            <a:r>
              <a:rPr lang="en-US" sz="6500" spc="65" dirty="0">
                <a:solidFill>
                  <a:srgbClr val="348DDB"/>
                </a:solidFill>
                <a:latin typeface="League Spartan Italics"/>
              </a:rPr>
              <a:t>Have you installed the Data Analysis ToolPak?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-419100"/>
            <a:ext cx="9203876" cy="8686800"/>
            <a:chOff x="0" y="-76200"/>
            <a:chExt cx="11997440" cy="3869945"/>
          </a:xfrm>
        </p:grpSpPr>
        <p:sp>
          <p:nvSpPr>
            <p:cNvPr id="5" name="TextBox 5"/>
            <p:cNvSpPr txBox="1"/>
            <p:nvPr/>
          </p:nvSpPr>
          <p:spPr>
            <a:xfrm>
              <a:off x="0" y="-76200"/>
              <a:ext cx="6950268" cy="85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282"/>
                </a:lnSpc>
              </a:pPr>
              <a:endParaRPr lang="en-US" sz="3773" spc="565" dirty="0">
                <a:solidFill>
                  <a:srgbClr val="1E3653"/>
                </a:solidFill>
                <a:latin typeface="Fira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235199"/>
              <a:ext cx="11997440" cy="155854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87"/>
                </a:lnSpc>
              </a:pPr>
              <a:r>
                <a:rPr lang="en-US" sz="6000" spc="148" dirty="0">
                  <a:solidFill>
                    <a:srgbClr val="FFFFFF"/>
                  </a:solidFill>
                  <a:latin typeface="Fira Sans Medium"/>
                </a:rPr>
                <a:t>Instructions:  	https://swiy.io/73g4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 rot="2426251">
            <a:off x="14755386" y="3699422"/>
            <a:ext cx="3578760" cy="8513090"/>
            <a:chOff x="0" y="0"/>
            <a:chExt cx="4771680" cy="113507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3001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1905000" y="515985"/>
            <a:ext cx="160499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EDA FOR</a:t>
            </a: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 CATEGORICAL VARIABLES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BDAA6B-0E8C-489A-BD13-242BB3267FE0}"/>
              </a:ext>
            </a:extLst>
          </p:cNvPr>
          <p:cNvSpPr txBox="1"/>
          <p:nvPr/>
        </p:nvSpPr>
        <p:spPr>
          <a:xfrm>
            <a:off x="3276600" y="2944449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Counting “how many” of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Frequency tables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 err="1">
                <a:latin typeface="Fira Sans Medium" panose="020B0603050000020004" pitchFamily="34" charset="0"/>
              </a:rPr>
              <a:t>Barplots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8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26251">
            <a:off x="11352" y="-1112397"/>
            <a:ext cx="3578760" cy="8513090"/>
            <a:chOff x="0" y="0"/>
            <a:chExt cx="4771680" cy="1135078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8288000" cy="1910300"/>
          </a:xfrm>
          <a:prstGeom prst="rect">
            <a:avLst/>
          </a:prstGeom>
          <a:solidFill>
            <a:srgbClr val="273755"/>
          </a:solidFill>
        </p:spPr>
      </p:sp>
      <p:sp>
        <p:nvSpPr>
          <p:cNvPr id="7" name="TextBox 7"/>
          <p:cNvSpPr txBox="1"/>
          <p:nvPr/>
        </p:nvSpPr>
        <p:spPr>
          <a:xfrm>
            <a:off x="1905000" y="515985"/>
            <a:ext cx="1604993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247"/>
              </a:lnSpc>
            </a:pPr>
            <a:r>
              <a:rPr lang="en-US" sz="6649" spc="731" dirty="0">
                <a:solidFill>
                  <a:srgbClr val="348DDB"/>
                </a:solidFill>
                <a:latin typeface="Fira Sans Bold"/>
              </a:rPr>
              <a:t>EDA FOR</a:t>
            </a:r>
            <a:r>
              <a:rPr lang="en-US" sz="6649" spc="731" dirty="0">
                <a:solidFill>
                  <a:srgbClr val="FFFFFF"/>
                </a:solidFill>
                <a:latin typeface="Fira Sans Bold"/>
              </a:rPr>
              <a:t> QUANTITATIVE VARIABLES</a:t>
            </a:r>
          </a:p>
        </p:txBody>
      </p:sp>
      <p:grpSp>
        <p:nvGrpSpPr>
          <p:cNvPr id="8" name="Group 8"/>
          <p:cNvGrpSpPr/>
          <p:nvPr/>
        </p:nvGrpSpPr>
        <p:grpSpPr>
          <a:xfrm rot="2426251">
            <a:off x="14572506" y="5570993"/>
            <a:ext cx="3578760" cy="8513090"/>
            <a:chOff x="0" y="0"/>
            <a:chExt cx="4771680" cy="11350786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6579106"/>
              <a:ext cx="4771680" cy="477168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291575"/>
              <a:ext cx="4771680" cy="477168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4771680" cy="4771680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1531" y="9539681"/>
            <a:ext cx="3198403" cy="575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BDAA6B-0E8C-489A-BD13-242BB3267FE0}"/>
              </a:ext>
            </a:extLst>
          </p:cNvPr>
          <p:cNvSpPr txBox="1"/>
          <p:nvPr/>
        </p:nvSpPr>
        <p:spPr>
          <a:xfrm>
            <a:off x="3276600" y="2944449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How do quantities vary?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Descriptive statistics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400" dirty="0">
                <a:latin typeface="Fira Sans Medium" panose="020B0603050000020004" pitchFamily="34" charset="0"/>
              </a:rPr>
              <a:t>Histograms</a:t>
            </a: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6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96596" y="0"/>
            <a:ext cx="6791404" cy="10462224"/>
          </a:xfrm>
          <a:prstGeom prst="rect">
            <a:avLst/>
          </a:prstGeom>
          <a:solidFill>
            <a:srgbClr val="273755"/>
          </a:solidFill>
        </p:spPr>
      </p:sp>
      <p:grpSp>
        <p:nvGrpSpPr>
          <p:cNvPr id="29" name="Group 29"/>
          <p:cNvGrpSpPr/>
          <p:nvPr/>
        </p:nvGrpSpPr>
        <p:grpSpPr>
          <a:xfrm>
            <a:off x="1028700" y="921544"/>
            <a:ext cx="9678920" cy="1723667"/>
            <a:chOff x="0" y="-142875"/>
            <a:chExt cx="12905226" cy="2298223"/>
          </a:xfrm>
        </p:grpSpPr>
        <p:sp>
          <p:nvSpPr>
            <p:cNvPr id="30" name="AutoShape 30"/>
            <p:cNvSpPr/>
            <p:nvPr/>
          </p:nvSpPr>
          <p:spPr>
            <a:xfrm>
              <a:off x="0" y="2110160"/>
              <a:ext cx="12634941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42875"/>
              <a:ext cx="12905226" cy="1685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 dirty="0">
                  <a:solidFill>
                    <a:srgbClr val="FFFFFF"/>
                  </a:solidFill>
                  <a:latin typeface="League Spartan Italics"/>
                </a:rPr>
                <a:t>QUESTIONS?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6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21544"/>
            <a:ext cx="10611535" cy="3057167"/>
            <a:chOff x="0" y="-142875"/>
            <a:chExt cx="14148713" cy="4076223"/>
          </a:xfrm>
        </p:grpSpPr>
        <p:sp>
          <p:nvSpPr>
            <p:cNvPr id="3" name="AutoShape 3"/>
            <p:cNvSpPr/>
            <p:nvPr/>
          </p:nvSpPr>
          <p:spPr>
            <a:xfrm>
              <a:off x="0" y="3888160"/>
              <a:ext cx="14142197" cy="45188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14148713" cy="1685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7500" spc="825" dirty="0">
                  <a:solidFill>
                    <a:srgbClr val="178CFF"/>
                  </a:solidFill>
                  <a:latin typeface="League Spartan Italics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09FB187B9B84793DBC132EEBE2230" ma:contentTypeVersion="12" ma:contentTypeDescription="Create a new document." ma:contentTypeScope="" ma:versionID="5b6562d886850e7a26df130f65c39b40">
  <xsd:schema xmlns:xsd="http://www.w3.org/2001/XMLSchema" xmlns:xs="http://www.w3.org/2001/XMLSchema" xmlns:p="http://schemas.microsoft.com/office/2006/metadata/properties" xmlns:ns2="a08ef4ae-eb2d-43fd-9aa1-597ac51ccd6f" xmlns:ns3="86b59944-c92b-47ac-9d30-5bf03be2cde5" targetNamespace="http://schemas.microsoft.com/office/2006/metadata/properties" ma:root="true" ma:fieldsID="cf0a0ff621391093d509f8465489fbe5" ns2:_="" ns3:_="">
    <xsd:import namespace="a08ef4ae-eb2d-43fd-9aa1-597ac51ccd6f"/>
    <xsd:import namespace="86b59944-c92b-47ac-9d30-5bf03be2c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ef4ae-eb2d-43fd-9aa1-597ac51cc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59944-c92b-47ac-9d30-5bf03be2c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1E6B5E-41BE-480D-A76C-3D967E91D6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2322FB-358A-4635-BB66-4945EA6C29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4B75E3-7A1D-47BC-9BDD-2F171419F1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8ef4ae-eb2d-43fd-9aa1-597ac51ccd6f"/>
    <ds:schemaRef ds:uri="86b59944-c92b-47ac-9d30-5bf03be2c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152</Words>
  <Application>Microsoft Office PowerPoint</Application>
  <PresentationFormat>Custom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Fira Sans Medium Bold</vt:lpstr>
      <vt:lpstr>League Spartan Italics</vt:lpstr>
      <vt:lpstr>Fira Sans Medium</vt:lpstr>
      <vt:lpstr>Fira Sans Bold Bold</vt:lpstr>
      <vt:lpstr>Fira Sans Black Bold</vt:lpstr>
      <vt:lpstr>Calibri</vt:lpstr>
      <vt:lpstr>Fira Sans</vt:lpstr>
      <vt:lpstr>Arial</vt:lpstr>
      <vt:lpstr>Fira Sans Black</vt:lpstr>
      <vt:lpstr>Fira Sans Bold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Mountains Workplace Culture Growth Wide Presentation</dc:title>
  <dc:creator>Brian Julius</dc:creator>
  <cp:lastModifiedBy>George Mount</cp:lastModifiedBy>
  <cp:revision>19</cp:revision>
  <dcterms:created xsi:type="dcterms:W3CDTF">2006-08-16T00:00:00Z</dcterms:created>
  <dcterms:modified xsi:type="dcterms:W3CDTF">2022-01-21T15:54:48Z</dcterms:modified>
  <dc:identifier>DAEOjm1D2Ck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0x0101006EF09FB187B9B84793DBC132EEBE2230</vt:lpwstr>
  </property>
</Properties>
</file>