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58" r:id="rId3"/>
    <p:sldId id="258" r:id="rId4"/>
    <p:sldId id="355" r:id="rId5"/>
    <p:sldId id="326" r:id="rId6"/>
    <p:sldId id="325" r:id="rId7"/>
    <p:sldId id="357" r:id="rId8"/>
    <p:sldId id="337" r:id="rId9"/>
    <p:sldId id="261" r:id="rId10"/>
    <p:sldId id="306" r:id="rId11"/>
    <p:sldId id="338" r:id="rId12"/>
    <p:sldId id="339" r:id="rId13"/>
    <p:sldId id="316" r:id="rId14"/>
    <p:sldId id="336" r:id="rId15"/>
    <p:sldId id="347" r:id="rId16"/>
    <p:sldId id="354" r:id="rId17"/>
    <p:sldId id="3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4" d="100"/>
          <a:sy n="64" d="100"/>
        </p:scale>
        <p:origin x="1320" y="70"/>
      </p:cViewPr>
      <p:guideLst/>
    </p:cSldViewPr>
  </p:slideViewPr>
  <p:notesTextViewPr>
    <p:cViewPr>
      <p:scale>
        <a:sx n="149" d="100"/>
        <a:sy n="149"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388281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166135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62140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png"/><Relationship Id="rId7" Type="http://schemas.openxmlformats.org/officeDocument/2006/relationships/hyperlink" Target="https://www.xlwings.org/boo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tringfestanalytics.com/book/" TargetMode="External"/><Relationship Id="rId9" Type="http://schemas.openxmlformats.org/officeDocument/2006/relationships/hyperlink" Target="https://automatetheboringstuff.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stringfestdata/edna-ess-nov-202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Text&#10;&#10;Description automatically generated">
            <a:extLst>
              <a:ext uri="{FF2B5EF4-FFF2-40B4-BE49-F238E27FC236}">
                <a16:creationId xmlns:a16="http://schemas.microsoft.com/office/drawing/2014/main" id="{07B7AFC6-7496-4D18-AAC3-AF4B24AA6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4235753" y="5552539"/>
            <a:ext cx="3720494" cy="369332"/>
          </a:xfrm>
          <a:prstGeom prst="rect">
            <a:avLst/>
          </a:prstGeom>
          <a:noFill/>
        </p:spPr>
        <p:txBody>
          <a:bodyPr wrap="square" rtlCol="0">
            <a:spAutoFit/>
          </a:bodyPr>
          <a:lstStyle/>
          <a:p>
            <a:pPr>
              <a:buClr>
                <a:srgbClr val="CF3338"/>
              </a:buClr>
            </a:pPr>
            <a:r>
              <a:rPr lang="en-US" dirty="0">
                <a:solidFill>
                  <a:srgbClr val="707070"/>
                </a:solidFill>
                <a:latin typeface="Pragmatica" panose="020B0403040502020204" pitchFamily="34" charset="0"/>
                <a:hlinkClick r:id="rId4"/>
              </a:rPr>
              <a:t>http://stringfestanalytics.com/book/</a:t>
            </a:r>
            <a:r>
              <a:rPr lang="en-US"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2710" y="1746011"/>
            <a:ext cx="2872566" cy="3751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21CE0A-DADF-4EB4-82C1-47763EB1F59A}"/>
              </a:ext>
            </a:extLst>
          </p:cNvPr>
          <p:cNvPicPr>
            <a:picLocks noChangeAspect="1"/>
          </p:cNvPicPr>
          <p:nvPr/>
        </p:nvPicPr>
        <p:blipFill>
          <a:blip r:embed="rId6"/>
          <a:stretch>
            <a:fillRect/>
          </a:stretch>
        </p:blipFill>
        <p:spPr>
          <a:xfrm>
            <a:off x="1057091" y="1747169"/>
            <a:ext cx="2859437" cy="3749040"/>
          </a:xfrm>
          <a:prstGeom prst="rect">
            <a:avLst/>
          </a:prstGeom>
        </p:spPr>
      </p:pic>
      <p:sp>
        <p:nvSpPr>
          <p:cNvPr id="8" name="TextBox 7">
            <a:extLst>
              <a:ext uri="{FF2B5EF4-FFF2-40B4-BE49-F238E27FC236}">
                <a16:creationId xmlns:a16="http://schemas.microsoft.com/office/drawing/2014/main" id="{99C7A768-2300-4742-B90A-2C39B0E8C47A}"/>
              </a:ext>
            </a:extLst>
          </p:cNvPr>
          <p:cNvSpPr txBox="1"/>
          <p:nvPr/>
        </p:nvSpPr>
        <p:spPr>
          <a:xfrm>
            <a:off x="1057091" y="5552539"/>
            <a:ext cx="6107952" cy="369332"/>
          </a:xfrm>
          <a:prstGeom prst="rect">
            <a:avLst/>
          </a:prstGeom>
          <a:noFill/>
        </p:spPr>
        <p:txBody>
          <a:bodyPr wrap="square">
            <a:spAutoFit/>
          </a:bodyPr>
          <a:lstStyle/>
          <a:p>
            <a:r>
              <a:rPr lang="en-US" dirty="0">
                <a:latin typeface="Pragmatica" panose="020B0403040502020204"/>
                <a:hlinkClick r:id="rId7"/>
              </a:rPr>
              <a:t>https://www.xlwings.org/book</a:t>
            </a:r>
            <a:r>
              <a:rPr lang="en-US" dirty="0">
                <a:latin typeface="Pragmatica" panose="020B0403040502020204"/>
              </a:rPr>
              <a:t> </a:t>
            </a:r>
          </a:p>
        </p:txBody>
      </p:sp>
      <p:pic>
        <p:nvPicPr>
          <p:cNvPr id="1026" name="Picture 2" descr="Cover of Automate the Boring Stuff with Python">
            <a:extLst>
              <a:ext uri="{FF2B5EF4-FFF2-40B4-BE49-F238E27FC236}">
                <a16:creationId xmlns:a16="http://schemas.microsoft.com/office/drawing/2014/main" id="{6E7CEB9E-AB5E-49CF-8881-05451462A3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2000" y="1803499"/>
            <a:ext cx="2750551" cy="36350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3A661D6-D7F6-4441-A698-CAF8FF1B7E02}"/>
              </a:ext>
            </a:extLst>
          </p:cNvPr>
          <p:cNvSpPr txBox="1"/>
          <p:nvPr/>
        </p:nvSpPr>
        <p:spPr>
          <a:xfrm>
            <a:off x="8021458" y="5552539"/>
            <a:ext cx="3663770" cy="369332"/>
          </a:xfrm>
          <a:prstGeom prst="rect">
            <a:avLst/>
          </a:prstGeom>
          <a:noFill/>
        </p:spPr>
        <p:txBody>
          <a:bodyPr wrap="square">
            <a:spAutoFit/>
          </a:bodyPr>
          <a:lstStyle/>
          <a:p>
            <a:r>
              <a:rPr lang="en-US" dirty="0">
                <a:latin typeface="Pragmatica" panose="020B0403040502020204"/>
                <a:hlinkClick r:id="rId9"/>
              </a:rPr>
              <a:t>https://automatetheboringstuff.com</a:t>
            </a:r>
            <a:r>
              <a:rPr lang="en-US" dirty="0">
                <a:latin typeface="Pragmatica" panose="020B0403040502020204"/>
              </a:rPr>
              <a:t> </a:t>
            </a:r>
          </a:p>
        </p:txBody>
      </p:sp>
    </p:spTree>
    <p:extLst>
      <p:ext uri="{BB962C8B-B14F-4D97-AF65-F5344CB8AC3E}">
        <p14:creationId xmlns:p14="http://schemas.microsoft.com/office/powerpoint/2010/main" val="332797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8" y="1365813"/>
            <a:ext cx="824558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can Python augment and automate Excel?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a:t>
            </a:r>
            <a:r>
              <a:rPr lang="en-US" sz="2800" dirty="0">
                <a:solidFill>
                  <a:srgbClr val="707070"/>
                </a:solidFill>
                <a:latin typeface="Consolas" panose="020B0609020204030204" pitchFamily="49" charset="0"/>
              </a:rPr>
              <a:t>pandas </a:t>
            </a:r>
            <a:r>
              <a:rPr lang="en-US" sz="2800" dirty="0">
                <a:solidFill>
                  <a:srgbClr val="707070"/>
                </a:solidFill>
                <a:latin typeface="Pragmatica" panose="020B0403040502020204" pitchFamily="34" charset="0"/>
              </a:rPr>
              <a:t>can and can’t do</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Prior knowledge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Familiarity with Python principles: functions, objects, modules</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Prior knowledge of </a:t>
            </a:r>
            <a:r>
              <a:rPr lang="en-US" sz="2800" dirty="0">
                <a:solidFill>
                  <a:srgbClr val="707070"/>
                </a:solidFill>
                <a:latin typeface="Consolas" panose="020B0609020204030204" pitchFamily="49" charset="0"/>
              </a:rPr>
              <a:t>pandas</a:t>
            </a:r>
            <a:r>
              <a:rPr lang="en-US" sz="2800" dirty="0">
                <a:solidFill>
                  <a:srgbClr val="707070"/>
                </a:solidFill>
                <a:latin typeface="Pragmatica" panose="020B0403040502020204" pitchFamily="34" charset="0"/>
              </a:rPr>
              <a:t> a plus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1712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https://github.com/stringfestdata/edna-ess-nov-2021</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72299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a:p>
            <a:r>
              <a:rPr lang="en-US" sz="2800" b="1" i="1" dirty="0">
                <a:solidFill>
                  <a:srgbClr val="CF3338"/>
                </a:solidFill>
                <a:latin typeface="Pragmatica" panose="020B0403040502020204"/>
              </a:rPr>
              <a:t>What is the limitation?</a:t>
            </a:r>
          </a:p>
        </p:txBody>
      </p:sp>
    </p:spTree>
    <p:extLst>
      <p:ext uri="{BB962C8B-B14F-4D97-AF65-F5344CB8AC3E}">
        <p14:creationId xmlns:p14="http://schemas.microsoft.com/office/powerpoint/2010/main" val="46384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1309127"/>
            <a:ext cx="11612853" cy="4420725"/>
          </a:xfrm>
          <a:prstGeom prst="rect">
            <a:avLst/>
          </a:prstGeom>
        </p:spPr>
      </p:pic>
      <p:sp>
        <p:nvSpPr>
          <p:cNvPr id="5" name="TextBox 4">
            <a:extLst>
              <a:ext uri="{FF2B5EF4-FFF2-40B4-BE49-F238E27FC236}">
                <a16:creationId xmlns:a16="http://schemas.microsoft.com/office/drawing/2014/main" id="{CFD8F728-07E3-4A52-9B28-E176C682E81E}"/>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Python &lt;&gt; Excel workflow</a:t>
            </a:r>
          </a:p>
        </p:txBody>
      </p:sp>
    </p:spTree>
    <p:extLst>
      <p:ext uri="{BB962C8B-B14F-4D97-AF65-F5344CB8AC3E}">
        <p14:creationId xmlns:p14="http://schemas.microsoft.com/office/powerpoint/2010/main" val="801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873</Words>
  <Application>Microsoft Office PowerPoint</Application>
  <PresentationFormat>Widescreen</PresentationFormat>
  <Paragraphs>101</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84</cp:revision>
  <dcterms:created xsi:type="dcterms:W3CDTF">2019-10-19T21:47:18Z</dcterms:created>
  <dcterms:modified xsi:type="dcterms:W3CDTF">2021-11-10T11:15:53Z</dcterms:modified>
</cp:coreProperties>
</file>