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4"/>
  </p:notesMasterIdLst>
  <p:sldIdLst>
    <p:sldId id="256" r:id="rId5"/>
    <p:sldId id="267" r:id="rId6"/>
    <p:sldId id="259" r:id="rId7"/>
    <p:sldId id="260" r:id="rId8"/>
    <p:sldId id="258" r:id="rId9"/>
    <p:sldId id="274" r:id="rId10"/>
    <p:sldId id="277" r:id="rId11"/>
    <p:sldId id="279" r:id="rId12"/>
    <p:sldId id="275" r:id="rId13"/>
    <p:sldId id="273" r:id="rId14"/>
    <p:sldId id="278" r:id="rId15"/>
    <p:sldId id="276" r:id="rId16"/>
    <p:sldId id="261" r:id="rId17"/>
    <p:sldId id="263" r:id="rId18"/>
    <p:sldId id="257" r:id="rId19"/>
    <p:sldId id="262" r:id="rId20"/>
    <p:sldId id="264" r:id="rId21"/>
    <p:sldId id="265" r:id="rId22"/>
    <p:sldId id="266" r:id="rId23"/>
  </p:sldIdLst>
  <p:sldSz cx="18288000" cy="10287000"/>
  <p:notesSz cx="6858000" cy="9144000"/>
  <p:embeddedFontLst>
    <p:embeddedFont>
      <p:font typeface="Arimo" panose="020B0604020202020204" charset="0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Fira Sans" panose="020B0503050000020004" pitchFamily="34" charset="0"/>
      <p:regular r:id="rId34"/>
      <p:bold r:id="rId35"/>
      <p:italic r:id="rId36"/>
      <p:boldItalic r:id="rId37"/>
    </p:embeddedFont>
    <p:embeddedFont>
      <p:font typeface="Fira Sans Black" panose="020B0A03050000020004" pitchFamily="34" charset="0"/>
      <p:regular r:id="rId38"/>
      <p:bold r:id="rId39"/>
      <p:boldItalic r:id="rId40"/>
    </p:embeddedFont>
    <p:embeddedFont>
      <p:font typeface="Fira Sans Bold" panose="020B0803050000020004" charset="0"/>
      <p:regular r:id="rId41"/>
      <p:bold r:id="rId42"/>
    </p:embeddedFont>
    <p:embeddedFont>
      <p:font typeface="Fira Sans Bold Bold" panose="020B0604020202020204" charset="0"/>
      <p:regular r:id="rId43"/>
    </p:embeddedFont>
    <p:embeddedFont>
      <p:font typeface="Fira Sans Medium" panose="020B0603050000020004" pitchFamily="34" charset="0"/>
      <p:regular r:id="rId44"/>
      <p:italic r:id="rId45"/>
    </p:embeddedFont>
    <p:embeddedFont>
      <p:font typeface="Fira Sans Medium Bold" panose="020B0604020202020204" charset="0"/>
      <p:regular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545" y="1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17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5.fntdata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font" Target="fonts/font22.fntdata"/><Relationship Id="rId20" Type="http://schemas.openxmlformats.org/officeDocument/2006/relationships/slide" Target="slides/slide16.xml"/><Relationship Id="rId41" Type="http://schemas.openxmlformats.org/officeDocument/2006/relationships/font" Target="fonts/font1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99C3B-EC0C-4941-AB8E-0D367043A19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3E4A0-DEC6-4E90-84ED-D541ECC38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that’s a plus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A515F-C56D-4777-9154-70EC307ECC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79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Packages can be built on top of other packages… it can get kind of confusing.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3E4A0-DEC6-4E90-84ED-D541ECC38F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31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3E4A0-DEC6-4E90-84ED-D541ECC38F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6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s://github.com/stringfestdata/edna-r-pbi-exploration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wikipedia.org/wiki/R_(programming_language)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unsplash.com/photos/XdTXyr8_2LE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12.jpe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78234" y="8678161"/>
            <a:ext cx="762133" cy="7621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91377" y="904759"/>
            <a:ext cx="6505246" cy="141256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3683917" y="8815196"/>
            <a:ext cx="3180669" cy="4880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761"/>
              </a:lnSpc>
              <a:spcBef>
                <a:spcPct val="0"/>
              </a:spcBef>
            </a:pPr>
            <a:r>
              <a:rPr lang="en-US" sz="3300" b="1" spc="425" dirty="0">
                <a:solidFill>
                  <a:srgbClr val="FFFFFF"/>
                </a:solidFill>
                <a:latin typeface="Fira Sans Black Bold"/>
              </a:rPr>
              <a:t>START NOW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649977" y="3249480"/>
            <a:ext cx="14988046" cy="4361347"/>
            <a:chOff x="0" y="76200"/>
            <a:chExt cx="19984061" cy="5815128"/>
          </a:xfrm>
        </p:grpSpPr>
        <p:sp>
          <p:nvSpPr>
            <p:cNvPr id="6" name="TextBox 6"/>
            <p:cNvSpPr txBox="1"/>
            <p:nvPr/>
          </p:nvSpPr>
          <p:spPr>
            <a:xfrm>
              <a:off x="0" y="76200"/>
              <a:ext cx="19984061" cy="46508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559"/>
                </a:lnSpc>
              </a:pPr>
              <a:r>
                <a:rPr lang="en-US" sz="11999" spc="936" dirty="0">
                  <a:solidFill>
                    <a:srgbClr val="FFFFFF"/>
                  </a:solidFill>
                  <a:latin typeface="Fira Sans Bold"/>
                </a:rPr>
                <a:t>USING R IN POWER BI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201567"/>
              <a:ext cx="19984061" cy="689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74"/>
                </a:lnSpc>
              </a:pPr>
              <a:r>
                <a:rPr lang="en-US" sz="3053" spc="1102" dirty="0">
                  <a:solidFill>
                    <a:srgbClr val="178CFF"/>
                  </a:solidFill>
                  <a:latin typeface="Fira Sans Medium Bold"/>
                </a:rPr>
                <a:t>AN EXPLORATION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0C70D4"/>
          </a:solidFill>
        </p:spPr>
      </p:sp>
      <p:grpSp>
        <p:nvGrpSpPr>
          <p:cNvPr id="3" name="Group 3"/>
          <p:cNvGrpSpPr/>
          <p:nvPr/>
        </p:nvGrpSpPr>
        <p:grpSpPr>
          <a:xfrm rot="2294618">
            <a:off x="15469920" y="3513593"/>
            <a:ext cx="3578760" cy="8513090"/>
            <a:chOff x="0" y="0"/>
            <a:chExt cx="4771680" cy="11350786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06323" y="135120"/>
            <a:ext cx="1580870" cy="158087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676926" y="486390"/>
            <a:ext cx="14782274" cy="8375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247"/>
              </a:lnSpc>
            </a:pPr>
            <a:r>
              <a:rPr lang="en-US" sz="4400" spc="731" dirty="0">
                <a:solidFill>
                  <a:srgbClr val="FFFFFF"/>
                </a:solidFill>
                <a:latin typeface="Fira Sans Bold"/>
              </a:rPr>
              <a:t>IT’S AVAILABLE IN POWER BI FOR A REASON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887A00-FADE-43D2-9F35-74E1CAF667FE}"/>
              </a:ext>
            </a:extLst>
          </p:cNvPr>
          <p:cNvSpPr txBox="1"/>
          <p:nvPr/>
        </p:nvSpPr>
        <p:spPr>
          <a:xfrm>
            <a:off x="838200" y="2324100"/>
            <a:ext cx="10058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ira Sans Medium" panose="020B0603050000020004" pitchFamily="34" charset="0"/>
              </a:rPr>
              <a:t>Statistical analysis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ira Sans Medium" panose="020B0603050000020004" pitchFamily="34" charset="0"/>
              </a:rPr>
              <a:t>Data visualizations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Fira Sans Medium" panose="020B06030500000200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i="1" dirty="0">
                <a:solidFill>
                  <a:schemeClr val="bg1">
                    <a:lumMod val="50000"/>
                  </a:schemeClr>
                </a:solidFill>
                <a:latin typeface="Fira Sans Medium" panose="020B0603050000020004" pitchFamily="34" charset="0"/>
              </a:rPr>
              <a:t>Large/unusual datasets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i="1" dirty="0">
                <a:solidFill>
                  <a:schemeClr val="bg1">
                    <a:lumMod val="50000"/>
                  </a:schemeClr>
                </a:solidFill>
                <a:latin typeface="Fira Sans Medium" panose="020B0603050000020004" pitchFamily="34" charset="0"/>
              </a:rPr>
              <a:t>Text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i="1" dirty="0">
                <a:solidFill>
                  <a:schemeClr val="bg1">
                    <a:lumMod val="50000"/>
                  </a:schemeClr>
                </a:solidFill>
                <a:latin typeface="Fira Sans Medium" panose="020B0603050000020004" pitchFamily="34" charset="0"/>
              </a:rPr>
              <a:t>Machine learning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0C70D4"/>
          </a:solidFill>
        </p:spPr>
      </p:sp>
      <p:grpSp>
        <p:nvGrpSpPr>
          <p:cNvPr id="3" name="Group 3"/>
          <p:cNvGrpSpPr/>
          <p:nvPr/>
        </p:nvGrpSpPr>
        <p:grpSpPr>
          <a:xfrm rot="2294618">
            <a:off x="15469920" y="3513593"/>
            <a:ext cx="3578760" cy="8513090"/>
            <a:chOff x="0" y="0"/>
            <a:chExt cx="4771680" cy="11350786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06323" y="135120"/>
            <a:ext cx="1580870" cy="158087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676926" y="486390"/>
            <a:ext cx="1615387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247"/>
              </a:lnSpc>
            </a:pPr>
            <a:r>
              <a:rPr lang="en-US" sz="6649" spc="731" dirty="0">
                <a:solidFill>
                  <a:srgbClr val="FFFFFF"/>
                </a:solidFill>
                <a:latin typeface="Fira Sans Bold"/>
              </a:rPr>
              <a:t>R IN POWER BI: CONFIGURATION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40F8D6-2447-4343-843F-8CA83E5FBC1C}"/>
              </a:ext>
            </a:extLst>
          </p:cNvPr>
          <p:cNvSpPr txBox="1"/>
          <p:nvPr/>
        </p:nvSpPr>
        <p:spPr>
          <a:xfrm>
            <a:off x="762000" y="2400300"/>
            <a:ext cx="1143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400" dirty="0">
                <a:latin typeface="Fira Sans Medium" panose="020B0603050000020004" pitchFamily="34" charset="0"/>
              </a:rPr>
              <a:t>Download R (the code base)</a:t>
            </a:r>
          </a:p>
          <a:p>
            <a:pPr marL="742950" indent="-742950">
              <a:buAutoNum type="arabicPeriod"/>
            </a:pPr>
            <a:r>
              <a:rPr lang="en-US" sz="4400" dirty="0">
                <a:latin typeface="Fira Sans Medium" panose="020B0603050000020004" pitchFamily="34" charset="0"/>
              </a:rPr>
              <a:t>Download RStudio (the interface)</a:t>
            </a:r>
          </a:p>
          <a:p>
            <a:pPr marL="742950" indent="-742950">
              <a:buAutoNum type="arabicPeriod"/>
            </a:pPr>
            <a:r>
              <a:rPr lang="en-US" sz="4400" dirty="0">
                <a:latin typeface="Fira Sans Medium" panose="020B0603050000020004" pitchFamily="34" charset="0"/>
              </a:rPr>
              <a:t>Connect R to Power BI (Options menu)</a:t>
            </a:r>
          </a:p>
          <a:p>
            <a:pPr marL="742950" indent="-742950">
              <a:buAutoNum type="arabicPeriod"/>
            </a:pPr>
            <a:endParaRPr lang="en-US" sz="4400" dirty="0">
              <a:latin typeface="Fira Sans Medium" panose="020B0603050000020004" pitchFamily="34" charset="0"/>
            </a:endParaRPr>
          </a:p>
          <a:p>
            <a:r>
              <a:rPr lang="en-US" sz="4400" i="1" dirty="0">
                <a:latin typeface="Fira Sans Medium" panose="020B0603050000020004" pitchFamily="34" charset="0"/>
              </a:rPr>
              <a:t>Follow along: configuring-r-and-power-bi.pdf</a:t>
            </a:r>
          </a:p>
        </p:txBody>
      </p:sp>
    </p:spTree>
    <p:extLst>
      <p:ext uri="{BB962C8B-B14F-4D97-AF65-F5344CB8AC3E}">
        <p14:creationId xmlns:p14="http://schemas.microsoft.com/office/powerpoint/2010/main" val="388229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426251">
            <a:off x="11352" y="-1112397"/>
            <a:ext cx="3578760" cy="8513090"/>
            <a:chOff x="0" y="0"/>
            <a:chExt cx="4771680" cy="1135078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273755"/>
          </a:solidFill>
        </p:spPr>
      </p:sp>
      <p:sp>
        <p:nvSpPr>
          <p:cNvPr id="7" name="TextBox 7"/>
          <p:cNvSpPr txBox="1"/>
          <p:nvPr/>
        </p:nvSpPr>
        <p:spPr>
          <a:xfrm>
            <a:off x="1371600" y="515985"/>
            <a:ext cx="1658333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247"/>
              </a:lnSpc>
            </a:pPr>
            <a:r>
              <a:rPr lang="en-US" sz="6649" spc="731" dirty="0">
                <a:solidFill>
                  <a:srgbClr val="348DDB"/>
                </a:solidFill>
                <a:latin typeface="Fira Sans Bold"/>
              </a:rPr>
              <a:t>THE WAYS R TALKS TO POWER BI</a:t>
            </a:r>
            <a:endParaRPr lang="en-US" sz="6649" spc="731" dirty="0">
              <a:solidFill>
                <a:schemeClr val="bg1"/>
              </a:solidFill>
              <a:latin typeface="Fira Sans Bold"/>
            </a:endParaRPr>
          </a:p>
        </p:txBody>
      </p:sp>
      <p:grpSp>
        <p:nvGrpSpPr>
          <p:cNvPr id="8" name="Group 8"/>
          <p:cNvGrpSpPr/>
          <p:nvPr/>
        </p:nvGrpSpPr>
        <p:grpSpPr>
          <a:xfrm rot="2426251">
            <a:off x="14572506" y="5570993"/>
            <a:ext cx="3578760" cy="8513090"/>
            <a:chOff x="0" y="0"/>
            <a:chExt cx="4771680" cy="11350786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01531" y="9539681"/>
            <a:ext cx="3198403" cy="5757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7431A9-8452-4FE1-A38E-AE7762AB2364}"/>
              </a:ext>
            </a:extLst>
          </p:cNvPr>
          <p:cNvSpPr txBox="1"/>
          <p:nvPr/>
        </p:nvSpPr>
        <p:spPr>
          <a:xfrm>
            <a:off x="3657600" y="2499394"/>
            <a:ext cx="10058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000" dirty="0">
                <a:latin typeface="Fira Sans Medium" panose="020B0603050000020004" pitchFamily="34" charset="0"/>
              </a:rPr>
              <a:t>Data import</a:t>
            </a:r>
          </a:p>
          <a:p>
            <a:pPr marL="742950" indent="-742950">
              <a:buAutoNum type="arabicPeriod"/>
            </a:pPr>
            <a:r>
              <a:rPr lang="en-US" sz="4000" dirty="0">
                <a:latin typeface="Fira Sans Medium" panose="020B0603050000020004" pitchFamily="34" charset="0"/>
              </a:rPr>
              <a:t>Power Query steps</a:t>
            </a:r>
          </a:p>
          <a:p>
            <a:pPr marL="742950" indent="-742950">
              <a:buAutoNum type="arabicPeriod"/>
            </a:pPr>
            <a:r>
              <a:rPr lang="en-US" sz="4000" dirty="0">
                <a:latin typeface="Fira Sans Medium" panose="020B0603050000020004" pitchFamily="34" charset="0"/>
              </a:rPr>
              <a:t>Data visualizations</a:t>
            </a:r>
          </a:p>
          <a:p>
            <a:pPr marL="742950" indent="-742950">
              <a:buAutoNum type="arabicPeriod"/>
            </a:pPr>
            <a:endParaRPr lang="en-US" sz="4000" dirty="0">
              <a:latin typeface="Fira Sans Medium" panose="020B0603050000020004" pitchFamily="34" charset="0"/>
            </a:endParaRPr>
          </a:p>
          <a:p>
            <a:r>
              <a:rPr lang="en-US" sz="4000" i="1" dirty="0">
                <a:latin typeface="Fira Sans Medium" panose="020B0603050000020004" pitchFamily="34" charset="0"/>
              </a:rPr>
              <a:t>Follow along with how-r-talks-with-power-bi.docx</a:t>
            </a:r>
          </a:p>
        </p:txBody>
      </p:sp>
    </p:spTree>
    <p:extLst>
      <p:ext uri="{BB962C8B-B14F-4D97-AF65-F5344CB8AC3E}">
        <p14:creationId xmlns:p14="http://schemas.microsoft.com/office/powerpoint/2010/main" val="4276699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873582"/>
            <a:ext cx="18288000" cy="1419061"/>
          </a:xfrm>
          <a:prstGeom prst="rect">
            <a:avLst/>
          </a:prstGeom>
          <a:solidFill>
            <a:srgbClr val="348DDB"/>
          </a:solidFill>
        </p:spPr>
      </p:sp>
      <p:grpSp>
        <p:nvGrpSpPr>
          <p:cNvPr id="3" name="Group 3"/>
          <p:cNvGrpSpPr/>
          <p:nvPr/>
        </p:nvGrpSpPr>
        <p:grpSpPr>
          <a:xfrm rot="2426251">
            <a:off x="14755386" y="3699422"/>
            <a:ext cx="3578760" cy="8513090"/>
            <a:chOff x="0" y="0"/>
            <a:chExt cx="4771680" cy="1135078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29183" y="9172146"/>
            <a:ext cx="4503752" cy="8219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CC3BFB-601E-4D06-99E8-A5586279AAFD}"/>
              </a:ext>
            </a:extLst>
          </p:cNvPr>
          <p:cNvSpPr txBox="1"/>
          <p:nvPr/>
        </p:nvSpPr>
        <p:spPr>
          <a:xfrm>
            <a:off x="381000" y="34290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QUESTIONS?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628882">
            <a:off x="11231808" y="-2922358"/>
            <a:ext cx="3578760" cy="8513090"/>
            <a:chOff x="0" y="0"/>
            <a:chExt cx="4771680" cy="1135078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14246331" y="-228917"/>
            <a:ext cx="4041669" cy="10744835"/>
          </a:xfrm>
          <a:prstGeom prst="rect">
            <a:avLst/>
          </a:prstGeom>
          <a:solidFill>
            <a:srgbClr val="348DDB"/>
          </a:solidFill>
        </p:spPr>
      </p:sp>
      <p:sp>
        <p:nvSpPr>
          <p:cNvPr id="7" name="TextBox 7"/>
          <p:cNvSpPr txBox="1"/>
          <p:nvPr/>
        </p:nvSpPr>
        <p:spPr>
          <a:xfrm rot="5400000">
            <a:off x="11822411" y="3249543"/>
            <a:ext cx="8633460" cy="3231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24"/>
              </a:lnSpc>
            </a:pPr>
            <a:r>
              <a:rPr lang="en-US" sz="7200" spc="835" dirty="0">
                <a:solidFill>
                  <a:srgbClr val="1E3653"/>
                </a:solidFill>
                <a:latin typeface="Fira Sans Bold Bold"/>
              </a:rPr>
              <a:t>DEMO:LINEAR REGRESSION IN R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528099" y="9443671"/>
            <a:ext cx="3488022" cy="636564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 rot="-2628882">
            <a:off x="-355074" y="3836582"/>
            <a:ext cx="3578760" cy="8513090"/>
            <a:chOff x="0" y="0"/>
            <a:chExt cx="4771680" cy="11350786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8903112-978F-4054-9209-40B38DC6AABF}"/>
              </a:ext>
            </a:extLst>
          </p:cNvPr>
          <p:cNvSpPr txBox="1"/>
          <p:nvPr/>
        </p:nvSpPr>
        <p:spPr>
          <a:xfrm>
            <a:off x="659228" y="611726"/>
            <a:ext cx="11430000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ira Sans" panose="020B0503050000020004" pitchFamily="34" charset="0"/>
              </a:rPr>
              <a:t>Let’s build an R-enhanced Power BI report</a:t>
            </a:r>
          </a:p>
          <a:p>
            <a:endParaRPr lang="en-US" sz="4400" dirty="0">
              <a:latin typeface="Fira Sans" panose="020B05030500000200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" panose="020B0503050000020004" pitchFamily="34" charset="0"/>
              </a:rPr>
              <a:t>Influence of lot size on housing price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" panose="020B0503050000020004" pitchFamily="34" charset="0"/>
              </a:rPr>
              <a:t>Build model in RStudio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" panose="020B0503050000020004" pitchFamily="34" charset="0"/>
              </a:rPr>
              <a:t>Load .</a:t>
            </a:r>
            <a:r>
              <a:rPr lang="en-US" sz="4400" dirty="0" err="1">
                <a:latin typeface="Fira Sans" panose="020B0503050000020004" pitchFamily="34" charset="0"/>
              </a:rPr>
              <a:t>rds</a:t>
            </a:r>
            <a:r>
              <a:rPr lang="en-US" sz="4400" dirty="0">
                <a:latin typeface="Fira Sans" panose="020B0503050000020004" pitchFamily="34" charset="0"/>
              </a:rPr>
              <a:t> dataset to Power BI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" panose="020B0503050000020004" pitchFamily="34" charset="0"/>
              </a:rPr>
              <a:t>Visualize and combine with Power BI elements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4400" dirty="0">
              <a:latin typeface="Fira Sans" panose="020B0503050000020004" pitchFamily="34" charset="0"/>
            </a:endParaRPr>
          </a:p>
          <a:p>
            <a:pPr lvl="1"/>
            <a:r>
              <a:rPr lang="en-US" sz="4400" dirty="0">
                <a:latin typeface="Fira Sans Medium" panose="020B0603050000020004" pitchFamily="34" charset="0"/>
              </a:rPr>
              <a:t>		Files: </a:t>
            </a:r>
          </a:p>
          <a:p>
            <a:pPr marL="2857500" lvl="5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Consolas" panose="020B0609020204030204" pitchFamily="49" charset="0"/>
              </a:rPr>
              <a:t>housing.xlsx</a:t>
            </a:r>
          </a:p>
          <a:p>
            <a:pPr marL="2857500" lvl="5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Consolas" panose="020B0609020204030204" pitchFamily="49" charset="0"/>
              </a:rPr>
              <a:t>housing-</a:t>
            </a:r>
            <a:r>
              <a:rPr lang="en-US" sz="4400" dirty="0" err="1">
                <a:latin typeface="Consolas" panose="020B0609020204030204" pitchFamily="49" charset="0"/>
              </a:rPr>
              <a:t>script.r</a:t>
            </a:r>
            <a:endParaRPr lang="en-US" sz="4400" dirty="0">
              <a:latin typeface="Consolas" panose="020B0609020204030204" pitchFamily="49" charset="0"/>
            </a:endParaRPr>
          </a:p>
          <a:p>
            <a:pPr marL="2857500" lvl="5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Consolas" panose="020B0609020204030204" pitchFamily="49" charset="0"/>
              </a:rPr>
              <a:t>housing-</a:t>
            </a:r>
            <a:r>
              <a:rPr lang="en-US" sz="4400" dirty="0" err="1">
                <a:latin typeface="Consolas" panose="020B0609020204030204" pitchFamily="49" charset="0"/>
              </a:rPr>
              <a:t>report.pbix</a:t>
            </a:r>
            <a:endParaRPr lang="en-US" sz="4400" dirty="0">
              <a:latin typeface="Consolas" panose="020B0609020204030204" pitchFamily="49" charset="0"/>
            </a:endParaRPr>
          </a:p>
          <a:p>
            <a:pPr marL="1943100" lvl="3" indent="-571500">
              <a:buFont typeface="Arial" panose="020B0604020202020204" pitchFamily="34" charset="0"/>
              <a:buChar char="•"/>
            </a:pPr>
            <a:endParaRPr lang="en-US" sz="4400" dirty="0">
              <a:latin typeface="Consolas" panose="020B0609020204030204" pitchFamily="49" charset="0"/>
            </a:endParaRPr>
          </a:p>
          <a:p>
            <a:pPr lvl="1"/>
            <a:endParaRPr lang="en-US" sz="4400" dirty="0">
              <a:latin typeface="Fira Sans" panose="020B05030500000200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 rot="2426251">
            <a:off x="14882915" y="6102218"/>
            <a:ext cx="3264614" cy="7855002"/>
            <a:chOff x="0" y="0"/>
            <a:chExt cx="4771680" cy="1135078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2400" y="266700"/>
            <a:ext cx="3809997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6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0611535" cy="2950011"/>
            <a:chOff x="0" y="0"/>
            <a:chExt cx="14148713" cy="3933348"/>
          </a:xfrm>
        </p:grpSpPr>
        <p:sp>
          <p:nvSpPr>
            <p:cNvPr id="3" name="AutoShape 3"/>
            <p:cNvSpPr/>
            <p:nvPr/>
          </p:nvSpPr>
          <p:spPr>
            <a:xfrm>
              <a:off x="0" y="3888160"/>
              <a:ext cx="14142197" cy="45188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42875"/>
              <a:ext cx="14148713" cy="3444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500"/>
                </a:lnSpc>
              </a:pPr>
              <a:r>
                <a:rPr lang="en-US" sz="7500" spc="825">
                  <a:solidFill>
                    <a:srgbClr val="178CFF"/>
                  </a:solidFill>
                  <a:latin typeface="League Spartan Italics"/>
                </a:rPr>
                <a:t>UNDERSTANDING MINDFULNESS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8298504"/>
            <a:ext cx="11713261" cy="994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0"/>
              </a:lnSpc>
            </a:pPr>
            <a:r>
              <a:rPr lang="en-US" sz="2700" spc="175">
                <a:solidFill>
                  <a:srgbClr val="FFFFFF"/>
                </a:solidFill>
                <a:latin typeface="Fira Sans Medium"/>
              </a:rPr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517929" y="-87612"/>
            <a:ext cx="6791404" cy="10462224"/>
          </a:xfrm>
          <a:prstGeom prst="rect">
            <a:avLst/>
          </a:prstGeom>
          <a:solidFill>
            <a:srgbClr val="273755"/>
          </a:solidFill>
        </p:spPr>
      </p:sp>
      <p:grpSp>
        <p:nvGrpSpPr>
          <p:cNvPr id="3" name="Group 3"/>
          <p:cNvGrpSpPr/>
          <p:nvPr/>
        </p:nvGrpSpPr>
        <p:grpSpPr>
          <a:xfrm>
            <a:off x="12408173" y="1512037"/>
            <a:ext cx="5010917" cy="7262927"/>
            <a:chOff x="0" y="0"/>
            <a:chExt cx="6681223" cy="9683903"/>
          </a:xfrm>
        </p:grpSpPr>
        <p:sp>
          <p:nvSpPr>
            <p:cNvPr id="4" name="TextBox 4"/>
            <p:cNvSpPr txBox="1"/>
            <p:nvPr/>
          </p:nvSpPr>
          <p:spPr>
            <a:xfrm>
              <a:off x="470814" y="9237570"/>
              <a:ext cx="1242082" cy="4463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348DDB"/>
                  </a:solidFill>
                  <a:latin typeface="Arimo"/>
                </a:rPr>
                <a:t>Item 1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712895" y="9237570"/>
              <a:ext cx="1242082" cy="4463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348DDB"/>
                  </a:solidFill>
                  <a:latin typeface="Arimo"/>
                </a:rPr>
                <a:t>Item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954977" y="9237570"/>
              <a:ext cx="1242082" cy="4463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348DDB"/>
                  </a:solidFill>
                  <a:latin typeface="Arimo"/>
                </a:rPr>
                <a:t>Item 3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4197059" y="9237570"/>
              <a:ext cx="1242082" cy="4463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348DDB"/>
                  </a:solidFill>
                  <a:latin typeface="Arimo"/>
                </a:rPr>
                <a:t>Item 4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5439141" y="9237570"/>
              <a:ext cx="1242082" cy="4463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348DDB"/>
                  </a:solidFill>
                  <a:latin typeface="Arimo"/>
                </a:rPr>
                <a:t>Item 5</a:t>
              </a:r>
            </a:p>
          </p:txBody>
        </p:sp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470814" y="199354"/>
              <a:ext cx="6210409" cy="9085842"/>
              <a:chOff x="0" y="0"/>
              <a:chExt cx="7609219" cy="1113230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-6350"/>
                <a:ext cx="7609218" cy="11145003"/>
              </a:xfrm>
              <a:custGeom>
                <a:avLst/>
                <a:gdLst/>
                <a:ahLst/>
                <a:cxnLst/>
                <a:rect l="l" t="t" r="r" b="b"/>
                <a:pathLst>
                  <a:path w="7609218" h="11145003">
                    <a:moveTo>
                      <a:pt x="0" y="0"/>
                    </a:moveTo>
                    <a:lnTo>
                      <a:pt x="7609218" y="0"/>
                    </a:lnTo>
                    <a:lnTo>
                      <a:pt x="7609218" y="12700"/>
                    </a:lnTo>
                    <a:lnTo>
                      <a:pt x="0" y="12700"/>
                    </a:lnTo>
                    <a:close/>
                    <a:moveTo>
                      <a:pt x="0" y="2783076"/>
                    </a:moveTo>
                    <a:lnTo>
                      <a:pt x="7609218" y="2783076"/>
                    </a:lnTo>
                    <a:lnTo>
                      <a:pt x="7609218" y="2795776"/>
                    </a:lnTo>
                    <a:lnTo>
                      <a:pt x="0" y="2795776"/>
                    </a:lnTo>
                    <a:close/>
                    <a:moveTo>
                      <a:pt x="0" y="5566151"/>
                    </a:moveTo>
                    <a:lnTo>
                      <a:pt x="7609218" y="5566151"/>
                    </a:lnTo>
                    <a:lnTo>
                      <a:pt x="7609218" y="5578851"/>
                    </a:lnTo>
                    <a:lnTo>
                      <a:pt x="0" y="5578851"/>
                    </a:lnTo>
                    <a:close/>
                    <a:moveTo>
                      <a:pt x="0" y="8349228"/>
                    </a:moveTo>
                    <a:lnTo>
                      <a:pt x="7609218" y="8349228"/>
                    </a:lnTo>
                    <a:lnTo>
                      <a:pt x="7609218" y="8361928"/>
                    </a:lnTo>
                    <a:lnTo>
                      <a:pt x="0" y="8361928"/>
                    </a:lnTo>
                    <a:close/>
                    <a:moveTo>
                      <a:pt x="0" y="11132303"/>
                    </a:moveTo>
                    <a:lnTo>
                      <a:pt x="7609218" y="11132303"/>
                    </a:lnTo>
                    <a:lnTo>
                      <a:pt x="7609218" y="11145003"/>
                    </a:lnTo>
                    <a:lnTo>
                      <a:pt x="0" y="11145003"/>
                    </a:lnTo>
                    <a:close/>
                  </a:path>
                </a:pathLst>
              </a:custGeom>
              <a:solidFill>
                <a:srgbClr val="222222">
                  <a:alpha val="24705"/>
                </a:srgbClr>
              </a:solidFill>
            </p:spPr>
          </p:sp>
        </p:grpSp>
        <p:sp>
          <p:nvSpPr>
            <p:cNvPr id="11" name="TextBox 11"/>
            <p:cNvSpPr txBox="1"/>
            <p:nvPr/>
          </p:nvSpPr>
          <p:spPr>
            <a:xfrm>
              <a:off x="0" y="-47625"/>
              <a:ext cx="470814" cy="4463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00"/>
                </a:lnSpc>
              </a:pPr>
              <a:r>
                <a:rPr lang="en-US" sz="2000">
                  <a:solidFill>
                    <a:srgbClr val="348DDB"/>
                  </a:solidFill>
                  <a:latin typeface="Arimo"/>
                </a:rPr>
                <a:t>40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223835"/>
              <a:ext cx="470814" cy="4463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00"/>
                </a:lnSpc>
              </a:pPr>
              <a:r>
                <a:rPr lang="en-US" sz="2000">
                  <a:solidFill>
                    <a:srgbClr val="348DDB"/>
                  </a:solidFill>
                  <a:latin typeface="Arimo"/>
                </a:rPr>
                <a:t>30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4495296"/>
              <a:ext cx="470814" cy="4463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00"/>
                </a:lnSpc>
              </a:pPr>
              <a:r>
                <a:rPr lang="en-US" sz="2000">
                  <a:solidFill>
                    <a:srgbClr val="348DDB"/>
                  </a:solidFill>
                  <a:latin typeface="Arimo"/>
                </a:rPr>
                <a:t>20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6766756"/>
              <a:ext cx="470814" cy="4463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00"/>
                </a:lnSpc>
              </a:pPr>
              <a:r>
                <a:rPr lang="en-US" sz="2000">
                  <a:solidFill>
                    <a:srgbClr val="348DDB"/>
                  </a:solidFill>
                  <a:latin typeface="Arimo"/>
                </a:rPr>
                <a:t>10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88358" y="9038217"/>
              <a:ext cx="282456" cy="4463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00"/>
                </a:lnSpc>
              </a:pPr>
              <a:r>
                <a:rPr lang="en-US" sz="2000">
                  <a:solidFill>
                    <a:srgbClr val="348DDB"/>
                  </a:solidFill>
                  <a:latin typeface="Arimo"/>
                </a:rPr>
                <a:t>0 </a:t>
              </a:r>
            </a:p>
          </p:txBody>
        </p:sp>
        <p:grpSp>
          <p:nvGrpSpPr>
            <p:cNvPr id="16" name="Group 16"/>
            <p:cNvGrpSpPr>
              <a:grpSpLocks noChangeAspect="1"/>
            </p:cNvGrpSpPr>
            <p:nvPr/>
          </p:nvGrpSpPr>
          <p:grpSpPr>
            <a:xfrm>
              <a:off x="470814" y="199354"/>
              <a:ext cx="6210409" cy="9085842"/>
              <a:chOff x="0" y="0"/>
              <a:chExt cx="7609219" cy="11132303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697422" y="3880090"/>
                <a:ext cx="1608872" cy="2305893"/>
              </a:xfrm>
              <a:custGeom>
                <a:avLst/>
                <a:gdLst/>
                <a:ahLst/>
                <a:cxnLst/>
                <a:rect l="l" t="t" r="r" b="b"/>
                <a:pathLst>
                  <a:path w="1608872" h="2305893">
                    <a:moveTo>
                      <a:pt x="127000" y="2242677"/>
                    </a:moveTo>
                    <a:cubicBezTo>
                      <a:pt x="126843" y="2207717"/>
                      <a:pt x="98459" y="2179460"/>
                      <a:pt x="63500" y="2179460"/>
                    </a:cubicBezTo>
                    <a:cubicBezTo>
                      <a:pt x="28540" y="2179460"/>
                      <a:pt x="156" y="2207717"/>
                      <a:pt x="0" y="2242677"/>
                    </a:cubicBezTo>
                    <a:cubicBezTo>
                      <a:pt x="156" y="2277636"/>
                      <a:pt x="28540" y="2305893"/>
                      <a:pt x="63500" y="2305893"/>
                    </a:cubicBezTo>
                    <a:cubicBezTo>
                      <a:pt x="98459" y="2305893"/>
                      <a:pt x="126843" y="2277636"/>
                      <a:pt x="127000" y="2242677"/>
                    </a:cubicBezTo>
                    <a:close/>
                    <a:moveTo>
                      <a:pt x="39972" y="2226461"/>
                    </a:moveTo>
                    <a:lnTo>
                      <a:pt x="87028" y="2258893"/>
                    </a:lnTo>
                    <a:lnTo>
                      <a:pt x="1608872" y="32432"/>
                    </a:lnTo>
                    <a:lnTo>
                      <a:pt x="1561816" y="0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2219266" y="3833089"/>
                <a:ext cx="1599000" cy="923240"/>
              </a:xfrm>
              <a:custGeom>
                <a:avLst/>
                <a:gdLst/>
                <a:ahLst/>
                <a:cxnLst/>
                <a:rect l="l" t="t" r="r" b="b"/>
                <a:pathLst>
                  <a:path w="1599000" h="923240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59" y="126434"/>
                      <a:pt x="126843" y="98176"/>
                      <a:pt x="127000" y="63217"/>
                    </a:cubicBezTo>
                    <a:close/>
                    <a:moveTo>
                      <a:pt x="77156" y="38117"/>
                    </a:moveTo>
                    <a:lnTo>
                      <a:pt x="49843" y="88317"/>
                    </a:lnTo>
                    <a:lnTo>
                      <a:pt x="1571687" y="923240"/>
                    </a:lnTo>
                    <a:lnTo>
                      <a:pt x="1599000" y="873040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id="19" name="Freeform 19"/>
              <p:cNvSpPr/>
              <p:nvPr/>
            </p:nvSpPr>
            <p:spPr>
              <a:xfrm>
                <a:off x="3741109" y="1379607"/>
                <a:ext cx="1611309" cy="3414838"/>
              </a:xfrm>
              <a:custGeom>
                <a:avLst/>
                <a:gdLst/>
                <a:ahLst/>
                <a:cxnLst/>
                <a:rect l="l" t="t" r="r" b="b"/>
                <a:pathLst>
                  <a:path w="1611309" h="3414838">
                    <a:moveTo>
                      <a:pt x="127000" y="3351622"/>
                    </a:moveTo>
                    <a:cubicBezTo>
                      <a:pt x="126844" y="3316663"/>
                      <a:pt x="98460" y="3288405"/>
                      <a:pt x="63500" y="3288405"/>
                    </a:cubicBezTo>
                    <a:cubicBezTo>
                      <a:pt x="28541" y="3288405"/>
                      <a:pt x="156" y="3316663"/>
                      <a:pt x="0" y="3351622"/>
                    </a:cubicBezTo>
                    <a:cubicBezTo>
                      <a:pt x="156" y="3386581"/>
                      <a:pt x="28541" y="3414838"/>
                      <a:pt x="63500" y="3414838"/>
                    </a:cubicBezTo>
                    <a:cubicBezTo>
                      <a:pt x="98460" y="3414838"/>
                      <a:pt x="126844" y="3386581"/>
                      <a:pt x="127000" y="3351622"/>
                    </a:cubicBezTo>
                    <a:close/>
                    <a:moveTo>
                      <a:pt x="37535" y="3339691"/>
                    </a:moveTo>
                    <a:lnTo>
                      <a:pt x="89466" y="3363552"/>
                    </a:lnTo>
                    <a:lnTo>
                      <a:pt x="1611309" y="23862"/>
                    </a:lnTo>
                    <a:lnTo>
                      <a:pt x="1559379" y="0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id="20" name="Freeform 20"/>
              <p:cNvSpPr/>
              <p:nvPr/>
            </p:nvSpPr>
            <p:spPr>
              <a:xfrm>
                <a:off x="5262953" y="1050014"/>
                <a:ext cx="1648844" cy="404741"/>
              </a:xfrm>
              <a:custGeom>
                <a:avLst/>
                <a:gdLst/>
                <a:ahLst/>
                <a:cxnLst/>
                <a:rect l="l" t="t" r="r" b="b"/>
                <a:pathLst>
                  <a:path w="1648844" h="404741">
                    <a:moveTo>
                      <a:pt x="127000" y="341524"/>
                    </a:moveTo>
                    <a:cubicBezTo>
                      <a:pt x="126844" y="306565"/>
                      <a:pt x="98460" y="278307"/>
                      <a:pt x="63500" y="278307"/>
                    </a:cubicBezTo>
                    <a:cubicBezTo>
                      <a:pt x="28541" y="278307"/>
                      <a:pt x="156" y="306565"/>
                      <a:pt x="0" y="341524"/>
                    </a:cubicBezTo>
                    <a:cubicBezTo>
                      <a:pt x="156" y="376483"/>
                      <a:pt x="28541" y="404741"/>
                      <a:pt x="63500" y="404741"/>
                    </a:cubicBezTo>
                    <a:cubicBezTo>
                      <a:pt x="98460" y="404741"/>
                      <a:pt x="126844" y="376483"/>
                      <a:pt x="127000" y="341524"/>
                    </a:cubicBezTo>
                    <a:close/>
                    <a:moveTo>
                      <a:pt x="58401" y="313408"/>
                    </a:moveTo>
                    <a:lnTo>
                      <a:pt x="68599" y="369640"/>
                    </a:lnTo>
                    <a:lnTo>
                      <a:pt x="1590443" y="91333"/>
                    </a:lnTo>
                    <a:lnTo>
                      <a:pt x="1580245" y="35100"/>
                    </a:lnTo>
                    <a:close/>
                    <a:moveTo>
                      <a:pt x="1648844" y="63216"/>
                    </a:moveTo>
                    <a:cubicBezTo>
                      <a:pt x="1648687" y="28257"/>
                      <a:pt x="1620304" y="0"/>
                      <a:pt x="1585344" y="0"/>
                    </a:cubicBezTo>
                    <a:cubicBezTo>
                      <a:pt x="1550384" y="0"/>
                      <a:pt x="1522000" y="28257"/>
                      <a:pt x="1521844" y="63216"/>
                    </a:cubicBezTo>
                    <a:cubicBezTo>
                      <a:pt x="1522000" y="98176"/>
                      <a:pt x="1550384" y="126433"/>
                      <a:pt x="1585344" y="126433"/>
                    </a:cubicBezTo>
                    <a:cubicBezTo>
                      <a:pt x="1620304" y="126433"/>
                      <a:pt x="1648687" y="98176"/>
                      <a:pt x="1648844" y="63216"/>
                    </a:cubicBez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697422" y="7729396"/>
                <a:ext cx="1590443" cy="369640"/>
              </a:xfrm>
              <a:custGeom>
                <a:avLst/>
                <a:gdLst/>
                <a:ahLst/>
                <a:cxnLst/>
                <a:rect l="l" t="t" r="r" b="b"/>
                <a:pathLst>
                  <a:path w="1590443" h="369640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68599" y="35100"/>
                    </a:moveTo>
                    <a:lnTo>
                      <a:pt x="58401" y="91332"/>
                    </a:lnTo>
                    <a:lnTo>
                      <a:pt x="1580244" y="369640"/>
                    </a:lnTo>
                    <a:lnTo>
                      <a:pt x="1590443" y="31340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2" name="Freeform 22"/>
              <p:cNvSpPr/>
              <p:nvPr/>
            </p:nvSpPr>
            <p:spPr>
              <a:xfrm>
                <a:off x="2219266" y="4164142"/>
                <a:ext cx="1611931" cy="3969994"/>
              </a:xfrm>
              <a:custGeom>
                <a:avLst/>
                <a:gdLst/>
                <a:ahLst/>
                <a:cxnLst/>
                <a:rect l="l" t="t" r="r" b="b"/>
                <a:pathLst>
                  <a:path w="1611931" h="3969994">
                    <a:moveTo>
                      <a:pt x="127000" y="3906778"/>
                    </a:moveTo>
                    <a:cubicBezTo>
                      <a:pt x="126843" y="3871819"/>
                      <a:pt x="98459" y="3843561"/>
                      <a:pt x="63500" y="3843561"/>
                    </a:cubicBezTo>
                    <a:cubicBezTo>
                      <a:pt x="28540" y="3843561"/>
                      <a:pt x="156" y="3871819"/>
                      <a:pt x="0" y="3906778"/>
                    </a:cubicBezTo>
                    <a:cubicBezTo>
                      <a:pt x="156" y="3941737"/>
                      <a:pt x="28540" y="3969994"/>
                      <a:pt x="63500" y="3969994"/>
                    </a:cubicBezTo>
                    <a:cubicBezTo>
                      <a:pt x="98459" y="3969994"/>
                      <a:pt x="126843" y="3941737"/>
                      <a:pt x="127000" y="3906778"/>
                    </a:cubicBezTo>
                    <a:close/>
                    <a:moveTo>
                      <a:pt x="36912" y="3896306"/>
                    </a:moveTo>
                    <a:lnTo>
                      <a:pt x="90087" y="3917249"/>
                    </a:lnTo>
                    <a:lnTo>
                      <a:pt x="1611931" y="20943"/>
                    </a:lnTo>
                    <a:lnTo>
                      <a:pt x="1558756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3" name="Freeform 23"/>
              <p:cNvSpPr/>
              <p:nvPr/>
            </p:nvSpPr>
            <p:spPr>
              <a:xfrm>
                <a:off x="3741109" y="3038254"/>
                <a:ext cx="1602123" cy="1199577"/>
              </a:xfrm>
              <a:custGeom>
                <a:avLst/>
                <a:gdLst/>
                <a:ahLst/>
                <a:cxnLst/>
                <a:rect l="l" t="t" r="r" b="b"/>
                <a:pathLst>
                  <a:path w="1602123" h="1199577">
                    <a:moveTo>
                      <a:pt x="127000" y="1136360"/>
                    </a:moveTo>
                    <a:cubicBezTo>
                      <a:pt x="126844" y="1101401"/>
                      <a:pt x="98460" y="1073143"/>
                      <a:pt x="63500" y="1073143"/>
                    </a:cubicBezTo>
                    <a:cubicBezTo>
                      <a:pt x="28541" y="1073143"/>
                      <a:pt x="156" y="1101401"/>
                      <a:pt x="0" y="1136360"/>
                    </a:cubicBezTo>
                    <a:cubicBezTo>
                      <a:pt x="156" y="1171319"/>
                      <a:pt x="28541" y="1199576"/>
                      <a:pt x="63500" y="1199576"/>
                    </a:cubicBezTo>
                    <a:cubicBezTo>
                      <a:pt x="98460" y="1199576"/>
                      <a:pt x="126844" y="1171319"/>
                      <a:pt x="127000" y="1136360"/>
                    </a:cubicBezTo>
                    <a:close/>
                    <a:moveTo>
                      <a:pt x="46721" y="1113230"/>
                    </a:moveTo>
                    <a:lnTo>
                      <a:pt x="80280" y="1159489"/>
                    </a:lnTo>
                    <a:lnTo>
                      <a:pt x="1602123" y="46259"/>
                    </a:lnTo>
                    <a:lnTo>
                      <a:pt x="156856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5262953" y="2441552"/>
                <a:ext cx="1648844" cy="683048"/>
              </a:xfrm>
              <a:custGeom>
                <a:avLst/>
                <a:gdLst/>
                <a:ahLst/>
                <a:cxnLst/>
                <a:rect l="l" t="t" r="r" b="b"/>
                <a:pathLst>
                  <a:path w="1648844" h="683048">
                    <a:moveTo>
                      <a:pt x="127000" y="619831"/>
                    </a:moveTo>
                    <a:cubicBezTo>
                      <a:pt x="126844" y="584872"/>
                      <a:pt x="98460" y="556615"/>
                      <a:pt x="63500" y="556615"/>
                    </a:cubicBezTo>
                    <a:cubicBezTo>
                      <a:pt x="28541" y="556615"/>
                      <a:pt x="156" y="584872"/>
                      <a:pt x="0" y="619831"/>
                    </a:cubicBezTo>
                    <a:cubicBezTo>
                      <a:pt x="156" y="654791"/>
                      <a:pt x="28541" y="683048"/>
                      <a:pt x="63500" y="683048"/>
                    </a:cubicBezTo>
                    <a:cubicBezTo>
                      <a:pt x="98460" y="683048"/>
                      <a:pt x="126844" y="654791"/>
                      <a:pt x="127000" y="619831"/>
                    </a:cubicBezTo>
                    <a:close/>
                    <a:moveTo>
                      <a:pt x="53757" y="592969"/>
                    </a:moveTo>
                    <a:lnTo>
                      <a:pt x="73244" y="646694"/>
                    </a:lnTo>
                    <a:lnTo>
                      <a:pt x="1595087" y="90079"/>
                    </a:lnTo>
                    <a:lnTo>
                      <a:pt x="1575600" y="36354"/>
                    </a:lnTo>
                    <a:close/>
                    <a:moveTo>
                      <a:pt x="1648844" y="63216"/>
                    </a:moveTo>
                    <a:cubicBezTo>
                      <a:pt x="1648687" y="28257"/>
                      <a:pt x="1620304" y="0"/>
                      <a:pt x="1585344" y="0"/>
                    </a:cubicBezTo>
                    <a:cubicBezTo>
                      <a:pt x="1550384" y="0"/>
                      <a:pt x="1522000" y="28257"/>
                      <a:pt x="1521844" y="63216"/>
                    </a:cubicBezTo>
                    <a:cubicBezTo>
                      <a:pt x="1522000" y="98176"/>
                      <a:pt x="1550384" y="126433"/>
                      <a:pt x="1585344" y="126433"/>
                    </a:cubicBezTo>
                    <a:cubicBezTo>
                      <a:pt x="1620304" y="126433"/>
                      <a:pt x="1648687" y="98176"/>
                      <a:pt x="1648844" y="6321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697422" y="6668224"/>
                <a:ext cx="1611650" cy="3692372"/>
              </a:xfrm>
              <a:custGeom>
                <a:avLst/>
                <a:gdLst/>
                <a:ahLst/>
                <a:cxnLst/>
                <a:rect l="l" t="t" r="r" b="b"/>
                <a:pathLst>
                  <a:path w="1611650" h="3692372">
                    <a:moveTo>
                      <a:pt x="127000" y="3629156"/>
                    </a:moveTo>
                    <a:cubicBezTo>
                      <a:pt x="126843" y="3594197"/>
                      <a:pt x="98459" y="3565940"/>
                      <a:pt x="63500" y="3565940"/>
                    </a:cubicBezTo>
                    <a:cubicBezTo>
                      <a:pt x="28540" y="3565940"/>
                      <a:pt x="156" y="3594197"/>
                      <a:pt x="0" y="3629156"/>
                    </a:cubicBezTo>
                    <a:cubicBezTo>
                      <a:pt x="156" y="3664115"/>
                      <a:pt x="28540" y="3692372"/>
                      <a:pt x="63500" y="3692372"/>
                    </a:cubicBezTo>
                    <a:cubicBezTo>
                      <a:pt x="98459" y="3692372"/>
                      <a:pt x="126843" y="3664115"/>
                      <a:pt x="127000" y="3629156"/>
                    </a:cubicBezTo>
                    <a:close/>
                    <a:moveTo>
                      <a:pt x="37193" y="3617999"/>
                    </a:moveTo>
                    <a:lnTo>
                      <a:pt x="89806" y="3640314"/>
                    </a:lnTo>
                    <a:lnTo>
                      <a:pt x="1611650" y="22316"/>
                    </a:lnTo>
                    <a:lnTo>
                      <a:pt x="1559037" y="0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2219266" y="5266676"/>
                <a:ext cx="1604539" cy="1475922"/>
              </a:xfrm>
              <a:custGeom>
                <a:avLst/>
                <a:gdLst/>
                <a:ahLst/>
                <a:cxnLst/>
                <a:rect l="l" t="t" r="r" b="b"/>
                <a:pathLst>
                  <a:path w="1604539" h="1475922">
                    <a:moveTo>
                      <a:pt x="127000" y="1412705"/>
                    </a:moveTo>
                    <a:cubicBezTo>
                      <a:pt x="126843" y="1377746"/>
                      <a:pt x="98459" y="1349489"/>
                      <a:pt x="63500" y="1349489"/>
                    </a:cubicBezTo>
                    <a:cubicBezTo>
                      <a:pt x="28540" y="1349489"/>
                      <a:pt x="156" y="1377746"/>
                      <a:pt x="0" y="1412705"/>
                    </a:cubicBezTo>
                    <a:cubicBezTo>
                      <a:pt x="156" y="1447665"/>
                      <a:pt x="28540" y="1475922"/>
                      <a:pt x="63500" y="1475922"/>
                    </a:cubicBezTo>
                    <a:cubicBezTo>
                      <a:pt x="98459" y="1475922"/>
                      <a:pt x="126843" y="1447665"/>
                      <a:pt x="127000" y="1412705"/>
                    </a:cubicBezTo>
                    <a:close/>
                    <a:moveTo>
                      <a:pt x="44304" y="1391538"/>
                    </a:moveTo>
                    <a:lnTo>
                      <a:pt x="82695" y="1433874"/>
                    </a:lnTo>
                    <a:lnTo>
                      <a:pt x="1604539" y="42336"/>
                    </a:lnTo>
                    <a:lnTo>
                      <a:pt x="1566148" y="0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3741109" y="5224627"/>
                <a:ext cx="1595088" cy="646694"/>
              </a:xfrm>
              <a:custGeom>
                <a:avLst/>
                <a:gdLst/>
                <a:ahLst/>
                <a:cxnLst/>
                <a:rect l="l" t="t" r="r" b="b"/>
                <a:pathLst>
                  <a:path w="1595088" h="646694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73244" y="36355"/>
                    </a:moveTo>
                    <a:lnTo>
                      <a:pt x="53757" y="90079"/>
                    </a:lnTo>
                    <a:lnTo>
                      <a:pt x="1575601" y="646694"/>
                    </a:lnTo>
                    <a:lnTo>
                      <a:pt x="1595088" y="592969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id="28" name="Freeform 28"/>
              <p:cNvSpPr/>
              <p:nvPr/>
            </p:nvSpPr>
            <p:spPr>
              <a:xfrm>
                <a:off x="5262953" y="215091"/>
                <a:ext cx="1648844" cy="5692585"/>
              </a:xfrm>
              <a:custGeom>
                <a:avLst/>
                <a:gdLst/>
                <a:ahLst/>
                <a:cxnLst/>
                <a:rect l="l" t="t" r="r" b="b"/>
                <a:pathLst>
                  <a:path w="1648844" h="5692585">
                    <a:moveTo>
                      <a:pt x="127000" y="5629368"/>
                    </a:moveTo>
                    <a:cubicBezTo>
                      <a:pt x="126844" y="5594409"/>
                      <a:pt x="98460" y="5566151"/>
                      <a:pt x="63500" y="5566151"/>
                    </a:cubicBezTo>
                    <a:cubicBezTo>
                      <a:pt x="28541" y="5566151"/>
                      <a:pt x="156" y="5594409"/>
                      <a:pt x="0" y="5629368"/>
                    </a:cubicBezTo>
                    <a:cubicBezTo>
                      <a:pt x="156" y="5664327"/>
                      <a:pt x="28541" y="5692585"/>
                      <a:pt x="63500" y="5692585"/>
                    </a:cubicBezTo>
                    <a:cubicBezTo>
                      <a:pt x="98460" y="5692585"/>
                      <a:pt x="126844" y="5664327"/>
                      <a:pt x="127000" y="5629368"/>
                    </a:cubicBezTo>
                    <a:close/>
                    <a:moveTo>
                      <a:pt x="35953" y="5621774"/>
                    </a:moveTo>
                    <a:lnTo>
                      <a:pt x="91047" y="5636963"/>
                    </a:lnTo>
                    <a:lnTo>
                      <a:pt x="1612891" y="70811"/>
                    </a:lnTo>
                    <a:lnTo>
                      <a:pt x="1557797" y="55622"/>
                    </a:lnTo>
                    <a:close/>
                    <a:moveTo>
                      <a:pt x="1648844" y="63217"/>
                    </a:moveTo>
                    <a:cubicBezTo>
                      <a:pt x="1648687" y="28257"/>
                      <a:pt x="1620304" y="0"/>
                      <a:pt x="1585344" y="0"/>
                    </a:cubicBezTo>
                    <a:cubicBezTo>
                      <a:pt x="1550384" y="0"/>
                      <a:pt x="1522000" y="28257"/>
                      <a:pt x="1521844" y="63217"/>
                    </a:cubicBezTo>
                    <a:cubicBezTo>
                      <a:pt x="1522000" y="98176"/>
                      <a:pt x="1550384" y="126433"/>
                      <a:pt x="1585344" y="126433"/>
                    </a:cubicBezTo>
                    <a:cubicBezTo>
                      <a:pt x="1620304" y="126433"/>
                      <a:pt x="1648687" y="98176"/>
                      <a:pt x="1648844" y="63217"/>
                    </a:cubicBezTo>
                    <a:close/>
                  </a:path>
                </a:pathLst>
              </a:custGeom>
              <a:solidFill>
                <a:srgbClr val="348DDB"/>
              </a:solidFill>
            </p:spPr>
          </p:sp>
        </p:grpSp>
      </p:grpSp>
      <p:grpSp>
        <p:nvGrpSpPr>
          <p:cNvPr id="29" name="Group 29"/>
          <p:cNvGrpSpPr/>
          <p:nvPr/>
        </p:nvGrpSpPr>
        <p:grpSpPr>
          <a:xfrm>
            <a:off x="1028700" y="1028700"/>
            <a:ext cx="9678920" cy="1616511"/>
            <a:chOff x="0" y="0"/>
            <a:chExt cx="12905226" cy="2155348"/>
          </a:xfrm>
        </p:grpSpPr>
        <p:sp>
          <p:nvSpPr>
            <p:cNvPr id="30" name="AutoShape 30"/>
            <p:cNvSpPr/>
            <p:nvPr/>
          </p:nvSpPr>
          <p:spPr>
            <a:xfrm>
              <a:off x="0" y="2110160"/>
              <a:ext cx="12634941" cy="45188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142875"/>
              <a:ext cx="12905226" cy="1666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500"/>
                </a:lnSpc>
              </a:pPr>
              <a:r>
                <a:rPr lang="en-US" sz="7500" spc="825">
                  <a:solidFill>
                    <a:srgbClr val="FFFFFF"/>
                  </a:solidFill>
                  <a:latin typeface="League Spartan Italics"/>
                </a:rPr>
                <a:t>TEXT HERE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4360" y="8222304"/>
            <a:ext cx="10570261" cy="1504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0"/>
              </a:lnSpc>
            </a:pPr>
            <a:r>
              <a:rPr lang="en-US" sz="2700" spc="313">
                <a:solidFill>
                  <a:srgbClr val="FFFFFF"/>
                </a:solidFill>
                <a:latin typeface="Fira Sans Medium"/>
              </a:rPr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6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243048"/>
            <a:ext cx="10974042" cy="10773096"/>
          </a:xfrm>
          <a:prstGeom prst="rect">
            <a:avLst/>
          </a:prstGeom>
          <a:solidFill>
            <a:srgbClr val="348DDB"/>
          </a:solidFill>
        </p:spPr>
      </p:sp>
      <p:sp>
        <p:nvSpPr>
          <p:cNvPr id="3" name="TextBox 3"/>
          <p:cNvSpPr txBox="1"/>
          <p:nvPr/>
        </p:nvSpPr>
        <p:spPr>
          <a:xfrm>
            <a:off x="11833809" y="885825"/>
            <a:ext cx="5425491" cy="347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295"/>
              </a:lnSpc>
            </a:pPr>
            <a:r>
              <a:rPr lang="en-US" sz="6500" spc="65">
                <a:solidFill>
                  <a:srgbClr val="348DDB"/>
                </a:solidFill>
                <a:latin typeface="League Spartan Italics"/>
              </a:rPr>
              <a:t>Lorem ipsum dolor sit amet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1028700"/>
            <a:ext cx="5212701" cy="3137489"/>
            <a:chOff x="0" y="0"/>
            <a:chExt cx="6950268" cy="4183318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6950268" cy="17373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82"/>
                </a:lnSpc>
              </a:pPr>
              <a:r>
                <a:rPr lang="en-US" sz="3773" spc="565">
                  <a:solidFill>
                    <a:srgbClr val="1E3653"/>
                  </a:solidFill>
                  <a:latin typeface="Fira Sans Bold"/>
                </a:rPr>
                <a:t>ENHANCED PRODUCTIVITY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082165"/>
              <a:ext cx="6950268" cy="2101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87"/>
                </a:lnSpc>
              </a:pPr>
              <a:r>
                <a:rPr lang="en-US" sz="2858" spc="148">
                  <a:solidFill>
                    <a:srgbClr val="FFFFFF"/>
                  </a:solidFill>
                  <a:latin typeface="Fira Sans Medium"/>
                </a:rPr>
                <a:t>Presentations are communication tools that can be used as lectures.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 rot="2426251">
            <a:off x="14755386" y="3699422"/>
            <a:ext cx="3578760" cy="8513090"/>
            <a:chOff x="0" y="0"/>
            <a:chExt cx="4771680" cy="11350786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66554" y="-186526"/>
            <a:ext cx="7300104" cy="10660052"/>
          </a:xfrm>
          <a:prstGeom prst="rect">
            <a:avLst/>
          </a:prstGeom>
          <a:solidFill>
            <a:srgbClr val="1E3653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-1009944" y="4951167"/>
            <a:ext cx="4077287" cy="88535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785470" y="1765603"/>
            <a:ext cx="11778130" cy="6959297"/>
            <a:chOff x="0" y="0"/>
            <a:chExt cx="7981950" cy="4716263"/>
          </a:xfrm>
        </p:grpSpPr>
        <p:sp>
          <p:nvSpPr>
            <p:cNvPr id="9" name="Freeform 9"/>
            <p:cNvSpPr/>
            <p:nvPr/>
          </p:nvSpPr>
          <p:spPr>
            <a:xfrm>
              <a:off x="87302" y="0"/>
              <a:ext cx="7791368" cy="4716263"/>
            </a:xfrm>
            <a:custGeom>
              <a:avLst/>
              <a:gdLst/>
              <a:ahLst/>
              <a:cxnLst/>
              <a:rect l="l" t="t" r="r" b="b"/>
              <a:pathLst>
                <a:path w="6055360" h="378968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3"/>
              <a:stretch>
                <a:fillRect l="10906" t="6047" r="10533" b="11178"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3218601" y="3962400"/>
            <a:ext cx="4040699" cy="3413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Lorem ipsum dolor sit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amet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,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consectetur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adipiscing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elit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,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sed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 do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eiusmod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tempor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incididunt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ut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labore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 et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dolore</a:t>
            </a:r>
            <a:endParaRPr lang="en-US" sz="2800" spc="30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273755"/>
          </a:solidFill>
        </p:spPr>
      </p:sp>
      <p:sp>
        <p:nvSpPr>
          <p:cNvPr id="3" name="TextBox 3"/>
          <p:cNvSpPr txBox="1"/>
          <p:nvPr/>
        </p:nvSpPr>
        <p:spPr>
          <a:xfrm>
            <a:off x="470966" y="515985"/>
            <a:ext cx="11385968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47"/>
              </a:lnSpc>
            </a:pPr>
            <a:r>
              <a:rPr lang="en-US" sz="6649" spc="731" dirty="0">
                <a:solidFill>
                  <a:srgbClr val="348DDB"/>
                </a:solidFill>
                <a:latin typeface="Fira Sans Bold"/>
              </a:rPr>
              <a:t>SESSION OBJECTIVES</a:t>
            </a:r>
            <a:endParaRPr lang="en-US" sz="6649" spc="731" dirty="0">
              <a:solidFill>
                <a:srgbClr val="FFFFFF"/>
              </a:solidFill>
              <a:latin typeface="Fira Sans Bold"/>
            </a:endParaRPr>
          </a:p>
        </p:txBody>
      </p:sp>
      <p:grpSp>
        <p:nvGrpSpPr>
          <p:cNvPr id="4" name="Group 4"/>
          <p:cNvGrpSpPr/>
          <p:nvPr/>
        </p:nvGrpSpPr>
        <p:grpSpPr>
          <a:xfrm rot="2426251">
            <a:off x="14572506" y="3928022"/>
            <a:ext cx="3578760" cy="8513090"/>
            <a:chOff x="0" y="0"/>
            <a:chExt cx="4771680" cy="1135078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rcRect l="19060" t="44"/>
          <a:stretch/>
        </p:blipFill>
        <p:spPr>
          <a:xfrm>
            <a:off x="228600" y="9521040"/>
            <a:ext cx="2588803" cy="575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721BDC-544C-4E7A-A5BD-2CDCA1F6A3D7}"/>
              </a:ext>
            </a:extLst>
          </p:cNvPr>
          <p:cNvSpPr txBox="1"/>
          <p:nvPr/>
        </p:nvSpPr>
        <p:spPr>
          <a:xfrm>
            <a:off x="762000" y="2400300"/>
            <a:ext cx="9296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Situate R in the analytics &amp; BI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Download &amp; install R &amp; RStudio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Perform basic R programming, analysis and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Build R into a Power BI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Basic R programming and analysis</a:t>
            </a:r>
          </a:p>
        </p:txBody>
      </p:sp>
    </p:spTree>
    <p:extLst>
      <p:ext uri="{BB962C8B-B14F-4D97-AF65-F5344CB8AC3E}">
        <p14:creationId xmlns:p14="http://schemas.microsoft.com/office/powerpoint/2010/main" val="185931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0C70D4"/>
          </a:solidFill>
        </p:spPr>
      </p:sp>
      <p:grpSp>
        <p:nvGrpSpPr>
          <p:cNvPr id="3" name="Group 3"/>
          <p:cNvGrpSpPr/>
          <p:nvPr/>
        </p:nvGrpSpPr>
        <p:grpSpPr>
          <a:xfrm rot="2294618">
            <a:off x="15469920" y="3513593"/>
            <a:ext cx="3578760" cy="8513090"/>
            <a:chOff x="0" y="0"/>
            <a:chExt cx="4771680" cy="11350786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06323" y="135120"/>
            <a:ext cx="1580870" cy="158087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676926" y="486390"/>
            <a:ext cx="9351428" cy="945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47"/>
              </a:lnSpc>
            </a:pPr>
            <a:r>
              <a:rPr lang="en-US" sz="6649" spc="731" dirty="0">
                <a:solidFill>
                  <a:srgbClr val="FFFFFF"/>
                </a:solidFill>
                <a:latin typeface="Fira Sans Bold"/>
              </a:rPr>
              <a:t>COMPANION REPO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40F8D6-2447-4343-843F-8CA83E5FBC1C}"/>
              </a:ext>
            </a:extLst>
          </p:cNvPr>
          <p:cNvSpPr txBox="1"/>
          <p:nvPr/>
        </p:nvSpPr>
        <p:spPr>
          <a:xfrm>
            <a:off x="762000" y="2400300"/>
            <a:ext cx="9296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Download course materials: </a:t>
            </a:r>
            <a:r>
              <a:rPr lang="en-US" sz="4400" dirty="0">
                <a:latin typeface="Fira Sans Medium" panose="020B0603050000020004" pitchFamily="34" charset="0"/>
                <a:hlinkClick r:id="rId5"/>
              </a:rPr>
              <a:t>https://github.com/stringfestdata/edna-r-pbi-exploration</a:t>
            </a:r>
            <a:r>
              <a:rPr lang="en-US" sz="4400" dirty="0">
                <a:latin typeface="Fira Sans Medium" panose="020B0603050000020004" pitchFamily="34" charset="0"/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Download: Code &gt; Download ZIP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Run on the cloud: Click “launch Binder”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F8C9BC-3589-44D6-9BA7-ED7EF1C7FD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9497" y="6438900"/>
            <a:ext cx="81280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</a:blip>
          <a:srcRect/>
          <a:stretch>
            <a:fillRect/>
          </a:stretch>
        </p:blipFill>
        <p:spPr>
          <a:xfrm>
            <a:off x="5983605" y="1280160"/>
            <a:ext cx="6320790" cy="632079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14308" y="3255629"/>
            <a:ext cx="14059385" cy="3758674"/>
            <a:chOff x="0" y="19049"/>
            <a:chExt cx="18745846" cy="5011567"/>
          </a:xfrm>
        </p:grpSpPr>
        <p:sp>
          <p:nvSpPr>
            <p:cNvPr id="4" name="TextBox 4"/>
            <p:cNvSpPr txBox="1"/>
            <p:nvPr/>
          </p:nvSpPr>
          <p:spPr>
            <a:xfrm>
              <a:off x="0" y="19049"/>
              <a:ext cx="18745846" cy="17953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530"/>
                </a:lnSpc>
              </a:pPr>
              <a:r>
                <a:rPr lang="en-US" sz="9000" spc="990" dirty="0">
                  <a:solidFill>
                    <a:srgbClr val="1E3653"/>
                  </a:solidFill>
                  <a:latin typeface="Fira Sans Black"/>
                </a:rPr>
                <a:t>WHY R? WHAT IS R?</a:t>
              </a:r>
              <a:endParaRPr lang="en-US" sz="9000" spc="990" dirty="0">
                <a:solidFill>
                  <a:srgbClr val="1E3653"/>
                </a:solidFill>
                <a:latin typeface="Fira Sans Black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499371" y="4380865"/>
              <a:ext cx="17747105" cy="6497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6"/>
                </a:lnSpc>
              </a:pPr>
              <a:endParaRPr lang="en-US" sz="3200" spc="412" dirty="0">
                <a:solidFill>
                  <a:srgbClr val="FFFFFF"/>
                </a:solidFill>
                <a:latin typeface="Fira Sans Medium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426251">
            <a:off x="11352" y="-1112397"/>
            <a:ext cx="3578760" cy="8513090"/>
            <a:chOff x="0" y="0"/>
            <a:chExt cx="4771680" cy="1135078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273755"/>
          </a:solidFill>
        </p:spPr>
      </p:sp>
      <p:sp>
        <p:nvSpPr>
          <p:cNvPr id="7" name="TextBox 7"/>
          <p:cNvSpPr txBox="1"/>
          <p:nvPr/>
        </p:nvSpPr>
        <p:spPr>
          <a:xfrm>
            <a:off x="8603506" y="515985"/>
            <a:ext cx="9351428" cy="945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47"/>
              </a:lnSpc>
            </a:pPr>
            <a:r>
              <a:rPr lang="en-US" sz="6649" spc="731" dirty="0">
                <a:solidFill>
                  <a:srgbClr val="348DDB"/>
                </a:solidFill>
                <a:latin typeface="Fira Sans Bold"/>
              </a:rPr>
              <a:t>INTRODUCING </a:t>
            </a:r>
            <a:r>
              <a:rPr lang="en-US" sz="6649" spc="731" dirty="0">
                <a:solidFill>
                  <a:schemeClr val="bg1"/>
                </a:solidFill>
                <a:latin typeface="Fira Sans Bold"/>
              </a:rPr>
              <a:t>R</a:t>
            </a:r>
          </a:p>
        </p:txBody>
      </p:sp>
      <p:grpSp>
        <p:nvGrpSpPr>
          <p:cNvPr id="8" name="Group 8"/>
          <p:cNvGrpSpPr/>
          <p:nvPr/>
        </p:nvGrpSpPr>
        <p:grpSpPr>
          <a:xfrm rot="2426251">
            <a:off x="14572506" y="5570993"/>
            <a:ext cx="3578760" cy="8513090"/>
            <a:chOff x="0" y="0"/>
            <a:chExt cx="4771680" cy="11350786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01531" y="9539681"/>
            <a:ext cx="3198403" cy="5757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7431A9-8452-4FE1-A38E-AE7762AB2364}"/>
              </a:ext>
            </a:extLst>
          </p:cNvPr>
          <p:cNvSpPr txBox="1"/>
          <p:nvPr/>
        </p:nvSpPr>
        <p:spPr>
          <a:xfrm>
            <a:off x="3657600" y="2499394"/>
            <a:ext cx="100584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Fira Sans Medium" panose="020B0603050000020004" pitchFamily="34" charset="0"/>
              </a:rPr>
              <a:t>R is a programming language and free software environment for statistical computing and graphics supported by the R Core Team and the R Foundation for Statistical Computing.</a:t>
            </a:r>
          </a:p>
          <a:p>
            <a:endParaRPr lang="en-US" sz="4000" i="1" dirty="0">
              <a:latin typeface="Fira Sans Medium" panose="020B0603050000020004" pitchFamily="34" charset="0"/>
            </a:endParaRPr>
          </a:p>
          <a:p>
            <a:r>
              <a:rPr lang="en-US" sz="4000" i="1" dirty="0">
                <a:latin typeface="Fira Sans Medium" panose="020B0603050000020004" pitchFamily="34" charset="0"/>
              </a:rPr>
              <a:t>It is widely used among statisticians and data miners for developing statistical software and data analysis.</a:t>
            </a:r>
          </a:p>
          <a:p>
            <a:endParaRPr lang="en-US" sz="4000" i="1" dirty="0">
              <a:latin typeface="Fira Sans Medium" panose="020B0603050000020004" pitchFamily="34" charset="0"/>
            </a:endParaRPr>
          </a:p>
          <a:p>
            <a:r>
              <a:rPr lang="en-US" sz="4000" i="1" dirty="0">
                <a:latin typeface="Fira Sans Medium" panose="020B0603050000020004" pitchFamily="34" charset="0"/>
              </a:rPr>
              <a:t>- </a:t>
            </a:r>
            <a:r>
              <a:rPr lang="en-US" sz="4000" dirty="0">
                <a:latin typeface="Fira Sans Medium" panose="020B0603050000020004" pitchFamily="34" charset="0"/>
                <a:hlinkClick r:id="rId5"/>
              </a:rPr>
              <a:t>Source: Wikipedia</a:t>
            </a:r>
            <a:endParaRPr lang="en-US" sz="4000" i="1" dirty="0">
              <a:latin typeface="Fira Sans Medium" panose="020B06030500000200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273755"/>
          </a:solidFill>
        </p:spPr>
      </p:sp>
      <p:sp>
        <p:nvSpPr>
          <p:cNvPr id="3" name="TextBox 3"/>
          <p:cNvSpPr txBox="1"/>
          <p:nvPr/>
        </p:nvSpPr>
        <p:spPr>
          <a:xfrm>
            <a:off x="470966" y="515985"/>
            <a:ext cx="11385968" cy="945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47"/>
              </a:lnSpc>
            </a:pPr>
            <a:r>
              <a:rPr lang="en-US" sz="6649" spc="731" dirty="0">
                <a:solidFill>
                  <a:srgbClr val="348DDB"/>
                </a:solidFill>
                <a:latin typeface="Fira Sans Bold"/>
              </a:rPr>
              <a:t>… AND IT’S FREE!</a:t>
            </a:r>
            <a:endParaRPr lang="en-US" sz="6649" spc="731" dirty="0">
              <a:solidFill>
                <a:srgbClr val="FFFFFF"/>
              </a:solidFill>
              <a:latin typeface="Fira Sans Bold"/>
            </a:endParaRPr>
          </a:p>
        </p:txBody>
      </p:sp>
      <p:grpSp>
        <p:nvGrpSpPr>
          <p:cNvPr id="4" name="Group 4"/>
          <p:cNvGrpSpPr/>
          <p:nvPr/>
        </p:nvGrpSpPr>
        <p:grpSpPr>
          <a:xfrm rot="2426251">
            <a:off x="14572506" y="3928022"/>
            <a:ext cx="3578760" cy="8513090"/>
            <a:chOff x="0" y="0"/>
            <a:chExt cx="4771680" cy="1135078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rcRect l="19060" t="44"/>
          <a:stretch/>
        </p:blipFill>
        <p:spPr>
          <a:xfrm>
            <a:off x="228600" y="9521040"/>
            <a:ext cx="2588803" cy="575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48DBEF-9597-441E-90A6-EDCF1EEE6D73}"/>
              </a:ext>
            </a:extLst>
          </p:cNvPr>
          <p:cNvSpPr txBox="1"/>
          <p:nvPr/>
        </p:nvSpPr>
        <p:spPr>
          <a:xfrm>
            <a:off x="838200" y="2324100"/>
            <a:ext cx="10058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Sans Medium" panose="020B0603050000020004" pitchFamily="34" charset="0"/>
              </a:rPr>
              <a:t>Technically, open source... broad rights to work with code base:</a:t>
            </a:r>
          </a:p>
          <a:p>
            <a:endParaRPr lang="en-US" sz="4000" dirty="0">
              <a:latin typeface="Fira Sans Medium" panose="020B06030500000200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ira Sans Medium" panose="020B0603050000020004" pitchFamily="34" charset="0"/>
              </a:rPr>
              <a:t>See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ira Sans Medium" panose="020B0603050000020004" pitchFamily="34" charset="0"/>
              </a:rPr>
              <a:t>Modify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ira Sans Medium" panose="020B0603050000020004" pitchFamily="34" charset="0"/>
              </a:rPr>
              <a:t>Distribute</a:t>
            </a:r>
          </a:p>
        </p:txBody>
      </p:sp>
    </p:spTree>
    <p:extLst>
      <p:ext uri="{BB962C8B-B14F-4D97-AF65-F5344CB8AC3E}">
        <p14:creationId xmlns:p14="http://schemas.microsoft.com/office/powerpoint/2010/main" val="274395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273755"/>
          </a:solidFill>
        </p:spPr>
      </p:sp>
      <p:sp>
        <p:nvSpPr>
          <p:cNvPr id="3" name="TextBox 3"/>
          <p:cNvSpPr txBox="1"/>
          <p:nvPr/>
        </p:nvSpPr>
        <p:spPr>
          <a:xfrm>
            <a:off x="470966" y="515985"/>
            <a:ext cx="1515003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47"/>
              </a:lnSpc>
            </a:pPr>
            <a:r>
              <a:rPr lang="en-US" sz="6649" spc="731" dirty="0">
                <a:solidFill>
                  <a:srgbClr val="348DDB"/>
                </a:solidFill>
                <a:latin typeface="Fira Sans Bold"/>
              </a:rPr>
              <a:t>“THERE’S A PACKAGE FOR THAT”</a:t>
            </a:r>
            <a:endParaRPr lang="en-US" sz="6649" spc="731" dirty="0">
              <a:solidFill>
                <a:schemeClr val="bg1"/>
              </a:solidFill>
              <a:latin typeface="Fira Sans Bold"/>
            </a:endParaRPr>
          </a:p>
        </p:txBody>
      </p:sp>
      <p:grpSp>
        <p:nvGrpSpPr>
          <p:cNvPr id="4" name="Group 4"/>
          <p:cNvGrpSpPr/>
          <p:nvPr/>
        </p:nvGrpSpPr>
        <p:grpSpPr>
          <a:xfrm rot="2426251">
            <a:off x="14572506" y="3928022"/>
            <a:ext cx="3578760" cy="8513090"/>
            <a:chOff x="0" y="0"/>
            <a:chExt cx="4771680" cy="1135078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rcRect l="19060" t="44"/>
          <a:stretch/>
        </p:blipFill>
        <p:spPr>
          <a:xfrm>
            <a:off x="228600" y="9521040"/>
            <a:ext cx="2588803" cy="5754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D9729D-0776-44AC-AE36-610B053D86E0}"/>
              </a:ext>
            </a:extLst>
          </p:cNvPr>
          <p:cNvSpPr txBox="1"/>
          <p:nvPr/>
        </p:nvSpPr>
        <p:spPr>
          <a:xfrm>
            <a:off x="4572000" y="9941913"/>
            <a:ext cx="5045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https://unsplash.com/photos/XdTXyr8_2LE</a:t>
            </a:r>
            <a:r>
              <a:rPr lang="en-US" dirty="0"/>
              <a:t>  </a:t>
            </a:r>
          </a:p>
        </p:txBody>
      </p:sp>
      <p:pic>
        <p:nvPicPr>
          <p:cNvPr id="1028" name="Picture 4" descr="two blue and brown iPhone cases">
            <a:extLst>
              <a:ext uri="{FF2B5EF4-FFF2-40B4-BE49-F238E27FC236}">
                <a16:creationId xmlns:a16="http://schemas.microsoft.com/office/drawing/2014/main" id="{7DDACC50-E3D8-4F09-A980-60D4A99AA9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3" r="28000"/>
          <a:stretch/>
        </p:blipFill>
        <p:spPr bwMode="auto">
          <a:xfrm>
            <a:off x="2817403" y="2426285"/>
            <a:ext cx="5045094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021BE1-420C-4B0D-8483-81CA18430DC2}"/>
              </a:ext>
            </a:extLst>
          </p:cNvPr>
          <p:cNvCxnSpPr/>
          <p:nvPr/>
        </p:nvCxnSpPr>
        <p:spPr>
          <a:xfrm flipH="1" flipV="1">
            <a:off x="2338041" y="3696596"/>
            <a:ext cx="990600" cy="457200"/>
          </a:xfrm>
          <a:prstGeom prst="straightConnector1">
            <a:avLst/>
          </a:prstGeom>
          <a:ln w="57150">
            <a:solidFill>
              <a:srgbClr val="0C70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897B8E-19CE-462A-8BD0-DF1D1AE31C7B}"/>
              </a:ext>
            </a:extLst>
          </p:cNvPr>
          <p:cNvCxnSpPr>
            <a:cxnSpLocks/>
          </p:cNvCxnSpPr>
          <p:nvPr/>
        </p:nvCxnSpPr>
        <p:spPr>
          <a:xfrm flipV="1">
            <a:off x="7519641" y="3449507"/>
            <a:ext cx="880773" cy="571362"/>
          </a:xfrm>
          <a:prstGeom prst="straightConnector1">
            <a:avLst/>
          </a:prstGeom>
          <a:ln w="57150">
            <a:solidFill>
              <a:srgbClr val="0C70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CEE82B-76A3-4BD1-BF29-46520A645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41" y="2556403"/>
            <a:ext cx="1866100" cy="14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Studio - Logos Download">
            <a:extLst>
              <a:ext uri="{FF2B5EF4-FFF2-40B4-BE49-F238E27FC236}">
                <a16:creationId xmlns:a16="http://schemas.microsoft.com/office/drawing/2014/main" id="{6913E746-6A2D-4373-B449-AF3024320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732" y="2304437"/>
            <a:ext cx="3494620" cy="122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pp Store, Iphone, Store, Apps">
            <a:extLst>
              <a:ext uri="{FF2B5EF4-FFF2-40B4-BE49-F238E27FC236}">
                <a16:creationId xmlns:a16="http://schemas.microsoft.com/office/drawing/2014/main" id="{243F12B9-1A89-4C4C-87F6-09077BD59D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1" r="31911"/>
          <a:stretch/>
        </p:blipFill>
        <p:spPr bwMode="auto">
          <a:xfrm>
            <a:off x="8779406" y="4914900"/>
            <a:ext cx="3666733" cy="479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A51974-31FC-445A-BC53-92772BE0A8E1}"/>
              </a:ext>
            </a:extLst>
          </p:cNvPr>
          <p:cNvCxnSpPr>
            <a:cxnSpLocks/>
          </p:cNvCxnSpPr>
          <p:nvPr/>
        </p:nvCxnSpPr>
        <p:spPr>
          <a:xfrm flipV="1">
            <a:off x="12095061" y="4610100"/>
            <a:ext cx="1011339" cy="1427413"/>
          </a:xfrm>
          <a:prstGeom prst="straightConnector1">
            <a:avLst/>
          </a:prstGeom>
          <a:ln w="57150">
            <a:solidFill>
              <a:srgbClr val="0C70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67384C-383C-403F-95E1-C583459E2063}"/>
              </a:ext>
            </a:extLst>
          </p:cNvPr>
          <p:cNvSpPr txBox="1"/>
          <p:nvPr/>
        </p:nvSpPr>
        <p:spPr>
          <a:xfrm>
            <a:off x="13006680" y="2632575"/>
            <a:ext cx="42913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ira Sans Medium" panose="020B0603050000020004" pitchFamily="34" charset="0"/>
              </a:rPr>
              <a:t>Install package from “app store:” </a:t>
            </a:r>
            <a:r>
              <a:rPr lang="en-US" sz="2400" dirty="0" err="1">
                <a:latin typeface="Consolas" panose="020B0609020204030204" pitchFamily="49" charset="0"/>
              </a:rPr>
              <a:t>install.packages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ira Sans Medium" panose="020B0603050000020004" pitchFamily="34" charset="0"/>
              </a:rPr>
              <a:t>Open it before use: </a:t>
            </a:r>
            <a:r>
              <a:rPr lang="en-US" sz="2400" dirty="0">
                <a:latin typeface="Consolas" panose="020B0609020204030204" pitchFamily="49" charset="0"/>
              </a:rPr>
              <a:t>library()</a:t>
            </a:r>
          </a:p>
          <a:p>
            <a:endParaRPr lang="en-US" sz="2400" i="1" dirty="0">
              <a:solidFill>
                <a:schemeClr val="bg1">
                  <a:lumMod val="50000"/>
                </a:schemeClr>
              </a:solidFill>
              <a:latin typeface="Fira Sans Medium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20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0C70D4"/>
          </a:solidFill>
        </p:spPr>
      </p:sp>
      <p:grpSp>
        <p:nvGrpSpPr>
          <p:cNvPr id="3" name="Group 3"/>
          <p:cNvGrpSpPr/>
          <p:nvPr/>
        </p:nvGrpSpPr>
        <p:grpSpPr>
          <a:xfrm rot="2294618">
            <a:off x="15469920" y="3513593"/>
            <a:ext cx="3578760" cy="8513090"/>
            <a:chOff x="0" y="0"/>
            <a:chExt cx="4771680" cy="11350786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06323" y="135120"/>
            <a:ext cx="1580870" cy="158087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676926" y="486390"/>
            <a:ext cx="1459657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247"/>
              </a:lnSpc>
            </a:pPr>
            <a:r>
              <a:rPr lang="en-US" sz="6649" spc="731" dirty="0">
                <a:solidFill>
                  <a:srgbClr val="FFFFFF"/>
                </a:solidFill>
                <a:latin typeface="Fira Sans Bold"/>
              </a:rPr>
              <a:t>THE R PACKAGE HALL OF FAME</a:t>
            </a:r>
          </a:p>
        </p:txBody>
      </p:sp>
      <p:pic>
        <p:nvPicPr>
          <p:cNvPr id="1026" name="Picture 2" descr="Tidyverse data wrangling | Introduction to R - ARCHIVED">
            <a:extLst>
              <a:ext uri="{FF2B5EF4-FFF2-40B4-BE49-F238E27FC236}">
                <a16:creationId xmlns:a16="http://schemas.microsoft.com/office/drawing/2014/main" id="{F720CCCA-24C8-45E2-BDA9-CAA9340CD9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11" b="9388"/>
          <a:stretch/>
        </p:blipFill>
        <p:spPr bwMode="auto">
          <a:xfrm>
            <a:off x="337183" y="2324100"/>
            <a:ext cx="7696916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E42C96-613D-48F3-ACAE-7FEF1BC9D49E}"/>
              </a:ext>
            </a:extLst>
          </p:cNvPr>
          <p:cNvSpPr txBox="1"/>
          <p:nvPr/>
        </p:nvSpPr>
        <p:spPr>
          <a:xfrm>
            <a:off x="990600" y="7194822"/>
            <a:ext cx="58674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Fira Sans Medium" panose="020B0603050000020004" pitchFamily="34" charset="0"/>
              </a:rPr>
              <a:t>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Fira Sans Medium" panose="020B0603050000020004" pitchFamily="34" charset="0"/>
              </a:rPr>
              <a:t>Data manipulation (rows, columns, joins ... think Power Query)</a:t>
            </a:r>
          </a:p>
        </p:txBody>
      </p:sp>
      <p:pic>
        <p:nvPicPr>
          <p:cNvPr id="1028" name="Picture 4" descr="The Case for tidymodels · R Views">
            <a:extLst>
              <a:ext uri="{FF2B5EF4-FFF2-40B4-BE49-F238E27FC236}">
                <a16:creationId xmlns:a16="http://schemas.microsoft.com/office/drawing/2014/main" id="{C10642F5-134D-4319-BD3A-A89DB6116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8287" y="2261570"/>
            <a:ext cx="4772025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F60ED81-369C-4697-92E8-833629C8DC75}"/>
              </a:ext>
            </a:extLst>
          </p:cNvPr>
          <p:cNvSpPr txBox="1"/>
          <p:nvPr/>
        </p:nvSpPr>
        <p:spPr>
          <a:xfrm>
            <a:off x="11582400" y="7194822"/>
            <a:ext cx="37338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Fira Sans Medium" panose="020B0603050000020004" pitchFamily="34" charset="0"/>
              </a:rPr>
              <a:t>Model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Fira Sans Medium" panose="020B0603050000020004" pitchFamily="34" charset="0"/>
              </a:rPr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Fira Sans Medium" panose="020B0603050000020004" pitchFamily="34" charset="0"/>
              </a:rPr>
              <a:t>Evaluation </a:t>
            </a:r>
          </a:p>
        </p:txBody>
      </p:sp>
    </p:spTree>
    <p:extLst>
      <p:ext uri="{BB962C8B-B14F-4D97-AF65-F5344CB8AC3E}">
        <p14:creationId xmlns:p14="http://schemas.microsoft.com/office/powerpoint/2010/main" val="2807240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</a:blip>
          <a:srcRect/>
          <a:stretch>
            <a:fillRect/>
          </a:stretch>
        </p:blipFill>
        <p:spPr>
          <a:xfrm>
            <a:off x="5983605" y="1280160"/>
            <a:ext cx="6320790" cy="632079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14308" y="3255629"/>
            <a:ext cx="14059385" cy="3758674"/>
            <a:chOff x="0" y="19049"/>
            <a:chExt cx="18745846" cy="5011567"/>
          </a:xfrm>
        </p:grpSpPr>
        <p:sp>
          <p:nvSpPr>
            <p:cNvPr id="4" name="TextBox 4"/>
            <p:cNvSpPr txBox="1"/>
            <p:nvPr/>
          </p:nvSpPr>
          <p:spPr>
            <a:xfrm>
              <a:off x="0" y="19049"/>
              <a:ext cx="18745846" cy="3590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530"/>
                </a:lnSpc>
              </a:pPr>
              <a:r>
                <a:rPr lang="en-US" sz="9000" spc="990" dirty="0">
                  <a:solidFill>
                    <a:srgbClr val="1E3653"/>
                  </a:solidFill>
                  <a:latin typeface="Fira Sans Black"/>
                </a:rPr>
                <a:t>WHY R IN POWER BI? HOW?</a:t>
              </a:r>
              <a:endParaRPr lang="en-US" sz="9000" spc="990" dirty="0">
                <a:solidFill>
                  <a:srgbClr val="1E3653"/>
                </a:solidFill>
                <a:latin typeface="Fira Sans Black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499371" y="4380865"/>
              <a:ext cx="17747105" cy="6497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6"/>
                </a:lnSpc>
              </a:pPr>
              <a:endParaRPr lang="en-US" sz="3200" spc="412" dirty="0">
                <a:solidFill>
                  <a:srgbClr val="FFFFFF"/>
                </a:solidFill>
                <a:latin typeface="Fira Sans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9882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F09FB187B9B84793DBC132EEBE2230" ma:contentTypeVersion="12" ma:contentTypeDescription="Create a new document." ma:contentTypeScope="" ma:versionID="5b6562d886850e7a26df130f65c39b40">
  <xsd:schema xmlns:xsd="http://www.w3.org/2001/XMLSchema" xmlns:xs="http://www.w3.org/2001/XMLSchema" xmlns:p="http://schemas.microsoft.com/office/2006/metadata/properties" xmlns:ns2="a08ef4ae-eb2d-43fd-9aa1-597ac51ccd6f" xmlns:ns3="86b59944-c92b-47ac-9d30-5bf03be2cde5" targetNamespace="http://schemas.microsoft.com/office/2006/metadata/properties" ma:root="true" ma:fieldsID="cf0a0ff621391093d509f8465489fbe5" ns2:_="" ns3:_="">
    <xsd:import namespace="a08ef4ae-eb2d-43fd-9aa1-597ac51ccd6f"/>
    <xsd:import namespace="86b59944-c92b-47ac-9d30-5bf03be2cd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8ef4ae-eb2d-43fd-9aa1-597ac51ccd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59944-c92b-47ac-9d30-5bf03be2cd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1E6B5E-41BE-480D-A76C-3D967E91D6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4B75E3-7A1D-47BC-9BDD-2F171419F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8ef4ae-eb2d-43fd-9aa1-597ac51ccd6f"/>
    <ds:schemaRef ds:uri="86b59944-c92b-47ac-9d30-5bf03be2cd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2322FB-358A-4635-BB66-4945EA6C29D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3510</TotalTime>
  <Words>473</Words>
  <Application>Microsoft Office PowerPoint</Application>
  <PresentationFormat>Custom</PresentationFormat>
  <Paragraphs>92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Fira Sans</vt:lpstr>
      <vt:lpstr>Fira Sans Medium</vt:lpstr>
      <vt:lpstr>Fira Sans Bold Bold</vt:lpstr>
      <vt:lpstr>Consolas</vt:lpstr>
      <vt:lpstr>Fira Sans Black</vt:lpstr>
      <vt:lpstr>Fira Sans Medium Bold</vt:lpstr>
      <vt:lpstr>Fira Sans Bold</vt:lpstr>
      <vt:lpstr>League Spartan Italics</vt:lpstr>
      <vt:lpstr>Arimo</vt:lpstr>
      <vt:lpstr>Calibri</vt:lpstr>
      <vt:lpstr>Fira Sans Black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Lake Mountains Workplace Culture Growth Wide Presentation</dc:title>
  <dc:creator>Brian Julius</dc:creator>
  <cp:lastModifiedBy>George Mount</cp:lastModifiedBy>
  <cp:revision>23</cp:revision>
  <dcterms:created xsi:type="dcterms:W3CDTF">2006-08-16T00:00:00Z</dcterms:created>
  <dcterms:modified xsi:type="dcterms:W3CDTF">2022-01-11T12:02:06Z</dcterms:modified>
  <dc:identifier>DAEOjm1D2Ck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0x0101006EF09FB187B9B84793DBC132EEBE2230</vt:lpwstr>
  </property>
</Properties>
</file>