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1"/>
  </p:notesMasterIdLst>
  <p:sldIdLst>
    <p:sldId id="256" r:id="rId2"/>
    <p:sldId id="26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1" r:id="rId15"/>
    <p:sldId id="282" r:id="rId16"/>
    <p:sldId id="280" r:id="rId17"/>
    <p:sldId id="283" r:id="rId18"/>
    <p:sldId id="284" r:id="rId19"/>
    <p:sldId id="268" r:id="rId20"/>
    <p:sldId id="285" r:id="rId21"/>
    <p:sldId id="257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</p:sldIdLst>
  <p:sldSz cx="18288000" cy="10287000"/>
  <p:notesSz cx="6858000" cy="9144000"/>
  <p:embeddedFontLst>
    <p:embeddedFont>
      <p:font typeface="Arimo" panose="020B0604020202020204" charset="0"/>
      <p:regular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Fira Sans" panose="020B0503050000020004" pitchFamily="34" charset="0"/>
      <p:regular r:id="rId41"/>
      <p:bold r:id="rId42"/>
      <p:italic r:id="rId43"/>
      <p:boldItalic r:id="rId44"/>
    </p:embeddedFont>
    <p:embeddedFont>
      <p:font typeface="Fira Sans Black" panose="020B0A03050000020004" pitchFamily="34" charset="0"/>
      <p:regular r:id="rId45"/>
      <p:bold r:id="rId46"/>
      <p:boldItalic r:id="rId47"/>
    </p:embeddedFont>
    <p:embeddedFont>
      <p:font typeface="Fira Sans Bold" panose="020B0803050000020004" charset="0"/>
      <p:regular r:id="rId48"/>
      <p:bold r:id="rId49"/>
    </p:embeddedFont>
    <p:embeddedFont>
      <p:font typeface="Fira Sans Bold Bold" panose="020B0604020202020204" charset="0"/>
      <p:regular r:id="rId50"/>
    </p:embeddedFont>
    <p:embeddedFont>
      <p:font typeface="Fira Sans Medium" panose="020B0603050000020004" pitchFamily="34" charset="0"/>
      <p:regular r:id="rId51"/>
      <p:italic r:id="rId52"/>
    </p:embeddedFont>
    <p:embeddedFont>
      <p:font typeface="Fira Sans Medium Bold" panose="020B0604020202020204" charset="0"/>
      <p:regular r:id="rId5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F9A8B1-946C-470E-B91D-D7D89169F470}">
          <p14:sldIdLst>
            <p14:sldId id="256"/>
            <p14:sldId id="267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need to film" id="{90679E59-1866-448E-B0B5-062619953192}">
          <p14:sldIdLst>
            <p14:sldId id="279"/>
            <p14:sldId id="281"/>
            <p14:sldId id="282"/>
            <p14:sldId id="280"/>
            <p14:sldId id="283"/>
            <p14:sldId id="284"/>
          </p14:sldIdLst>
        </p14:section>
        <p14:section name="Untitled Section" id="{BD08A265-2808-4565-A2B4-C27D3F545958}">
          <p14:sldIdLst>
            <p14:sldId id="268"/>
            <p14:sldId id="285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70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C74F6F-EB45-458A-A38F-6C74BBAEC55F}" v="4" dt="2021-11-03T10:44:47.6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8" d="100"/>
          <a:sy n="58" d="100"/>
        </p:scale>
        <p:origin x="99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font" Target="fonts/font19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3" Type="http://schemas.openxmlformats.org/officeDocument/2006/relationships/font" Target="fonts/font22.fntdata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customXml" Target="../customXml/item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2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54" Type="http://schemas.openxmlformats.org/officeDocument/2006/relationships/presProps" Target="presProps.xml"/><Relationship Id="rId62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font" Target="fonts/font18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font" Target="fonts/font21.fntdata"/><Relationship Id="rId6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Mount" userId="22d0b802-afc6-4b8f-ba57-7a855d96927f" providerId="ADAL" clId="{EEC74F6F-EB45-458A-A38F-6C74BBAEC55F}"/>
    <pc:docChg chg="undo custSel addSld modSld addSection modSection">
      <pc:chgData name="George Mount" userId="22d0b802-afc6-4b8f-ba57-7a855d96927f" providerId="ADAL" clId="{EEC74F6F-EB45-458A-A38F-6C74BBAEC55F}" dt="2021-11-03T10:46:54.410" v="178" actId="17846"/>
      <pc:docMkLst>
        <pc:docMk/>
      </pc:docMkLst>
      <pc:sldChg chg="addSp delSp modSp mod">
        <pc:chgData name="George Mount" userId="22d0b802-afc6-4b8f-ba57-7a855d96927f" providerId="ADAL" clId="{EEC74F6F-EB45-458A-A38F-6C74BBAEC55F}" dt="2021-11-03T10:44:38.065" v="73" actId="14100"/>
        <pc:sldMkLst>
          <pc:docMk/>
          <pc:sldMk cId="803338980" sldId="268"/>
        </pc:sldMkLst>
        <pc:spChg chg="mod">
          <ac:chgData name="George Mount" userId="22d0b802-afc6-4b8f-ba57-7a855d96927f" providerId="ADAL" clId="{EEC74F6F-EB45-458A-A38F-6C74BBAEC55F}" dt="2021-11-03T10:40:04.615" v="31" actId="20577"/>
          <ac:spMkLst>
            <pc:docMk/>
            <pc:sldMk cId="803338980" sldId="268"/>
            <ac:spMk id="7" creationId="{00000000-0000-0000-0000-000000000000}"/>
          </ac:spMkLst>
        </pc:spChg>
        <pc:grpChg chg="add del">
          <ac:chgData name="George Mount" userId="22d0b802-afc6-4b8f-ba57-7a855d96927f" providerId="ADAL" clId="{EEC74F6F-EB45-458A-A38F-6C74BBAEC55F}" dt="2021-11-03T10:43:54.805" v="44" actId="478"/>
          <ac:grpSpMkLst>
            <pc:docMk/>
            <pc:sldMk cId="803338980" sldId="268"/>
            <ac:grpSpMk id="2" creationId="{00000000-0000-0000-0000-000000000000}"/>
          </ac:grpSpMkLst>
        </pc:grpChg>
        <pc:graphicFrameChg chg="add del">
          <ac:chgData name="George Mount" userId="22d0b802-afc6-4b8f-ba57-7a855d96927f" providerId="ADAL" clId="{EEC74F6F-EB45-458A-A38F-6C74BBAEC55F}" dt="2021-11-03T10:43:53.111" v="42" actId="478"/>
          <ac:graphicFrameMkLst>
            <pc:docMk/>
            <pc:sldMk cId="803338980" sldId="268"/>
            <ac:graphicFrameMk id="13" creationId="{5A9187D2-BFB8-4628-BB71-3ED97565FD95}"/>
          </ac:graphicFrameMkLst>
        </pc:graphicFrameChg>
        <pc:graphicFrameChg chg="add del mod">
          <ac:chgData name="George Mount" userId="22d0b802-afc6-4b8f-ba57-7a855d96927f" providerId="ADAL" clId="{EEC74F6F-EB45-458A-A38F-6C74BBAEC55F}" dt="2021-11-03T10:43:01.233" v="34"/>
          <ac:graphicFrameMkLst>
            <pc:docMk/>
            <pc:sldMk cId="803338980" sldId="268"/>
            <ac:graphicFrameMk id="14" creationId="{554D0421-F578-4B84-A962-CC8F480C16C5}"/>
          </ac:graphicFrameMkLst>
        </pc:graphicFrameChg>
        <pc:graphicFrameChg chg="add mod modGraphic">
          <ac:chgData name="George Mount" userId="22d0b802-afc6-4b8f-ba57-7a855d96927f" providerId="ADAL" clId="{EEC74F6F-EB45-458A-A38F-6C74BBAEC55F}" dt="2021-11-03T10:44:38.065" v="73" actId="14100"/>
          <ac:graphicFrameMkLst>
            <pc:docMk/>
            <pc:sldMk cId="803338980" sldId="268"/>
            <ac:graphicFrameMk id="15" creationId="{F3D6A91E-F28E-446C-8A2D-B4B6B3226A11}"/>
          </ac:graphicFrameMkLst>
        </pc:graphicFrameChg>
      </pc:sldChg>
      <pc:sldChg chg="modSp add mod">
        <pc:chgData name="George Mount" userId="22d0b802-afc6-4b8f-ba57-7a855d96927f" providerId="ADAL" clId="{EEC74F6F-EB45-458A-A38F-6C74BBAEC55F}" dt="2021-11-03T10:46:06.010" v="176" actId="20577"/>
        <pc:sldMkLst>
          <pc:docMk/>
          <pc:sldMk cId="603958024" sldId="285"/>
        </pc:sldMkLst>
        <pc:spChg chg="mod">
          <ac:chgData name="George Mount" userId="22d0b802-afc6-4b8f-ba57-7a855d96927f" providerId="ADAL" clId="{EEC74F6F-EB45-458A-A38F-6C74BBAEC55F}" dt="2021-11-03T10:44:54.313" v="106" actId="20577"/>
          <ac:spMkLst>
            <pc:docMk/>
            <pc:sldMk cId="603958024" sldId="285"/>
            <ac:spMk id="3" creationId="{00000000-0000-0000-0000-000000000000}"/>
          </ac:spMkLst>
        </pc:spChg>
        <pc:spChg chg="mod">
          <ac:chgData name="George Mount" userId="22d0b802-afc6-4b8f-ba57-7a855d96927f" providerId="ADAL" clId="{EEC74F6F-EB45-458A-A38F-6C74BBAEC55F}" dt="2021-11-03T10:46:06.010" v="176" actId="20577"/>
          <ac:spMkLst>
            <pc:docMk/>
            <pc:sldMk cId="603958024" sldId="285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C2FFE-553B-4E8C-8C2C-98974CF6DE5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39287-0F7B-4641-BB9C-B0659CC09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20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that’s a plus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A515F-C56D-4777-9154-70EC307ECC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79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that’s a plus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A515F-C56D-4777-9154-70EC307ECC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43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this point I’ll just jump right to Power 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39287-0F7B-4641-BB9C-B0659CC09B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63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this point I’ll just jump right to Power 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39287-0F7B-4641-BB9C-B0659CC09B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7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ran.microsoft.com/" TargetMode="External"/><Relationship Id="rId5" Type="http://schemas.openxmlformats.org/officeDocument/2006/relationships/hyperlink" Target="https://cran.r-project.org/" TargetMode="Externa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hyperlink" Target="https://unsplash.com/photos/XdTXyr8_2LE" TargetMode="Externa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rstudio.com/" TargetMode="Externa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hyperlink" Target="https://swiy.io/aina-edna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en.wikipedia.org/wiki/R_(programming_language)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7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891377" y="904759"/>
            <a:ext cx="6505246" cy="1412568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649977" y="3249480"/>
            <a:ext cx="14988046" cy="4361347"/>
            <a:chOff x="0" y="76200"/>
            <a:chExt cx="19984061" cy="5815129"/>
          </a:xfrm>
        </p:grpSpPr>
        <p:sp>
          <p:nvSpPr>
            <p:cNvPr id="6" name="TextBox 6"/>
            <p:cNvSpPr txBox="1"/>
            <p:nvPr/>
          </p:nvSpPr>
          <p:spPr>
            <a:xfrm>
              <a:off x="0" y="76200"/>
              <a:ext cx="19984061" cy="23254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559"/>
                </a:lnSpc>
              </a:pPr>
              <a:r>
                <a:rPr lang="en-US" sz="11999" spc="936" dirty="0">
                  <a:solidFill>
                    <a:srgbClr val="FFFFFF"/>
                  </a:solidFill>
                  <a:latin typeface="Fira Sans Bold"/>
                </a:rPr>
                <a:t>WELCOME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5201568"/>
              <a:ext cx="19984061" cy="689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74"/>
                </a:lnSpc>
              </a:pPr>
              <a:endParaRPr lang="en-US" sz="3053" spc="1102" dirty="0">
                <a:solidFill>
                  <a:srgbClr val="178CFF"/>
                </a:solidFill>
                <a:latin typeface="Fira Sans Medium Bold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910300"/>
          </a:xfrm>
          <a:prstGeom prst="rect">
            <a:avLst/>
          </a:prstGeom>
          <a:solidFill>
            <a:srgbClr val="0C70D4"/>
          </a:solidFill>
        </p:spPr>
      </p:sp>
      <p:grpSp>
        <p:nvGrpSpPr>
          <p:cNvPr id="3" name="Group 3"/>
          <p:cNvGrpSpPr/>
          <p:nvPr/>
        </p:nvGrpSpPr>
        <p:grpSpPr>
          <a:xfrm rot="2294618">
            <a:off x="15469920" y="3513593"/>
            <a:ext cx="3578760" cy="8513090"/>
            <a:chOff x="0" y="0"/>
            <a:chExt cx="4771680" cy="11350786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06323" y="135120"/>
            <a:ext cx="1580870" cy="158087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676926" y="486390"/>
            <a:ext cx="9351428" cy="945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247"/>
              </a:lnSpc>
            </a:pPr>
            <a:r>
              <a:rPr lang="en-US" sz="6649" spc="731" dirty="0">
                <a:solidFill>
                  <a:srgbClr val="FFFFFF"/>
                </a:solidFill>
                <a:latin typeface="Fira Sans Bold"/>
              </a:rPr>
              <a:t>DOWNLOADING 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D3D93D-E250-4234-AE41-5B925E463F1A}"/>
              </a:ext>
            </a:extLst>
          </p:cNvPr>
          <p:cNvSpPr txBox="1"/>
          <p:nvPr/>
        </p:nvSpPr>
        <p:spPr>
          <a:xfrm>
            <a:off x="838200" y="2324100"/>
            <a:ext cx="10058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Fira Sans Medium" panose="020B0603050000020004" pitchFamily="34" charset="0"/>
              </a:rPr>
              <a:t>Download from Comprehensive R Archive Network (CRAN): </a:t>
            </a:r>
            <a:r>
              <a:rPr lang="en-US" sz="4000" dirty="0">
                <a:latin typeface="Fira Sans Medium" panose="020B0603050000020004" pitchFamily="34" charset="0"/>
                <a:hlinkClick r:id="rId5"/>
              </a:rPr>
              <a:t>https://cran.r-project.org</a:t>
            </a:r>
            <a:r>
              <a:rPr lang="en-US" sz="4000" dirty="0">
                <a:latin typeface="Fira Sans Medium" panose="020B0603050000020004" pitchFamily="34" charset="0"/>
              </a:rPr>
              <a:t>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i="1" dirty="0">
                <a:solidFill>
                  <a:schemeClr val="bg1">
                    <a:lumMod val="50000"/>
                  </a:schemeClr>
                </a:solidFill>
                <a:latin typeface="Fira Sans Medium" panose="020B0603050000020004" pitchFamily="34" charset="0"/>
              </a:rPr>
              <a:t>Download from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Fira Sans Medium" panose="020B0603050000020004" pitchFamily="34" charset="0"/>
              </a:rPr>
              <a:t>Microsoft R Application Network (MRAN):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Fira Sans Medium" panose="020B06030500000200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https://mran.microsoft.com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Fira Sans Medium" panose="020B0603050000020004" pitchFamily="34" charset="0"/>
              </a:rPr>
              <a:t>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910300"/>
          </a:xfrm>
          <a:prstGeom prst="rect">
            <a:avLst/>
          </a:prstGeom>
          <a:solidFill>
            <a:srgbClr val="273755"/>
          </a:solidFill>
        </p:spPr>
      </p:sp>
      <p:sp>
        <p:nvSpPr>
          <p:cNvPr id="3" name="TextBox 3"/>
          <p:cNvSpPr txBox="1"/>
          <p:nvPr/>
        </p:nvSpPr>
        <p:spPr>
          <a:xfrm>
            <a:off x="470966" y="515985"/>
            <a:ext cx="1515003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47"/>
              </a:lnSpc>
            </a:pPr>
            <a:r>
              <a:rPr lang="en-US" sz="6649" spc="731" dirty="0">
                <a:solidFill>
                  <a:srgbClr val="348DDB"/>
                </a:solidFill>
                <a:latin typeface="Fira Sans Bold"/>
              </a:rPr>
              <a:t>LIKE A SMARTPHONE, BUT </a:t>
            </a:r>
            <a:r>
              <a:rPr lang="en-US" sz="6649" spc="731" dirty="0">
                <a:solidFill>
                  <a:schemeClr val="bg1"/>
                </a:solidFill>
                <a:latin typeface="Fira Sans Bold"/>
              </a:rPr>
              <a:t>FREE</a:t>
            </a:r>
          </a:p>
        </p:txBody>
      </p:sp>
      <p:grpSp>
        <p:nvGrpSpPr>
          <p:cNvPr id="4" name="Group 4"/>
          <p:cNvGrpSpPr/>
          <p:nvPr/>
        </p:nvGrpSpPr>
        <p:grpSpPr>
          <a:xfrm rot="2426251">
            <a:off x="14572506" y="3928022"/>
            <a:ext cx="3578760" cy="8513090"/>
            <a:chOff x="0" y="0"/>
            <a:chExt cx="4771680" cy="11350786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/>
          <a:srcRect l="19060" t="44"/>
          <a:stretch/>
        </p:blipFill>
        <p:spPr>
          <a:xfrm>
            <a:off x="228600" y="9521040"/>
            <a:ext cx="2588803" cy="5754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D9729D-0776-44AC-AE36-610B053D86E0}"/>
              </a:ext>
            </a:extLst>
          </p:cNvPr>
          <p:cNvSpPr txBox="1"/>
          <p:nvPr/>
        </p:nvSpPr>
        <p:spPr>
          <a:xfrm>
            <a:off x="4572000" y="9941913"/>
            <a:ext cx="5045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https://unsplash.com/photos/XdTXyr8_2LE</a:t>
            </a:r>
            <a:r>
              <a:rPr lang="en-US" dirty="0"/>
              <a:t>  </a:t>
            </a:r>
          </a:p>
        </p:txBody>
      </p:sp>
      <p:pic>
        <p:nvPicPr>
          <p:cNvPr id="1028" name="Picture 4" descr="two blue and brown iPhone cases">
            <a:extLst>
              <a:ext uri="{FF2B5EF4-FFF2-40B4-BE49-F238E27FC236}">
                <a16:creationId xmlns:a16="http://schemas.microsoft.com/office/drawing/2014/main" id="{7DDACC50-E3D8-4F09-A980-60D4A99AA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991411"/>
            <a:ext cx="9525000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021BE1-420C-4B0D-8483-81CA18430DC2}"/>
              </a:ext>
            </a:extLst>
          </p:cNvPr>
          <p:cNvCxnSpPr/>
          <p:nvPr/>
        </p:nvCxnSpPr>
        <p:spPr>
          <a:xfrm flipH="1" flipV="1">
            <a:off x="3581400" y="4457700"/>
            <a:ext cx="990600" cy="457200"/>
          </a:xfrm>
          <a:prstGeom prst="straightConnector1">
            <a:avLst/>
          </a:prstGeom>
          <a:ln w="57150">
            <a:solidFill>
              <a:srgbClr val="0C70D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897B8E-19CE-462A-8BD0-DF1D1AE31C7B}"/>
              </a:ext>
            </a:extLst>
          </p:cNvPr>
          <p:cNvCxnSpPr>
            <a:cxnSpLocks/>
          </p:cNvCxnSpPr>
          <p:nvPr/>
        </p:nvCxnSpPr>
        <p:spPr>
          <a:xfrm flipV="1">
            <a:off x="10820400" y="3329537"/>
            <a:ext cx="3124200" cy="1055427"/>
          </a:xfrm>
          <a:prstGeom prst="straightConnector1">
            <a:avLst/>
          </a:prstGeom>
          <a:ln w="57150">
            <a:solidFill>
              <a:srgbClr val="0C70D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CEE82B-76A3-4BD1-BF29-46520A645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690" y="3333001"/>
            <a:ext cx="1866100" cy="14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Studio - Logos Download">
            <a:extLst>
              <a:ext uri="{FF2B5EF4-FFF2-40B4-BE49-F238E27FC236}">
                <a16:creationId xmlns:a16="http://schemas.microsoft.com/office/drawing/2014/main" id="{6913E746-6A2D-4373-B449-AF3024320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3200" y="2440883"/>
            <a:ext cx="3494620" cy="122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209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910300"/>
          </a:xfrm>
          <a:prstGeom prst="rect">
            <a:avLst/>
          </a:prstGeom>
          <a:solidFill>
            <a:srgbClr val="0C70D4"/>
          </a:solidFill>
        </p:spPr>
      </p:sp>
      <p:grpSp>
        <p:nvGrpSpPr>
          <p:cNvPr id="3" name="Group 3"/>
          <p:cNvGrpSpPr/>
          <p:nvPr/>
        </p:nvGrpSpPr>
        <p:grpSpPr>
          <a:xfrm rot="2294618">
            <a:off x="15469920" y="3513593"/>
            <a:ext cx="3578760" cy="8513090"/>
            <a:chOff x="0" y="0"/>
            <a:chExt cx="4771680" cy="11350786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06323" y="135120"/>
            <a:ext cx="1580870" cy="158087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676926" y="486390"/>
            <a:ext cx="1249627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7247"/>
              </a:lnSpc>
            </a:pPr>
            <a:r>
              <a:rPr lang="en-US" sz="6649" spc="731" dirty="0">
                <a:solidFill>
                  <a:srgbClr val="FFFFFF"/>
                </a:solidFill>
                <a:latin typeface="Fira Sans Bold"/>
              </a:rPr>
              <a:t>DOWNLOADING RSTUDIO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D3D93D-E250-4234-AE41-5B925E463F1A}"/>
              </a:ext>
            </a:extLst>
          </p:cNvPr>
          <p:cNvSpPr txBox="1"/>
          <p:nvPr/>
        </p:nvSpPr>
        <p:spPr>
          <a:xfrm>
            <a:off x="838200" y="2324100"/>
            <a:ext cx="10058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Fira Sans Medium" panose="020B0603050000020004" pitchFamily="34" charset="0"/>
              </a:rPr>
              <a:t>Download RStudio Desktop (free): </a:t>
            </a:r>
            <a:r>
              <a:rPr lang="en-US" sz="4000" dirty="0">
                <a:latin typeface="Fira Sans Medium" panose="020B0603050000020004" pitchFamily="34" charset="0"/>
                <a:hlinkClick r:id="rId5"/>
              </a:rPr>
              <a:t>https://www.rstudio.com</a:t>
            </a:r>
            <a:r>
              <a:rPr lang="en-US" sz="4000" dirty="0">
                <a:latin typeface="Fira Sans Medium" panose="020B0603050000020004" pitchFamily="34" charset="0"/>
              </a:rPr>
              <a:t>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Fira Sans Medium" panose="020B0603050000020004" pitchFamily="34" charset="0"/>
              </a:rPr>
              <a:t>“Freemium” pricing</a:t>
            </a:r>
          </a:p>
        </p:txBody>
      </p:sp>
    </p:spTree>
    <p:extLst>
      <p:ext uri="{BB962C8B-B14F-4D97-AF65-F5344CB8AC3E}">
        <p14:creationId xmlns:p14="http://schemas.microsoft.com/office/powerpoint/2010/main" val="3190763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7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891377" y="904759"/>
            <a:ext cx="6505246" cy="1412568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649977" y="3249480"/>
            <a:ext cx="14988046" cy="4361347"/>
            <a:chOff x="0" y="76200"/>
            <a:chExt cx="19984061" cy="5815129"/>
          </a:xfrm>
        </p:grpSpPr>
        <p:sp>
          <p:nvSpPr>
            <p:cNvPr id="6" name="TextBox 6"/>
            <p:cNvSpPr txBox="1"/>
            <p:nvPr/>
          </p:nvSpPr>
          <p:spPr>
            <a:xfrm>
              <a:off x="0" y="76200"/>
              <a:ext cx="19984061" cy="46508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559"/>
                </a:lnSpc>
              </a:pPr>
              <a:r>
                <a:rPr lang="en-US" sz="11999" spc="936" dirty="0">
                  <a:solidFill>
                    <a:srgbClr val="FFFFFF"/>
                  </a:solidFill>
                  <a:latin typeface="Fira Sans Bold"/>
                </a:rPr>
                <a:t>FIRST STEPS IN R &amp; RSTUDIO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5201568"/>
              <a:ext cx="19984061" cy="689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74"/>
                </a:lnSpc>
              </a:pPr>
              <a:endParaRPr lang="en-US" sz="3053" spc="1102" dirty="0">
                <a:solidFill>
                  <a:srgbClr val="178CFF"/>
                </a:solidFill>
                <a:latin typeface="Fira Sans Medium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87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910300"/>
          </a:xfrm>
          <a:prstGeom prst="rect">
            <a:avLst/>
          </a:prstGeom>
          <a:solidFill>
            <a:srgbClr val="273755"/>
          </a:solidFill>
        </p:spPr>
      </p:sp>
      <p:sp>
        <p:nvSpPr>
          <p:cNvPr id="3" name="TextBox 3"/>
          <p:cNvSpPr txBox="1"/>
          <p:nvPr/>
        </p:nvSpPr>
        <p:spPr>
          <a:xfrm>
            <a:off x="470966" y="515985"/>
            <a:ext cx="11385968" cy="945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47"/>
              </a:lnSpc>
            </a:pPr>
            <a:r>
              <a:rPr lang="en-US" sz="6649" spc="731" dirty="0">
                <a:solidFill>
                  <a:srgbClr val="348DDB"/>
                </a:solidFill>
                <a:latin typeface="Fira Sans Bold"/>
              </a:rPr>
              <a:t>R AS IDE</a:t>
            </a:r>
            <a:endParaRPr lang="en-US" sz="6649" spc="731" dirty="0">
              <a:solidFill>
                <a:srgbClr val="FFFFFF"/>
              </a:solidFill>
              <a:latin typeface="Fira Sans Bold"/>
            </a:endParaRPr>
          </a:p>
        </p:txBody>
      </p:sp>
      <p:grpSp>
        <p:nvGrpSpPr>
          <p:cNvPr id="4" name="Group 4"/>
          <p:cNvGrpSpPr/>
          <p:nvPr/>
        </p:nvGrpSpPr>
        <p:grpSpPr>
          <a:xfrm rot="2426251">
            <a:off x="14572506" y="3928022"/>
            <a:ext cx="3578760" cy="8513090"/>
            <a:chOff x="0" y="0"/>
            <a:chExt cx="4771680" cy="11350786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5"/>
          <a:srcRect l="19060" t="44"/>
          <a:stretch/>
        </p:blipFill>
        <p:spPr>
          <a:xfrm>
            <a:off x="228600" y="9521040"/>
            <a:ext cx="2588803" cy="5754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48DBEF-9597-441E-90A6-EDCF1EEE6D73}"/>
              </a:ext>
            </a:extLst>
          </p:cNvPr>
          <p:cNvSpPr txBox="1"/>
          <p:nvPr/>
        </p:nvSpPr>
        <p:spPr>
          <a:xfrm>
            <a:off x="838200" y="2324100"/>
            <a:ext cx="10058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Fira Sans Medium" panose="020B0603050000020004" pitchFamily="34" charset="0"/>
              </a:rPr>
              <a:t>Integrated development environment</a:t>
            </a:r>
          </a:p>
          <a:p>
            <a:endParaRPr lang="en-US" sz="4000" dirty="0">
              <a:latin typeface="Fira Sans Medium" panose="020B06030500000200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Fira Sans Medium" panose="020B0603050000020004" pitchFamily="34" charset="0"/>
              </a:rPr>
              <a:t>Source code editor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Fira Sans Medium" panose="020B0603050000020004" pitchFamily="34" charset="0"/>
              </a:rPr>
              <a:t>Syntax highlight &amp; autocomplete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Fira Sans Medium" panose="020B0603050000020004" pitchFamily="34" charset="0"/>
              </a:rPr>
              <a:t>Debugger</a:t>
            </a:r>
          </a:p>
        </p:txBody>
      </p:sp>
    </p:spTree>
    <p:extLst>
      <p:ext uri="{BB962C8B-B14F-4D97-AF65-F5344CB8AC3E}">
        <p14:creationId xmlns:p14="http://schemas.microsoft.com/office/powerpoint/2010/main" val="685543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-243048"/>
            <a:ext cx="10974042" cy="10773096"/>
          </a:xfrm>
          <a:prstGeom prst="rect">
            <a:avLst/>
          </a:prstGeom>
          <a:solidFill>
            <a:srgbClr val="348DDB"/>
          </a:solidFill>
        </p:spPr>
      </p:sp>
      <p:sp>
        <p:nvSpPr>
          <p:cNvPr id="3" name="TextBox 3"/>
          <p:cNvSpPr txBox="1"/>
          <p:nvPr/>
        </p:nvSpPr>
        <p:spPr>
          <a:xfrm>
            <a:off x="11833809" y="885825"/>
            <a:ext cx="5425491" cy="2307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295"/>
              </a:lnSpc>
            </a:pPr>
            <a:r>
              <a:rPr lang="en-US" sz="6500" spc="65" dirty="0">
                <a:solidFill>
                  <a:srgbClr val="348DDB"/>
                </a:solidFill>
                <a:latin typeface="League Spartan Italics"/>
              </a:rPr>
              <a:t>First Steps in R &amp; RStudio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971550"/>
            <a:ext cx="5212701" cy="3783790"/>
            <a:chOff x="0" y="-76200"/>
            <a:chExt cx="6950268" cy="5045053"/>
          </a:xfrm>
        </p:grpSpPr>
        <p:sp>
          <p:nvSpPr>
            <p:cNvPr id="5" name="TextBox 5"/>
            <p:cNvSpPr txBox="1"/>
            <p:nvPr/>
          </p:nvSpPr>
          <p:spPr>
            <a:xfrm>
              <a:off x="0" y="-76200"/>
              <a:ext cx="6950268" cy="8506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282"/>
                </a:lnSpc>
              </a:pPr>
              <a:r>
                <a:rPr lang="en-US" sz="3773" spc="565" dirty="0">
                  <a:solidFill>
                    <a:srgbClr val="1E3653"/>
                  </a:solidFill>
                  <a:latin typeface="Fira Sans Bold"/>
                </a:rPr>
                <a:t>DEMO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082165"/>
              <a:ext cx="6950268" cy="28866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R programming… starting at 1 + 1</a:t>
              </a:r>
            </a:p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Walk through the RStudio IDE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 rot="2426251">
            <a:off x="14755386" y="3699422"/>
            <a:ext cx="3578760" cy="8513090"/>
            <a:chOff x="0" y="0"/>
            <a:chExt cx="4771680" cy="11350786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7828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7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891377" y="904759"/>
            <a:ext cx="6505246" cy="1412568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649977" y="3249480"/>
            <a:ext cx="14988046" cy="4361347"/>
            <a:chOff x="0" y="76200"/>
            <a:chExt cx="19984061" cy="5815129"/>
          </a:xfrm>
        </p:grpSpPr>
        <p:sp>
          <p:nvSpPr>
            <p:cNvPr id="6" name="TextBox 6"/>
            <p:cNvSpPr txBox="1"/>
            <p:nvPr/>
          </p:nvSpPr>
          <p:spPr>
            <a:xfrm>
              <a:off x="0" y="76200"/>
              <a:ext cx="19984061" cy="46508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559"/>
                </a:lnSpc>
              </a:pPr>
              <a:r>
                <a:rPr lang="en-US" sz="11999" spc="936" dirty="0">
                  <a:solidFill>
                    <a:srgbClr val="FFFFFF"/>
                  </a:solidFill>
                  <a:latin typeface="Fira Sans Bold"/>
                </a:rPr>
                <a:t>CONFIGURING R AND POWER BI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5201568"/>
              <a:ext cx="19984061" cy="689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74"/>
                </a:lnSpc>
              </a:pPr>
              <a:endParaRPr lang="en-US" sz="3053" spc="1102" dirty="0">
                <a:solidFill>
                  <a:srgbClr val="178CFF"/>
                </a:solidFill>
                <a:latin typeface="Fira Sans Medium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4922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7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891377" y="904759"/>
            <a:ext cx="6505246" cy="1412568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649977" y="3249480"/>
            <a:ext cx="14988046" cy="4361347"/>
            <a:chOff x="0" y="76200"/>
            <a:chExt cx="19984061" cy="5815129"/>
          </a:xfrm>
        </p:grpSpPr>
        <p:sp>
          <p:nvSpPr>
            <p:cNvPr id="6" name="TextBox 6"/>
            <p:cNvSpPr txBox="1"/>
            <p:nvPr/>
          </p:nvSpPr>
          <p:spPr>
            <a:xfrm>
              <a:off x="0" y="76200"/>
              <a:ext cx="19984061" cy="46508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559"/>
                </a:lnSpc>
              </a:pPr>
              <a:r>
                <a:rPr lang="en-US" sz="11999" spc="936" dirty="0">
                  <a:solidFill>
                    <a:srgbClr val="FFFFFF"/>
                  </a:solidFill>
                  <a:latin typeface="Fira Sans Bold"/>
                </a:rPr>
                <a:t>HOW R TALKS WITH POWER BI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5201568"/>
              <a:ext cx="19984061" cy="689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74"/>
                </a:lnSpc>
              </a:pPr>
              <a:endParaRPr lang="en-US" sz="3053" spc="1102" dirty="0">
                <a:solidFill>
                  <a:srgbClr val="178CFF"/>
                </a:solidFill>
                <a:latin typeface="Fira Sans Medium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6276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-243048"/>
            <a:ext cx="10974042" cy="10773096"/>
          </a:xfrm>
          <a:prstGeom prst="rect">
            <a:avLst/>
          </a:prstGeom>
          <a:solidFill>
            <a:srgbClr val="348DDB"/>
          </a:solidFill>
        </p:spPr>
      </p:sp>
      <p:sp>
        <p:nvSpPr>
          <p:cNvPr id="3" name="TextBox 3"/>
          <p:cNvSpPr txBox="1"/>
          <p:nvPr/>
        </p:nvSpPr>
        <p:spPr>
          <a:xfrm>
            <a:off x="11833809" y="885825"/>
            <a:ext cx="5425491" cy="3499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295"/>
              </a:lnSpc>
            </a:pPr>
            <a:r>
              <a:rPr lang="en-US" sz="6500" spc="65" dirty="0">
                <a:solidFill>
                  <a:srgbClr val="348DDB"/>
                </a:solidFill>
                <a:latin typeface="League Spartan Italics"/>
              </a:rPr>
              <a:t>The 3 ways R talks to Power BI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971550"/>
            <a:ext cx="5212701" cy="5438089"/>
            <a:chOff x="0" y="-76200"/>
            <a:chExt cx="6950268" cy="7250785"/>
          </a:xfrm>
        </p:grpSpPr>
        <p:sp>
          <p:nvSpPr>
            <p:cNvPr id="5" name="TextBox 5"/>
            <p:cNvSpPr txBox="1"/>
            <p:nvPr/>
          </p:nvSpPr>
          <p:spPr>
            <a:xfrm>
              <a:off x="0" y="-76200"/>
              <a:ext cx="6950268" cy="8506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282"/>
                </a:lnSpc>
              </a:pPr>
              <a:r>
                <a:rPr lang="en-US" sz="3773" spc="565" dirty="0">
                  <a:solidFill>
                    <a:srgbClr val="1E3653"/>
                  </a:solidFill>
                  <a:latin typeface="Fira Sans Bold"/>
                </a:rPr>
                <a:t>DEMO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082165"/>
              <a:ext cx="6950268" cy="50924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Data import</a:t>
              </a:r>
            </a:p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Power Query steps</a:t>
              </a:r>
            </a:p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Data visualization</a:t>
              </a:r>
            </a:p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endParaRPr lang="en-US" sz="2858" spc="148" dirty="0">
                <a:solidFill>
                  <a:srgbClr val="FFFFFF"/>
                </a:solidFill>
                <a:latin typeface="Fira Sans Medium"/>
              </a:endParaRPr>
            </a:p>
            <a:p>
              <a:pPr>
                <a:lnSpc>
                  <a:spcPts val="4287"/>
                </a:lnSpc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Start: blank report</a:t>
              </a:r>
            </a:p>
            <a:p>
              <a:pPr>
                <a:lnSpc>
                  <a:spcPts val="4287"/>
                </a:lnSpc>
              </a:pPr>
              <a:endParaRPr lang="en-US" sz="2858" spc="148" dirty="0">
                <a:solidFill>
                  <a:srgbClr val="FFFFFF"/>
                </a:solidFill>
                <a:latin typeface="Fira Sans Medium"/>
              </a:endParaRPr>
            </a:p>
            <a:p>
              <a:pPr>
                <a:lnSpc>
                  <a:spcPts val="4287"/>
                </a:lnSpc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Finish: </a:t>
              </a:r>
              <a:r>
                <a:rPr lang="en-US" sz="2858" spc="148" dirty="0">
                  <a:solidFill>
                    <a:srgbClr val="FFFFFF"/>
                  </a:solidFill>
                  <a:latin typeface="Consolas" panose="020B0609020204030204" pitchFamily="49" charset="0"/>
                </a:rPr>
                <a:t>how-r-</a:t>
              </a:r>
              <a:r>
                <a:rPr lang="en-US" sz="2858" spc="148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talks.pbix</a:t>
              </a:r>
              <a:endParaRPr lang="en-US" sz="2858" spc="148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 rot="2426251">
            <a:off x="14755386" y="3699422"/>
            <a:ext cx="3578760" cy="8513090"/>
            <a:chOff x="0" y="0"/>
            <a:chExt cx="4771680" cy="11350786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7812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628882">
            <a:off x="11231808" y="-2922358"/>
            <a:ext cx="3578760" cy="8513090"/>
            <a:chOff x="0" y="0"/>
            <a:chExt cx="4771680" cy="11350786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14246331" y="-228917"/>
            <a:ext cx="4041669" cy="10744835"/>
          </a:xfrm>
          <a:prstGeom prst="rect">
            <a:avLst/>
          </a:prstGeom>
          <a:solidFill>
            <a:srgbClr val="348DDB"/>
          </a:solidFill>
        </p:spPr>
      </p:sp>
      <p:sp>
        <p:nvSpPr>
          <p:cNvPr id="7" name="TextBox 7"/>
          <p:cNvSpPr txBox="1"/>
          <p:nvPr/>
        </p:nvSpPr>
        <p:spPr>
          <a:xfrm rot="5400000">
            <a:off x="11936711" y="3135243"/>
            <a:ext cx="8404860" cy="3231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24"/>
              </a:lnSpc>
            </a:pPr>
            <a:r>
              <a:rPr lang="en-US" sz="7200" spc="835" dirty="0">
                <a:solidFill>
                  <a:srgbClr val="1E3653"/>
                </a:solidFill>
                <a:latin typeface="Fira Sans Bold Bold"/>
              </a:rPr>
              <a:t>THE GRAMMAR OF DATA MANIPULATION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4528099" y="9443671"/>
            <a:ext cx="3488022" cy="636564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 rot="-2628882">
            <a:off x="-355074" y="3836582"/>
            <a:ext cx="3578760" cy="8513090"/>
            <a:chOff x="0" y="0"/>
            <a:chExt cx="4771680" cy="11350786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graphicFrame>
        <p:nvGraphicFramePr>
          <p:cNvPr id="15" name="Google Shape;586;p86">
            <a:extLst>
              <a:ext uri="{FF2B5EF4-FFF2-40B4-BE49-F238E27FC236}">
                <a16:creationId xmlns:a16="http://schemas.microsoft.com/office/drawing/2014/main" id="{F3D6A91E-F28E-446C-8A2D-B4B6B3226A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2390763"/>
              </p:ext>
            </p:extLst>
          </p:nvPr>
        </p:nvGraphicFramePr>
        <p:xfrm>
          <a:off x="2256242" y="2119734"/>
          <a:ext cx="10765996" cy="613797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36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9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3896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 dirty="0">
                          <a:solidFill>
                            <a:schemeClr val="lt1"/>
                          </a:solidFill>
                          <a:latin typeface="Fira Sans Medium" panose="020B0603050000020004" pitchFamily="34" charset="0"/>
                        </a:rPr>
                        <a:t>Function                                     What it does</a:t>
                      </a:r>
                      <a:endParaRPr sz="3200" b="1" dirty="0">
                        <a:solidFill>
                          <a:schemeClr val="lt1"/>
                        </a:solidFill>
                        <a:latin typeface="Fira Sans Medium" panose="020B0603050000020004" pitchFamily="34" charset="0"/>
                      </a:endParaRP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89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sym typeface="Consolas"/>
                        </a:rPr>
                        <a:t>mutate()</a:t>
                      </a:r>
                      <a:endParaRPr sz="3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dk1"/>
                          </a:solidFill>
                          <a:latin typeface="Fira Sans Medium" panose="020B0603050000020004" pitchFamily="34" charset="0"/>
                        </a:rPr>
                        <a:t>Creates new columns based on exsiting columns</a:t>
                      </a:r>
                      <a:endParaRPr sz="3200" dirty="0">
                        <a:solidFill>
                          <a:schemeClr val="dk1"/>
                        </a:solidFill>
                        <a:latin typeface="Fira Sans Medium" panose="020B0603050000020004" pitchFamily="34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89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sym typeface="Consolas"/>
                        </a:rPr>
                        <a:t>select()</a:t>
                      </a:r>
                      <a:endParaRPr sz="3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dk1"/>
                          </a:solidFill>
                          <a:latin typeface="Fira Sans Medium" panose="020B0603050000020004" pitchFamily="34" charset="0"/>
                        </a:rPr>
                        <a:t>Selects selected columns</a:t>
                      </a:r>
                      <a:endParaRPr sz="3200">
                        <a:solidFill>
                          <a:schemeClr val="dk1"/>
                        </a:solidFill>
                        <a:latin typeface="Fira Sans Medium" panose="020B0603050000020004" pitchFamily="34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89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" sz="3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sym typeface="Consolas"/>
                        </a:rPr>
                        <a:t>rename()</a:t>
                      </a:r>
                      <a:endParaRPr sz="3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dk1"/>
                          </a:solidFill>
                          <a:latin typeface="Fira Sans Medium" panose="020B0603050000020004" pitchFamily="34" charset="0"/>
                        </a:rPr>
                        <a:t>Renames selected columns</a:t>
                      </a:r>
                      <a:endParaRPr sz="3200">
                        <a:solidFill>
                          <a:schemeClr val="dk1"/>
                        </a:solidFill>
                        <a:latin typeface="Fira Sans Medium" panose="020B0603050000020004" pitchFamily="34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389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" sz="3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sym typeface="Consolas"/>
                        </a:rPr>
                        <a:t>arrange()</a:t>
                      </a:r>
                      <a:endParaRPr sz="18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" sz="3200" dirty="0">
                          <a:solidFill>
                            <a:schemeClr val="dk1"/>
                          </a:solidFill>
                          <a:latin typeface="Fira Sans Medium" panose="020B0603050000020004" pitchFamily="34" charset="0"/>
                        </a:rPr>
                        <a:t>Reorders rows</a:t>
                      </a:r>
                      <a:endParaRPr sz="1800" dirty="0">
                        <a:solidFill>
                          <a:schemeClr val="dk1"/>
                        </a:solidFill>
                        <a:latin typeface="Fira Sans Medium" panose="020B0603050000020004" pitchFamily="34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389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" sz="3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sym typeface="Consolas"/>
                        </a:rPr>
                        <a:t>filter()</a:t>
                      </a:r>
                      <a:endParaRPr sz="18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" sz="3200">
                          <a:solidFill>
                            <a:schemeClr val="dk1"/>
                          </a:solidFill>
                          <a:latin typeface="Fira Sans Medium" panose="020B0603050000020004" pitchFamily="34" charset="0"/>
                        </a:rPr>
                        <a:t>Selects rows based on condition</a:t>
                      </a:r>
                      <a:endParaRPr sz="1800">
                        <a:solidFill>
                          <a:schemeClr val="dk1"/>
                        </a:solidFill>
                        <a:latin typeface="Fira Sans Medium" panose="020B0603050000020004" pitchFamily="34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389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" sz="3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sym typeface="Consolas"/>
                        </a:rPr>
                        <a:t>group_by()</a:t>
                      </a:r>
                      <a:endParaRPr sz="18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" sz="3200" dirty="0">
                          <a:solidFill>
                            <a:schemeClr val="dk1"/>
                          </a:solidFill>
                          <a:latin typeface="Fira Sans Medium" panose="020B0603050000020004" pitchFamily="34" charset="0"/>
                        </a:rPr>
                        <a:t>Groups records by selected columns</a:t>
                      </a:r>
                      <a:endParaRPr sz="1800" dirty="0">
                        <a:solidFill>
                          <a:schemeClr val="dk1"/>
                        </a:solidFill>
                        <a:latin typeface="Fira Sans Medium" panose="020B0603050000020004" pitchFamily="34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389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" sz="3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sym typeface="Consolas"/>
                        </a:rPr>
                        <a:t>summarise()</a:t>
                      </a:r>
                      <a:endParaRPr sz="18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" sz="3200" dirty="0">
                          <a:solidFill>
                            <a:schemeClr val="dk1"/>
                          </a:solidFill>
                          <a:latin typeface="Fira Sans Medium" panose="020B0603050000020004" pitchFamily="34" charset="0"/>
                        </a:rPr>
                        <a:t>Aggregates values for each group</a:t>
                      </a:r>
                      <a:endParaRPr sz="1800" dirty="0">
                        <a:solidFill>
                          <a:schemeClr val="dk1"/>
                        </a:solidFill>
                        <a:latin typeface="Fira Sans Medium" panose="020B0603050000020004" pitchFamily="34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389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" sz="3200" b="1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sym typeface="Consolas"/>
                        </a:rPr>
                        <a:t> %&gt;% </a:t>
                      </a:r>
                      <a:endParaRPr sz="1800" b="1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" sz="3200" b="1" dirty="0">
                          <a:solidFill>
                            <a:schemeClr val="dk1"/>
                          </a:solidFill>
                          <a:latin typeface="Fira Sans Medium" panose="020B0603050000020004" pitchFamily="34" charset="0"/>
                        </a:rPr>
                        <a:t>Connect multiple verbs into a “pipeline”</a:t>
                      </a:r>
                      <a:endParaRPr sz="1800" b="1" dirty="0">
                        <a:solidFill>
                          <a:schemeClr val="dk1"/>
                        </a:solidFill>
                        <a:latin typeface="Fira Sans Medium" panose="020B0603050000020004" pitchFamily="34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33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910300"/>
          </a:xfrm>
          <a:prstGeom prst="rect">
            <a:avLst/>
          </a:prstGeom>
          <a:solidFill>
            <a:srgbClr val="273755"/>
          </a:solidFill>
        </p:spPr>
      </p:sp>
      <p:sp>
        <p:nvSpPr>
          <p:cNvPr id="3" name="TextBox 3"/>
          <p:cNvSpPr txBox="1"/>
          <p:nvPr/>
        </p:nvSpPr>
        <p:spPr>
          <a:xfrm>
            <a:off x="470966" y="515985"/>
            <a:ext cx="11385968" cy="945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47"/>
              </a:lnSpc>
            </a:pPr>
            <a:r>
              <a:rPr lang="en-US" sz="6649" spc="731" dirty="0">
                <a:solidFill>
                  <a:srgbClr val="FFFFFF"/>
                </a:solidFill>
                <a:latin typeface="Fira Sans Bold"/>
              </a:rPr>
              <a:t>COURSE OBJECTIVES</a:t>
            </a:r>
          </a:p>
        </p:txBody>
      </p:sp>
      <p:grpSp>
        <p:nvGrpSpPr>
          <p:cNvPr id="4" name="Group 4"/>
          <p:cNvGrpSpPr/>
          <p:nvPr/>
        </p:nvGrpSpPr>
        <p:grpSpPr>
          <a:xfrm rot="2426251">
            <a:off x="14572506" y="3928022"/>
            <a:ext cx="3578760" cy="8513090"/>
            <a:chOff x="0" y="0"/>
            <a:chExt cx="4771680" cy="11350786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/>
          <a:srcRect l="19060" t="44"/>
          <a:stretch/>
        </p:blipFill>
        <p:spPr>
          <a:xfrm>
            <a:off x="228600" y="9521040"/>
            <a:ext cx="2588803" cy="5754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27E78E-D605-4293-A754-B95480FE2D20}"/>
              </a:ext>
            </a:extLst>
          </p:cNvPr>
          <p:cNvSpPr txBox="1"/>
          <p:nvPr/>
        </p:nvSpPr>
        <p:spPr>
          <a:xfrm>
            <a:off x="762000" y="2400300"/>
            <a:ext cx="9296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 Medium" panose="020B0603050000020004" pitchFamily="34" charset="0"/>
              </a:rPr>
              <a:t>Set up R and RStudio with Power BI on your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 Medium" panose="020B0603050000020004" pitchFamily="34" charset="0"/>
              </a:rPr>
              <a:t>Basic R programming and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 Medium" panose="020B0603050000020004" pitchFamily="34" charset="0"/>
              </a:rPr>
              <a:t>Data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 Medium" panose="020B0603050000020004" pitchFamily="34" charset="0"/>
              </a:rPr>
              <a:t>Building R into a Power BI report</a:t>
            </a:r>
          </a:p>
        </p:txBody>
      </p:sp>
    </p:spTree>
    <p:extLst>
      <p:ext uri="{BB962C8B-B14F-4D97-AF65-F5344CB8AC3E}">
        <p14:creationId xmlns:p14="http://schemas.microsoft.com/office/powerpoint/2010/main" val="1859317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-243048"/>
            <a:ext cx="10974042" cy="10773096"/>
          </a:xfrm>
          <a:prstGeom prst="rect">
            <a:avLst/>
          </a:prstGeom>
          <a:solidFill>
            <a:srgbClr val="348DDB"/>
          </a:solidFill>
        </p:spPr>
      </p:sp>
      <p:sp>
        <p:nvSpPr>
          <p:cNvPr id="3" name="TextBox 3"/>
          <p:cNvSpPr txBox="1"/>
          <p:nvPr/>
        </p:nvSpPr>
        <p:spPr>
          <a:xfrm>
            <a:off x="11833809" y="885825"/>
            <a:ext cx="5425491" cy="3499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295"/>
              </a:lnSpc>
            </a:pPr>
            <a:r>
              <a:rPr lang="en-US" sz="6500" spc="65" dirty="0">
                <a:solidFill>
                  <a:srgbClr val="348DDB"/>
                </a:solidFill>
                <a:latin typeface="League Spartan Italics"/>
              </a:rPr>
              <a:t>The grammar of data manipulation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971550"/>
            <a:ext cx="5212701" cy="5437448"/>
            <a:chOff x="0" y="-76200"/>
            <a:chExt cx="6950268" cy="7249930"/>
          </a:xfrm>
        </p:grpSpPr>
        <p:sp>
          <p:nvSpPr>
            <p:cNvPr id="5" name="TextBox 5"/>
            <p:cNvSpPr txBox="1"/>
            <p:nvPr/>
          </p:nvSpPr>
          <p:spPr>
            <a:xfrm>
              <a:off x="0" y="-76200"/>
              <a:ext cx="6950268" cy="8506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282"/>
                </a:lnSpc>
              </a:pPr>
              <a:r>
                <a:rPr lang="en-US" sz="3773" spc="565" dirty="0">
                  <a:solidFill>
                    <a:srgbClr val="1E3653"/>
                  </a:solidFill>
                  <a:latin typeface="Fira Sans Bold"/>
                </a:rPr>
                <a:t>DEMO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082165"/>
              <a:ext cx="6950268" cy="50915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Running common </a:t>
              </a:r>
              <a:r>
                <a:rPr lang="en-US" sz="2858" spc="148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dplyr</a:t>
              </a:r>
              <a:r>
                <a:rPr lang="en-US" sz="2858" spc="148" dirty="0">
                  <a:solidFill>
                    <a:srgbClr val="FFFFFF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functions</a:t>
              </a:r>
            </a:p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Chaining them together</a:t>
              </a:r>
            </a:p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endParaRPr lang="en-US" sz="2858" spc="148" dirty="0">
                <a:solidFill>
                  <a:srgbClr val="FFFFFF"/>
                </a:solidFill>
                <a:latin typeface="Fira Sans Medium"/>
              </a:endParaRPr>
            </a:p>
            <a:p>
              <a:pPr>
                <a:lnSpc>
                  <a:spcPts val="4287"/>
                </a:lnSpc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Start: blank report</a:t>
              </a:r>
            </a:p>
            <a:p>
              <a:pPr>
                <a:lnSpc>
                  <a:spcPts val="4287"/>
                </a:lnSpc>
              </a:pPr>
              <a:endParaRPr lang="en-US" sz="2858" spc="148" dirty="0">
                <a:solidFill>
                  <a:srgbClr val="FFFFFF"/>
                </a:solidFill>
                <a:latin typeface="Fira Sans Medium"/>
              </a:endParaRPr>
            </a:p>
            <a:p>
              <a:pPr>
                <a:lnSpc>
                  <a:spcPts val="4287"/>
                </a:lnSpc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Finish: </a:t>
              </a:r>
              <a:r>
                <a:rPr lang="en-US" sz="2858" spc="148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dplyr-basics.r</a:t>
              </a:r>
              <a:endParaRPr lang="en-US" sz="2858" spc="148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 rot="2426251">
            <a:off x="14755386" y="3699422"/>
            <a:ext cx="3578760" cy="8513090"/>
            <a:chOff x="0" y="0"/>
            <a:chExt cx="4771680" cy="11350786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3958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 rot="2426251">
            <a:off x="14882915" y="6102218"/>
            <a:ext cx="3264614" cy="7855002"/>
            <a:chOff x="0" y="0"/>
            <a:chExt cx="4771680" cy="11350786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52400" y="266700"/>
            <a:ext cx="3809997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910300"/>
          </a:xfrm>
          <a:prstGeom prst="rect">
            <a:avLst/>
          </a:prstGeom>
          <a:solidFill>
            <a:srgbClr val="0C70D4"/>
          </a:solidFill>
        </p:spPr>
      </p:sp>
      <p:grpSp>
        <p:nvGrpSpPr>
          <p:cNvPr id="3" name="Group 3"/>
          <p:cNvGrpSpPr/>
          <p:nvPr/>
        </p:nvGrpSpPr>
        <p:grpSpPr>
          <a:xfrm rot="2294618">
            <a:off x="15469920" y="3513593"/>
            <a:ext cx="3578760" cy="8513090"/>
            <a:chOff x="0" y="0"/>
            <a:chExt cx="4771680" cy="11350786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06323" y="135120"/>
            <a:ext cx="1580870" cy="158087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676926" y="486390"/>
            <a:ext cx="9351428" cy="945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247"/>
              </a:lnSpc>
            </a:pPr>
            <a:r>
              <a:rPr lang="en-US" sz="6649" spc="731">
                <a:solidFill>
                  <a:srgbClr val="1E3653"/>
                </a:solidFill>
                <a:latin typeface="Fira Sans Bold"/>
              </a:rPr>
              <a:t>INSERT</a:t>
            </a:r>
            <a:r>
              <a:rPr lang="en-US" sz="6649" spc="731">
                <a:solidFill>
                  <a:srgbClr val="FFFFFF"/>
                </a:solidFill>
                <a:latin typeface="Fira Sans Bold"/>
              </a:rPr>
              <a:t> TEXT HERE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8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9999"/>
          </a:blip>
          <a:srcRect/>
          <a:stretch>
            <a:fillRect/>
          </a:stretch>
        </p:blipFill>
        <p:spPr>
          <a:xfrm>
            <a:off x="5983605" y="1280160"/>
            <a:ext cx="6320790" cy="632079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14308" y="3241342"/>
            <a:ext cx="14059385" cy="3766216"/>
            <a:chOff x="0" y="0"/>
            <a:chExt cx="18745846" cy="5021622"/>
          </a:xfrm>
        </p:grpSpPr>
        <p:sp>
          <p:nvSpPr>
            <p:cNvPr id="4" name="TextBox 4"/>
            <p:cNvSpPr txBox="1"/>
            <p:nvPr/>
          </p:nvSpPr>
          <p:spPr>
            <a:xfrm>
              <a:off x="0" y="19050"/>
              <a:ext cx="18745846" cy="3582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530"/>
                </a:lnSpc>
              </a:pPr>
              <a:r>
                <a:rPr lang="en-US" sz="9000" spc="990">
                  <a:solidFill>
                    <a:srgbClr val="1E3653"/>
                  </a:solidFill>
                  <a:latin typeface="Fira Sans Black"/>
                </a:rPr>
                <a:t>INSERT</a:t>
              </a:r>
            </a:p>
            <a:p>
              <a:pPr algn="ctr">
                <a:lnSpc>
                  <a:spcPts val="10530"/>
                </a:lnSpc>
              </a:pPr>
              <a:r>
                <a:rPr lang="en-US" sz="9000" spc="990">
                  <a:solidFill>
                    <a:srgbClr val="1E3653"/>
                  </a:solidFill>
                  <a:latin typeface="Fira Sans Black Bold"/>
                </a:rPr>
                <a:t>HEADLINE HERE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499371" y="4380865"/>
              <a:ext cx="17747105" cy="6407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6"/>
                </a:lnSpc>
              </a:pPr>
              <a:r>
                <a:rPr lang="en-US" sz="3200" spc="412">
                  <a:solidFill>
                    <a:srgbClr val="FFFFFF"/>
                  </a:solidFill>
                  <a:latin typeface="Fira Sans Medium"/>
                </a:rPr>
                <a:t>LOREM IPSUM DOLOR SIT AMET, CONSECTETUR ADIPISCING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7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8873582"/>
            <a:ext cx="18288000" cy="1419061"/>
          </a:xfrm>
          <a:prstGeom prst="rect">
            <a:avLst/>
          </a:prstGeom>
          <a:solidFill>
            <a:srgbClr val="348DDB"/>
          </a:solidFill>
        </p:spPr>
      </p:sp>
      <p:grpSp>
        <p:nvGrpSpPr>
          <p:cNvPr id="3" name="Group 3"/>
          <p:cNvGrpSpPr/>
          <p:nvPr/>
        </p:nvGrpSpPr>
        <p:grpSpPr>
          <a:xfrm rot="2426251">
            <a:off x="14755386" y="3699422"/>
            <a:ext cx="3578760" cy="8513090"/>
            <a:chOff x="0" y="0"/>
            <a:chExt cx="4771680" cy="11350786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29183" y="9172146"/>
            <a:ext cx="4503752" cy="82193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6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0611535" cy="2950011"/>
            <a:chOff x="0" y="0"/>
            <a:chExt cx="14148713" cy="3933348"/>
          </a:xfrm>
        </p:grpSpPr>
        <p:sp>
          <p:nvSpPr>
            <p:cNvPr id="3" name="AutoShape 3"/>
            <p:cNvSpPr/>
            <p:nvPr/>
          </p:nvSpPr>
          <p:spPr>
            <a:xfrm>
              <a:off x="0" y="3888160"/>
              <a:ext cx="14142197" cy="45188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42875"/>
              <a:ext cx="14148713" cy="34448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500"/>
                </a:lnSpc>
              </a:pPr>
              <a:r>
                <a:rPr lang="en-US" sz="7500" spc="825">
                  <a:solidFill>
                    <a:srgbClr val="178CFF"/>
                  </a:solidFill>
                  <a:latin typeface="League Spartan Italics"/>
                </a:rPr>
                <a:t>UNDERSTANDING MINDFULNESS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8298504"/>
            <a:ext cx="11713261" cy="994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50"/>
              </a:lnSpc>
            </a:pPr>
            <a:r>
              <a:rPr lang="en-US" sz="2700" spc="175">
                <a:solidFill>
                  <a:srgbClr val="FFFFFF"/>
                </a:solidFill>
                <a:latin typeface="Fira Sans Medium"/>
              </a:rPr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628882">
            <a:off x="11231808" y="-2922358"/>
            <a:ext cx="3578760" cy="8513090"/>
            <a:chOff x="0" y="0"/>
            <a:chExt cx="4771680" cy="11350786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14246331" y="-228917"/>
            <a:ext cx="4041669" cy="10744835"/>
          </a:xfrm>
          <a:prstGeom prst="rect">
            <a:avLst/>
          </a:prstGeom>
          <a:solidFill>
            <a:srgbClr val="348DDB"/>
          </a:solidFill>
        </p:spPr>
      </p:sp>
      <p:sp>
        <p:nvSpPr>
          <p:cNvPr id="7" name="TextBox 7"/>
          <p:cNvSpPr txBox="1"/>
          <p:nvPr/>
        </p:nvSpPr>
        <p:spPr>
          <a:xfrm rot="5400000">
            <a:off x="12918702" y="2164688"/>
            <a:ext cx="6440878" cy="3208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24"/>
              </a:lnSpc>
            </a:pPr>
            <a:r>
              <a:rPr lang="en-US" sz="7200" spc="835">
                <a:solidFill>
                  <a:srgbClr val="1E3653"/>
                </a:solidFill>
                <a:latin typeface="Fira Sans Bold Bold"/>
              </a:rPr>
              <a:t>INSERT SUB HEADLINE HERE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4528099" y="9443671"/>
            <a:ext cx="3488022" cy="636564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 rot="-2628882">
            <a:off x="-355074" y="3836582"/>
            <a:ext cx="3578760" cy="8513090"/>
            <a:chOff x="0" y="0"/>
            <a:chExt cx="4771680" cy="11350786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8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517929" y="-87612"/>
            <a:ext cx="6791404" cy="10462224"/>
          </a:xfrm>
          <a:prstGeom prst="rect">
            <a:avLst/>
          </a:prstGeom>
          <a:solidFill>
            <a:srgbClr val="273755"/>
          </a:solidFill>
        </p:spPr>
      </p:sp>
      <p:grpSp>
        <p:nvGrpSpPr>
          <p:cNvPr id="3" name="Group 3"/>
          <p:cNvGrpSpPr/>
          <p:nvPr/>
        </p:nvGrpSpPr>
        <p:grpSpPr>
          <a:xfrm>
            <a:off x="12408173" y="1512037"/>
            <a:ext cx="5010917" cy="7262927"/>
            <a:chOff x="0" y="0"/>
            <a:chExt cx="6681223" cy="9683903"/>
          </a:xfrm>
        </p:grpSpPr>
        <p:sp>
          <p:nvSpPr>
            <p:cNvPr id="4" name="TextBox 4"/>
            <p:cNvSpPr txBox="1"/>
            <p:nvPr/>
          </p:nvSpPr>
          <p:spPr>
            <a:xfrm>
              <a:off x="470814" y="9237570"/>
              <a:ext cx="1242082" cy="4463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348DDB"/>
                  </a:solidFill>
                  <a:latin typeface="Arimo"/>
                </a:rPr>
                <a:t>Item 1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712895" y="9237570"/>
              <a:ext cx="1242082" cy="4463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348DDB"/>
                  </a:solidFill>
                  <a:latin typeface="Arimo"/>
                </a:rPr>
                <a:t>Item 2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954977" y="9237570"/>
              <a:ext cx="1242082" cy="4463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348DDB"/>
                  </a:solidFill>
                  <a:latin typeface="Arimo"/>
                </a:rPr>
                <a:t>Item 3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4197059" y="9237570"/>
              <a:ext cx="1242082" cy="4463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348DDB"/>
                  </a:solidFill>
                  <a:latin typeface="Arimo"/>
                </a:rPr>
                <a:t>Item 4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5439141" y="9237570"/>
              <a:ext cx="1242082" cy="4463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348DDB"/>
                  </a:solidFill>
                  <a:latin typeface="Arimo"/>
                </a:rPr>
                <a:t>Item 5</a:t>
              </a:r>
            </a:p>
          </p:txBody>
        </p:sp>
        <p:grpSp>
          <p:nvGrpSpPr>
            <p:cNvPr id="9" name="Group 9"/>
            <p:cNvGrpSpPr>
              <a:grpSpLocks noChangeAspect="1"/>
            </p:cNvGrpSpPr>
            <p:nvPr/>
          </p:nvGrpSpPr>
          <p:grpSpPr>
            <a:xfrm>
              <a:off x="470814" y="199354"/>
              <a:ext cx="6210409" cy="9085842"/>
              <a:chOff x="0" y="0"/>
              <a:chExt cx="7609219" cy="1113230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-6350"/>
                <a:ext cx="7609218" cy="11145003"/>
              </a:xfrm>
              <a:custGeom>
                <a:avLst/>
                <a:gdLst/>
                <a:ahLst/>
                <a:cxnLst/>
                <a:rect l="l" t="t" r="r" b="b"/>
                <a:pathLst>
                  <a:path w="7609218" h="11145003">
                    <a:moveTo>
                      <a:pt x="0" y="0"/>
                    </a:moveTo>
                    <a:lnTo>
                      <a:pt x="7609218" y="0"/>
                    </a:lnTo>
                    <a:lnTo>
                      <a:pt x="7609218" y="12700"/>
                    </a:lnTo>
                    <a:lnTo>
                      <a:pt x="0" y="12700"/>
                    </a:lnTo>
                    <a:close/>
                    <a:moveTo>
                      <a:pt x="0" y="2783076"/>
                    </a:moveTo>
                    <a:lnTo>
                      <a:pt x="7609218" y="2783076"/>
                    </a:lnTo>
                    <a:lnTo>
                      <a:pt x="7609218" y="2795776"/>
                    </a:lnTo>
                    <a:lnTo>
                      <a:pt x="0" y="2795776"/>
                    </a:lnTo>
                    <a:close/>
                    <a:moveTo>
                      <a:pt x="0" y="5566151"/>
                    </a:moveTo>
                    <a:lnTo>
                      <a:pt x="7609218" y="5566151"/>
                    </a:lnTo>
                    <a:lnTo>
                      <a:pt x="7609218" y="5578851"/>
                    </a:lnTo>
                    <a:lnTo>
                      <a:pt x="0" y="5578851"/>
                    </a:lnTo>
                    <a:close/>
                    <a:moveTo>
                      <a:pt x="0" y="8349228"/>
                    </a:moveTo>
                    <a:lnTo>
                      <a:pt x="7609218" y="8349228"/>
                    </a:lnTo>
                    <a:lnTo>
                      <a:pt x="7609218" y="8361928"/>
                    </a:lnTo>
                    <a:lnTo>
                      <a:pt x="0" y="8361928"/>
                    </a:lnTo>
                    <a:close/>
                    <a:moveTo>
                      <a:pt x="0" y="11132303"/>
                    </a:moveTo>
                    <a:lnTo>
                      <a:pt x="7609218" y="11132303"/>
                    </a:lnTo>
                    <a:lnTo>
                      <a:pt x="7609218" y="11145003"/>
                    </a:lnTo>
                    <a:lnTo>
                      <a:pt x="0" y="11145003"/>
                    </a:lnTo>
                    <a:close/>
                  </a:path>
                </a:pathLst>
              </a:custGeom>
              <a:solidFill>
                <a:srgbClr val="222222">
                  <a:alpha val="24705"/>
                </a:srgbClr>
              </a:solidFill>
            </p:spPr>
          </p:sp>
        </p:grpSp>
        <p:sp>
          <p:nvSpPr>
            <p:cNvPr id="11" name="TextBox 11"/>
            <p:cNvSpPr txBox="1"/>
            <p:nvPr/>
          </p:nvSpPr>
          <p:spPr>
            <a:xfrm>
              <a:off x="0" y="-47625"/>
              <a:ext cx="470814" cy="4463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00"/>
                </a:lnSpc>
              </a:pPr>
              <a:r>
                <a:rPr lang="en-US" sz="2000">
                  <a:solidFill>
                    <a:srgbClr val="348DDB"/>
                  </a:solidFill>
                  <a:latin typeface="Arimo"/>
                </a:rPr>
                <a:t>40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2223835"/>
              <a:ext cx="470814" cy="4463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00"/>
                </a:lnSpc>
              </a:pPr>
              <a:r>
                <a:rPr lang="en-US" sz="2000">
                  <a:solidFill>
                    <a:srgbClr val="348DDB"/>
                  </a:solidFill>
                  <a:latin typeface="Arimo"/>
                </a:rPr>
                <a:t>30 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4495296"/>
              <a:ext cx="470814" cy="4463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00"/>
                </a:lnSpc>
              </a:pPr>
              <a:r>
                <a:rPr lang="en-US" sz="2000">
                  <a:solidFill>
                    <a:srgbClr val="348DDB"/>
                  </a:solidFill>
                  <a:latin typeface="Arimo"/>
                </a:rPr>
                <a:t>20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6766756"/>
              <a:ext cx="470814" cy="4463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00"/>
                </a:lnSpc>
              </a:pPr>
              <a:r>
                <a:rPr lang="en-US" sz="2000">
                  <a:solidFill>
                    <a:srgbClr val="348DDB"/>
                  </a:solidFill>
                  <a:latin typeface="Arimo"/>
                </a:rPr>
                <a:t>10 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88358" y="9038217"/>
              <a:ext cx="282456" cy="4463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00"/>
                </a:lnSpc>
              </a:pPr>
              <a:r>
                <a:rPr lang="en-US" sz="2000">
                  <a:solidFill>
                    <a:srgbClr val="348DDB"/>
                  </a:solidFill>
                  <a:latin typeface="Arimo"/>
                </a:rPr>
                <a:t>0 </a:t>
              </a:r>
            </a:p>
          </p:txBody>
        </p:sp>
        <p:grpSp>
          <p:nvGrpSpPr>
            <p:cNvPr id="16" name="Group 16"/>
            <p:cNvGrpSpPr>
              <a:grpSpLocks noChangeAspect="1"/>
            </p:cNvGrpSpPr>
            <p:nvPr/>
          </p:nvGrpSpPr>
          <p:grpSpPr>
            <a:xfrm>
              <a:off x="470814" y="199354"/>
              <a:ext cx="6210409" cy="9085842"/>
              <a:chOff x="0" y="0"/>
              <a:chExt cx="7609219" cy="11132303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697422" y="3880090"/>
                <a:ext cx="1608872" cy="2305893"/>
              </a:xfrm>
              <a:custGeom>
                <a:avLst/>
                <a:gdLst/>
                <a:ahLst/>
                <a:cxnLst/>
                <a:rect l="l" t="t" r="r" b="b"/>
                <a:pathLst>
                  <a:path w="1608872" h="2305893">
                    <a:moveTo>
                      <a:pt x="127000" y="2242677"/>
                    </a:moveTo>
                    <a:cubicBezTo>
                      <a:pt x="126843" y="2207717"/>
                      <a:pt x="98459" y="2179460"/>
                      <a:pt x="63500" y="2179460"/>
                    </a:cubicBezTo>
                    <a:cubicBezTo>
                      <a:pt x="28540" y="2179460"/>
                      <a:pt x="156" y="2207717"/>
                      <a:pt x="0" y="2242677"/>
                    </a:cubicBezTo>
                    <a:cubicBezTo>
                      <a:pt x="156" y="2277636"/>
                      <a:pt x="28540" y="2305893"/>
                      <a:pt x="63500" y="2305893"/>
                    </a:cubicBezTo>
                    <a:cubicBezTo>
                      <a:pt x="98459" y="2305893"/>
                      <a:pt x="126843" y="2277636"/>
                      <a:pt x="127000" y="2242677"/>
                    </a:cubicBezTo>
                    <a:close/>
                    <a:moveTo>
                      <a:pt x="39972" y="2226461"/>
                    </a:moveTo>
                    <a:lnTo>
                      <a:pt x="87028" y="2258893"/>
                    </a:lnTo>
                    <a:lnTo>
                      <a:pt x="1608872" y="32432"/>
                    </a:lnTo>
                    <a:lnTo>
                      <a:pt x="1561816" y="0"/>
                    </a:lnTo>
                    <a:close/>
                  </a:path>
                </a:pathLst>
              </a:custGeom>
              <a:solidFill>
                <a:srgbClr val="348DDB"/>
              </a:solidFill>
            </p:spPr>
          </p:sp>
          <p:sp>
            <p:nvSpPr>
              <p:cNvPr id="18" name="Freeform 18"/>
              <p:cNvSpPr/>
              <p:nvPr/>
            </p:nvSpPr>
            <p:spPr>
              <a:xfrm>
                <a:off x="2219266" y="3833089"/>
                <a:ext cx="1599000" cy="923240"/>
              </a:xfrm>
              <a:custGeom>
                <a:avLst/>
                <a:gdLst/>
                <a:ahLst/>
                <a:cxnLst/>
                <a:rect l="l" t="t" r="r" b="b"/>
                <a:pathLst>
                  <a:path w="1599000" h="923240">
                    <a:moveTo>
                      <a:pt x="127000" y="63217"/>
                    </a:moveTo>
                    <a:cubicBezTo>
                      <a:pt x="126843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4"/>
                      <a:pt x="63500" y="126434"/>
                    </a:cubicBezTo>
                    <a:cubicBezTo>
                      <a:pt x="98459" y="126434"/>
                      <a:pt x="126843" y="98176"/>
                      <a:pt x="127000" y="63217"/>
                    </a:cubicBezTo>
                    <a:close/>
                    <a:moveTo>
                      <a:pt x="77156" y="38117"/>
                    </a:moveTo>
                    <a:lnTo>
                      <a:pt x="49843" y="88317"/>
                    </a:lnTo>
                    <a:lnTo>
                      <a:pt x="1571687" y="923240"/>
                    </a:lnTo>
                    <a:lnTo>
                      <a:pt x="1599000" y="873040"/>
                    </a:lnTo>
                    <a:close/>
                  </a:path>
                </a:pathLst>
              </a:custGeom>
              <a:solidFill>
                <a:srgbClr val="348DDB"/>
              </a:solidFill>
            </p:spPr>
          </p:sp>
          <p:sp>
            <p:nvSpPr>
              <p:cNvPr id="19" name="Freeform 19"/>
              <p:cNvSpPr/>
              <p:nvPr/>
            </p:nvSpPr>
            <p:spPr>
              <a:xfrm>
                <a:off x="3741109" y="1379607"/>
                <a:ext cx="1611309" cy="3414838"/>
              </a:xfrm>
              <a:custGeom>
                <a:avLst/>
                <a:gdLst/>
                <a:ahLst/>
                <a:cxnLst/>
                <a:rect l="l" t="t" r="r" b="b"/>
                <a:pathLst>
                  <a:path w="1611309" h="3414838">
                    <a:moveTo>
                      <a:pt x="127000" y="3351622"/>
                    </a:moveTo>
                    <a:cubicBezTo>
                      <a:pt x="126844" y="3316663"/>
                      <a:pt x="98460" y="3288405"/>
                      <a:pt x="63500" y="3288405"/>
                    </a:cubicBezTo>
                    <a:cubicBezTo>
                      <a:pt x="28541" y="3288405"/>
                      <a:pt x="156" y="3316663"/>
                      <a:pt x="0" y="3351622"/>
                    </a:cubicBezTo>
                    <a:cubicBezTo>
                      <a:pt x="156" y="3386581"/>
                      <a:pt x="28541" y="3414838"/>
                      <a:pt x="63500" y="3414838"/>
                    </a:cubicBezTo>
                    <a:cubicBezTo>
                      <a:pt x="98460" y="3414838"/>
                      <a:pt x="126844" y="3386581"/>
                      <a:pt x="127000" y="3351622"/>
                    </a:cubicBezTo>
                    <a:close/>
                    <a:moveTo>
                      <a:pt x="37535" y="3339691"/>
                    </a:moveTo>
                    <a:lnTo>
                      <a:pt x="89466" y="3363552"/>
                    </a:lnTo>
                    <a:lnTo>
                      <a:pt x="1611309" y="23862"/>
                    </a:lnTo>
                    <a:lnTo>
                      <a:pt x="1559379" y="0"/>
                    </a:lnTo>
                    <a:close/>
                  </a:path>
                </a:pathLst>
              </a:custGeom>
              <a:solidFill>
                <a:srgbClr val="348DDB"/>
              </a:solidFill>
            </p:spPr>
          </p:sp>
          <p:sp>
            <p:nvSpPr>
              <p:cNvPr id="20" name="Freeform 20"/>
              <p:cNvSpPr/>
              <p:nvPr/>
            </p:nvSpPr>
            <p:spPr>
              <a:xfrm>
                <a:off x="5262953" y="1050014"/>
                <a:ext cx="1648844" cy="404741"/>
              </a:xfrm>
              <a:custGeom>
                <a:avLst/>
                <a:gdLst/>
                <a:ahLst/>
                <a:cxnLst/>
                <a:rect l="l" t="t" r="r" b="b"/>
                <a:pathLst>
                  <a:path w="1648844" h="404741">
                    <a:moveTo>
                      <a:pt x="127000" y="341524"/>
                    </a:moveTo>
                    <a:cubicBezTo>
                      <a:pt x="126844" y="306565"/>
                      <a:pt x="98460" y="278307"/>
                      <a:pt x="63500" y="278307"/>
                    </a:cubicBezTo>
                    <a:cubicBezTo>
                      <a:pt x="28541" y="278307"/>
                      <a:pt x="156" y="306565"/>
                      <a:pt x="0" y="341524"/>
                    </a:cubicBezTo>
                    <a:cubicBezTo>
                      <a:pt x="156" y="376483"/>
                      <a:pt x="28541" y="404741"/>
                      <a:pt x="63500" y="404741"/>
                    </a:cubicBezTo>
                    <a:cubicBezTo>
                      <a:pt x="98460" y="404741"/>
                      <a:pt x="126844" y="376483"/>
                      <a:pt x="127000" y="341524"/>
                    </a:cubicBezTo>
                    <a:close/>
                    <a:moveTo>
                      <a:pt x="58401" y="313408"/>
                    </a:moveTo>
                    <a:lnTo>
                      <a:pt x="68599" y="369640"/>
                    </a:lnTo>
                    <a:lnTo>
                      <a:pt x="1590443" y="91333"/>
                    </a:lnTo>
                    <a:lnTo>
                      <a:pt x="1580245" y="35100"/>
                    </a:lnTo>
                    <a:close/>
                    <a:moveTo>
                      <a:pt x="1648844" y="63216"/>
                    </a:moveTo>
                    <a:cubicBezTo>
                      <a:pt x="1648687" y="28257"/>
                      <a:pt x="1620304" y="0"/>
                      <a:pt x="1585344" y="0"/>
                    </a:cubicBezTo>
                    <a:cubicBezTo>
                      <a:pt x="1550384" y="0"/>
                      <a:pt x="1522000" y="28257"/>
                      <a:pt x="1521844" y="63216"/>
                    </a:cubicBezTo>
                    <a:cubicBezTo>
                      <a:pt x="1522000" y="98176"/>
                      <a:pt x="1550384" y="126433"/>
                      <a:pt x="1585344" y="126433"/>
                    </a:cubicBezTo>
                    <a:cubicBezTo>
                      <a:pt x="1620304" y="126433"/>
                      <a:pt x="1648687" y="98176"/>
                      <a:pt x="1648844" y="63216"/>
                    </a:cubicBezTo>
                    <a:close/>
                  </a:path>
                </a:pathLst>
              </a:custGeom>
              <a:solidFill>
                <a:srgbClr val="348DDB"/>
              </a:solidFill>
            </p:spPr>
          </p:sp>
          <p:sp>
            <p:nvSpPr>
              <p:cNvPr id="21" name="Freeform 21"/>
              <p:cNvSpPr/>
              <p:nvPr/>
            </p:nvSpPr>
            <p:spPr>
              <a:xfrm>
                <a:off x="697422" y="7729396"/>
                <a:ext cx="1590443" cy="369640"/>
              </a:xfrm>
              <a:custGeom>
                <a:avLst/>
                <a:gdLst/>
                <a:ahLst/>
                <a:cxnLst/>
                <a:rect l="l" t="t" r="r" b="b"/>
                <a:pathLst>
                  <a:path w="1590443" h="369640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3" y="98175"/>
                      <a:pt x="127000" y="63216"/>
                    </a:cubicBezTo>
                    <a:close/>
                    <a:moveTo>
                      <a:pt x="68599" y="35100"/>
                    </a:moveTo>
                    <a:lnTo>
                      <a:pt x="58401" y="91332"/>
                    </a:lnTo>
                    <a:lnTo>
                      <a:pt x="1580244" y="369640"/>
                    </a:lnTo>
                    <a:lnTo>
                      <a:pt x="1590443" y="31340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2" name="Freeform 22"/>
              <p:cNvSpPr/>
              <p:nvPr/>
            </p:nvSpPr>
            <p:spPr>
              <a:xfrm>
                <a:off x="2219266" y="4164142"/>
                <a:ext cx="1611931" cy="3969994"/>
              </a:xfrm>
              <a:custGeom>
                <a:avLst/>
                <a:gdLst/>
                <a:ahLst/>
                <a:cxnLst/>
                <a:rect l="l" t="t" r="r" b="b"/>
                <a:pathLst>
                  <a:path w="1611931" h="3969994">
                    <a:moveTo>
                      <a:pt x="127000" y="3906778"/>
                    </a:moveTo>
                    <a:cubicBezTo>
                      <a:pt x="126843" y="3871819"/>
                      <a:pt x="98459" y="3843561"/>
                      <a:pt x="63500" y="3843561"/>
                    </a:cubicBezTo>
                    <a:cubicBezTo>
                      <a:pt x="28540" y="3843561"/>
                      <a:pt x="156" y="3871819"/>
                      <a:pt x="0" y="3906778"/>
                    </a:cubicBezTo>
                    <a:cubicBezTo>
                      <a:pt x="156" y="3941737"/>
                      <a:pt x="28540" y="3969994"/>
                      <a:pt x="63500" y="3969994"/>
                    </a:cubicBezTo>
                    <a:cubicBezTo>
                      <a:pt x="98459" y="3969994"/>
                      <a:pt x="126843" y="3941737"/>
                      <a:pt x="127000" y="3906778"/>
                    </a:cubicBezTo>
                    <a:close/>
                    <a:moveTo>
                      <a:pt x="36912" y="3896306"/>
                    </a:moveTo>
                    <a:lnTo>
                      <a:pt x="90087" y="3917249"/>
                    </a:lnTo>
                    <a:lnTo>
                      <a:pt x="1611931" y="20943"/>
                    </a:lnTo>
                    <a:lnTo>
                      <a:pt x="1558756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3" name="Freeform 23"/>
              <p:cNvSpPr/>
              <p:nvPr/>
            </p:nvSpPr>
            <p:spPr>
              <a:xfrm>
                <a:off x="3741109" y="3038254"/>
                <a:ext cx="1602123" cy="1199577"/>
              </a:xfrm>
              <a:custGeom>
                <a:avLst/>
                <a:gdLst/>
                <a:ahLst/>
                <a:cxnLst/>
                <a:rect l="l" t="t" r="r" b="b"/>
                <a:pathLst>
                  <a:path w="1602123" h="1199577">
                    <a:moveTo>
                      <a:pt x="127000" y="1136360"/>
                    </a:moveTo>
                    <a:cubicBezTo>
                      <a:pt x="126844" y="1101401"/>
                      <a:pt x="98460" y="1073143"/>
                      <a:pt x="63500" y="1073143"/>
                    </a:cubicBezTo>
                    <a:cubicBezTo>
                      <a:pt x="28541" y="1073143"/>
                      <a:pt x="156" y="1101401"/>
                      <a:pt x="0" y="1136360"/>
                    </a:cubicBezTo>
                    <a:cubicBezTo>
                      <a:pt x="156" y="1171319"/>
                      <a:pt x="28541" y="1199576"/>
                      <a:pt x="63500" y="1199576"/>
                    </a:cubicBezTo>
                    <a:cubicBezTo>
                      <a:pt x="98460" y="1199576"/>
                      <a:pt x="126844" y="1171319"/>
                      <a:pt x="127000" y="1136360"/>
                    </a:cubicBezTo>
                    <a:close/>
                    <a:moveTo>
                      <a:pt x="46721" y="1113230"/>
                    </a:moveTo>
                    <a:lnTo>
                      <a:pt x="80280" y="1159489"/>
                    </a:lnTo>
                    <a:lnTo>
                      <a:pt x="1602123" y="46259"/>
                    </a:lnTo>
                    <a:lnTo>
                      <a:pt x="156856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4" name="Freeform 24"/>
              <p:cNvSpPr/>
              <p:nvPr/>
            </p:nvSpPr>
            <p:spPr>
              <a:xfrm>
                <a:off x="5262953" y="2441552"/>
                <a:ext cx="1648844" cy="683048"/>
              </a:xfrm>
              <a:custGeom>
                <a:avLst/>
                <a:gdLst/>
                <a:ahLst/>
                <a:cxnLst/>
                <a:rect l="l" t="t" r="r" b="b"/>
                <a:pathLst>
                  <a:path w="1648844" h="683048">
                    <a:moveTo>
                      <a:pt x="127000" y="619831"/>
                    </a:moveTo>
                    <a:cubicBezTo>
                      <a:pt x="126844" y="584872"/>
                      <a:pt x="98460" y="556615"/>
                      <a:pt x="63500" y="556615"/>
                    </a:cubicBezTo>
                    <a:cubicBezTo>
                      <a:pt x="28541" y="556615"/>
                      <a:pt x="156" y="584872"/>
                      <a:pt x="0" y="619831"/>
                    </a:cubicBezTo>
                    <a:cubicBezTo>
                      <a:pt x="156" y="654791"/>
                      <a:pt x="28541" y="683048"/>
                      <a:pt x="63500" y="683048"/>
                    </a:cubicBezTo>
                    <a:cubicBezTo>
                      <a:pt x="98460" y="683048"/>
                      <a:pt x="126844" y="654791"/>
                      <a:pt x="127000" y="619831"/>
                    </a:cubicBezTo>
                    <a:close/>
                    <a:moveTo>
                      <a:pt x="53757" y="592969"/>
                    </a:moveTo>
                    <a:lnTo>
                      <a:pt x="73244" y="646694"/>
                    </a:lnTo>
                    <a:lnTo>
                      <a:pt x="1595087" y="90079"/>
                    </a:lnTo>
                    <a:lnTo>
                      <a:pt x="1575600" y="36354"/>
                    </a:lnTo>
                    <a:close/>
                    <a:moveTo>
                      <a:pt x="1648844" y="63216"/>
                    </a:moveTo>
                    <a:cubicBezTo>
                      <a:pt x="1648687" y="28257"/>
                      <a:pt x="1620304" y="0"/>
                      <a:pt x="1585344" y="0"/>
                    </a:cubicBezTo>
                    <a:cubicBezTo>
                      <a:pt x="1550384" y="0"/>
                      <a:pt x="1522000" y="28257"/>
                      <a:pt x="1521844" y="63216"/>
                    </a:cubicBezTo>
                    <a:cubicBezTo>
                      <a:pt x="1522000" y="98176"/>
                      <a:pt x="1550384" y="126433"/>
                      <a:pt x="1585344" y="126433"/>
                    </a:cubicBezTo>
                    <a:cubicBezTo>
                      <a:pt x="1620304" y="126433"/>
                      <a:pt x="1648687" y="98176"/>
                      <a:pt x="1648844" y="63216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5" name="Freeform 25"/>
              <p:cNvSpPr/>
              <p:nvPr/>
            </p:nvSpPr>
            <p:spPr>
              <a:xfrm>
                <a:off x="697422" y="6668224"/>
                <a:ext cx="1611650" cy="3692372"/>
              </a:xfrm>
              <a:custGeom>
                <a:avLst/>
                <a:gdLst/>
                <a:ahLst/>
                <a:cxnLst/>
                <a:rect l="l" t="t" r="r" b="b"/>
                <a:pathLst>
                  <a:path w="1611650" h="3692372">
                    <a:moveTo>
                      <a:pt x="127000" y="3629156"/>
                    </a:moveTo>
                    <a:cubicBezTo>
                      <a:pt x="126843" y="3594197"/>
                      <a:pt x="98459" y="3565940"/>
                      <a:pt x="63500" y="3565940"/>
                    </a:cubicBezTo>
                    <a:cubicBezTo>
                      <a:pt x="28540" y="3565940"/>
                      <a:pt x="156" y="3594197"/>
                      <a:pt x="0" y="3629156"/>
                    </a:cubicBezTo>
                    <a:cubicBezTo>
                      <a:pt x="156" y="3664115"/>
                      <a:pt x="28540" y="3692372"/>
                      <a:pt x="63500" y="3692372"/>
                    </a:cubicBezTo>
                    <a:cubicBezTo>
                      <a:pt x="98459" y="3692372"/>
                      <a:pt x="126843" y="3664115"/>
                      <a:pt x="127000" y="3629156"/>
                    </a:cubicBezTo>
                    <a:close/>
                    <a:moveTo>
                      <a:pt x="37193" y="3617999"/>
                    </a:moveTo>
                    <a:lnTo>
                      <a:pt x="89806" y="3640314"/>
                    </a:lnTo>
                    <a:lnTo>
                      <a:pt x="1611650" y="22316"/>
                    </a:lnTo>
                    <a:lnTo>
                      <a:pt x="1559037" y="0"/>
                    </a:lnTo>
                    <a:close/>
                  </a:path>
                </a:pathLst>
              </a:custGeom>
              <a:solidFill>
                <a:srgbClr val="348DDB"/>
              </a:solidFill>
            </p:spPr>
          </p:sp>
          <p:sp>
            <p:nvSpPr>
              <p:cNvPr id="26" name="Freeform 26"/>
              <p:cNvSpPr/>
              <p:nvPr/>
            </p:nvSpPr>
            <p:spPr>
              <a:xfrm>
                <a:off x="2219266" y="5266676"/>
                <a:ext cx="1604539" cy="1475922"/>
              </a:xfrm>
              <a:custGeom>
                <a:avLst/>
                <a:gdLst/>
                <a:ahLst/>
                <a:cxnLst/>
                <a:rect l="l" t="t" r="r" b="b"/>
                <a:pathLst>
                  <a:path w="1604539" h="1475922">
                    <a:moveTo>
                      <a:pt x="127000" y="1412705"/>
                    </a:moveTo>
                    <a:cubicBezTo>
                      <a:pt x="126843" y="1377746"/>
                      <a:pt x="98459" y="1349489"/>
                      <a:pt x="63500" y="1349489"/>
                    </a:cubicBezTo>
                    <a:cubicBezTo>
                      <a:pt x="28540" y="1349489"/>
                      <a:pt x="156" y="1377746"/>
                      <a:pt x="0" y="1412705"/>
                    </a:cubicBezTo>
                    <a:cubicBezTo>
                      <a:pt x="156" y="1447665"/>
                      <a:pt x="28540" y="1475922"/>
                      <a:pt x="63500" y="1475922"/>
                    </a:cubicBezTo>
                    <a:cubicBezTo>
                      <a:pt x="98459" y="1475922"/>
                      <a:pt x="126843" y="1447665"/>
                      <a:pt x="127000" y="1412705"/>
                    </a:cubicBezTo>
                    <a:close/>
                    <a:moveTo>
                      <a:pt x="44304" y="1391538"/>
                    </a:moveTo>
                    <a:lnTo>
                      <a:pt x="82695" y="1433874"/>
                    </a:lnTo>
                    <a:lnTo>
                      <a:pt x="1604539" y="42336"/>
                    </a:lnTo>
                    <a:lnTo>
                      <a:pt x="1566148" y="0"/>
                    </a:lnTo>
                    <a:close/>
                  </a:path>
                </a:pathLst>
              </a:custGeom>
              <a:solidFill>
                <a:srgbClr val="348DDB"/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3741109" y="5224627"/>
                <a:ext cx="1595088" cy="646694"/>
              </a:xfrm>
              <a:custGeom>
                <a:avLst/>
                <a:gdLst/>
                <a:ahLst/>
                <a:cxnLst/>
                <a:rect l="l" t="t" r="r" b="b"/>
                <a:pathLst>
                  <a:path w="1595088" h="646694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6" y="28258"/>
                      <a:pt x="0" y="63217"/>
                    </a:cubicBezTo>
                    <a:cubicBezTo>
                      <a:pt x="156" y="98176"/>
                      <a:pt x="28541" y="126434"/>
                      <a:pt x="63500" y="126434"/>
                    </a:cubicBezTo>
                    <a:cubicBezTo>
                      <a:pt x="98460" y="126434"/>
                      <a:pt x="126844" y="98176"/>
                      <a:pt x="127000" y="63217"/>
                    </a:cubicBezTo>
                    <a:close/>
                    <a:moveTo>
                      <a:pt x="73244" y="36355"/>
                    </a:moveTo>
                    <a:lnTo>
                      <a:pt x="53757" y="90079"/>
                    </a:lnTo>
                    <a:lnTo>
                      <a:pt x="1575601" y="646694"/>
                    </a:lnTo>
                    <a:lnTo>
                      <a:pt x="1595088" y="592969"/>
                    </a:lnTo>
                    <a:close/>
                  </a:path>
                </a:pathLst>
              </a:custGeom>
              <a:solidFill>
                <a:srgbClr val="348DDB"/>
              </a:solidFill>
            </p:spPr>
          </p:sp>
          <p:sp>
            <p:nvSpPr>
              <p:cNvPr id="28" name="Freeform 28"/>
              <p:cNvSpPr/>
              <p:nvPr/>
            </p:nvSpPr>
            <p:spPr>
              <a:xfrm>
                <a:off x="5262953" y="215091"/>
                <a:ext cx="1648844" cy="5692585"/>
              </a:xfrm>
              <a:custGeom>
                <a:avLst/>
                <a:gdLst/>
                <a:ahLst/>
                <a:cxnLst/>
                <a:rect l="l" t="t" r="r" b="b"/>
                <a:pathLst>
                  <a:path w="1648844" h="5692585">
                    <a:moveTo>
                      <a:pt x="127000" y="5629368"/>
                    </a:moveTo>
                    <a:cubicBezTo>
                      <a:pt x="126844" y="5594409"/>
                      <a:pt x="98460" y="5566151"/>
                      <a:pt x="63500" y="5566151"/>
                    </a:cubicBezTo>
                    <a:cubicBezTo>
                      <a:pt x="28541" y="5566151"/>
                      <a:pt x="156" y="5594409"/>
                      <a:pt x="0" y="5629368"/>
                    </a:cubicBezTo>
                    <a:cubicBezTo>
                      <a:pt x="156" y="5664327"/>
                      <a:pt x="28541" y="5692585"/>
                      <a:pt x="63500" y="5692585"/>
                    </a:cubicBezTo>
                    <a:cubicBezTo>
                      <a:pt x="98460" y="5692585"/>
                      <a:pt x="126844" y="5664327"/>
                      <a:pt x="127000" y="5629368"/>
                    </a:cubicBezTo>
                    <a:close/>
                    <a:moveTo>
                      <a:pt x="35953" y="5621774"/>
                    </a:moveTo>
                    <a:lnTo>
                      <a:pt x="91047" y="5636963"/>
                    </a:lnTo>
                    <a:lnTo>
                      <a:pt x="1612891" y="70811"/>
                    </a:lnTo>
                    <a:lnTo>
                      <a:pt x="1557797" y="55622"/>
                    </a:lnTo>
                    <a:close/>
                    <a:moveTo>
                      <a:pt x="1648844" y="63217"/>
                    </a:moveTo>
                    <a:cubicBezTo>
                      <a:pt x="1648687" y="28257"/>
                      <a:pt x="1620304" y="0"/>
                      <a:pt x="1585344" y="0"/>
                    </a:cubicBezTo>
                    <a:cubicBezTo>
                      <a:pt x="1550384" y="0"/>
                      <a:pt x="1522000" y="28257"/>
                      <a:pt x="1521844" y="63217"/>
                    </a:cubicBezTo>
                    <a:cubicBezTo>
                      <a:pt x="1522000" y="98176"/>
                      <a:pt x="1550384" y="126433"/>
                      <a:pt x="1585344" y="126433"/>
                    </a:cubicBezTo>
                    <a:cubicBezTo>
                      <a:pt x="1620304" y="126433"/>
                      <a:pt x="1648687" y="98176"/>
                      <a:pt x="1648844" y="63217"/>
                    </a:cubicBezTo>
                    <a:close/>
                  </a:path>
                </a:pathLst>
              </a:custGeom>
              <a:solidFill>
                <a:srgbClr val="348DDB"/>
              </a:solidFill>
            </p:spPr>
          </p:sp>
        </p:grpSp>
      </p:grpSp>
      <p:grpSp>
        <p:nvGrpSpPr>
          <p:cNvPr id="29" name="Group 29"/>
          <p:cNvGrpSpPr/>
          <p:nvPr/>
        </p:nvGrpSpPr>
        <p:grpSpPr>
          <a:xfrm>
            <a:off x="1028700" y="1028700"/>
            <a:ext cx="9678920" cy="1616511"/>
            <a:chOff x="0" y="0"/>
            <a:chExt cx="12905226" cy="2155348"/>
          </a:xfrm>
        </p:grpSpPr>
        <p:sp>
          <p:nvSpPr>
            <p:cNvPr id="30" name="AutoShape 30"/>
            <p:cNvSpPr/>
            <p:nvPr/>
          </p:nvSpPr>
          <p:spPr>
            <a:xfrm>
              <a:off x="0" y="2110160"/>
              <a:ext cx="12634941" cy="45188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142875"/>
              <a:ext cx="12905226" cy="16668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500"/>
                </a:lnSpc>
              </a:pPr>
              <a:r>
                <a:rPr lang="en-US" sz="7500" spc="825">
                  <a:solidFill>
                    <a:srgbClr val="FFFFFF"/>
                  </a:solidFill>
                  <a:latin typeface="League Spartan Italics"/>
                </a:rPr>
                <a:t>TEXT HERE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94360" y="8222304"/>
            <a:ext cx="10570261" cy="1504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50"/>
              </a:lnSpc>
            </a:pPr>
            <a:r>
              <a:rPr lang="en-US" sz="2700" spc="313">
                <a:solidFill>
                  <a:srgbClr val="FFFFFF"/>
                </a:solidFill>
                <a:latin typeface="Fira Sans Medium"/>
              </a:rPr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6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-243048"/>
            <a:ext cx="10974042" cy="10773096"/>
          </a:xfrm>
          <a:prstGeom prst="rect">
            <a:avLst/>
          </a:prstGeom>
          <a:solidFill>
            <a:srgbClr val="348DDB"/>
          </a:solidFill>
        </p:spPr>
      </p:sp>
      <p:sp>
        <p:nvSpPr>
          <p:cNvPr id="3" name="TextBox 3"/>
          <p:cNvSpPr txBox="1"/>
          <p:nvPr/>
        </p:nvSpPr>
        <p:spPr>
          <a:xfrm>
            <a:off x="11833809" y="885825"/>
            <a:ext cx="5425491" cy="347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295"/>
              </a:lnSpc>
            </a:pPr>
            <a:r>
              <a:rPr lang="en-US" sz="6500" spc="65">
                <a:solidFill>
                  <a:srgbClr val="348DDB"/>
                </a:solidFill>
                <a:latin typeface="League Spartan Italics"/>
              </a:rPr>
              <a:t>Lorem ipsum dolor sit amet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1028700"/>
            <a:ext cx="5212701" cy="3137489"/>
            <a:chOff x="0" y="0"/>
            <a:chExt cx="6950268" cy="4183318"/>
          </a:xfrm>
        </p:grpSpPr>
        <p:sp>
          <p:nvSpPr>
            <p:cNvPr id="5" name="TextBox 5"/>
            <p:cNvSpPr txBox="1"/>
            <p:nvPr/>
          </p:nvSpPr>
          <p:spPr>
            <a:xfrm>
              <a:off x="0" y="-76200"/>
              <a:ext cx="6950268" cy="17373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282"/>
                </a:lnSpc>
              </a:pPr>
              <a:r>
                <a:rPr lang="en-US" sz="3773" spc="565">
                  <a:solidFill>
                    <a:srgbClr val="1E3653"/>
                  </a:solidFill>
                  <a:latin typeface="Fira Sans Bold"/>
                </a:rPr>
                <a:t>ENHANCED PRODUCTIVITY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082165"/>
              <a:ext cx="6950268" cy="21011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87"/>
                </a:lnSpc>
              </a:pPr>
              <a:r>
                <a:rPr lang="en-US" sz="2858" spc="148">
                  <a:solidFill>
                    <a:srgbClr val="FFFFFF"/>
                  </a:solidFill>
                  <a:latin typeface="Fira Sans Medium"/>
                </a:rPr>
                <a:t>Presentations are communication tools that can be used as lectures.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 rot="2426251">
            <a:off x="14755386" y="3699422"/>
            <a:ext cx="3578760" cy="8513090"/>
            <a:chOff x="0" y="0"/>
            <a:chExt cx="4771680" cy="11350786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8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66554" y="-186526"/>
            <a:ext cx="7300104" cy="10660052"/>
          </a:xfrm>
          <a:prstGeom prst="rect">
            <a:avLst/>
          </a:prstGeom>
          <a:solidFill>
            <a:srgbClr val="1E3653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-1009944" y="4951167"/>
            <a:ext cx="4077287" cy="88535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785470" y="1765603"/>
            <a:ext cx="11778130" cy="6959297"/>
            <a:chOff x="0" y="0"/>
            <a:chExt cx="7981950" cy="4716263"/>
          </a:xfrm>
        </p:grpSpPr>
        <p:sp>
          <p:nvSpPr>
            <p:cNvPr id="9" name="Freeform 9"/>
            <p:cNvSpPr/>
            <p:nvPr/>
          </p:nvSpPr>
          <p:spPr>
            <a:xfrm>
              <a:off x="87302" y="0"/>
              <a:ext cx="7791368" cy="4716263"/>
            </a:xfrm>
            <a:custGeom>
              <a:avLst/>
              <a:gdLst/>
              <a:ahLst/>
              <a:cxnLst/>
              <a:rect l="l" t="t" r="r" b="b"/>
              <a:pathLst>
                <a:path w="6055360" h="378968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>
              <a:blip r:embed="rId3"/>
              <a:stretch>
                <a:fillRect l="10906" t="6047" r="10533" b="11178"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765810" y="21590"/>
              <a:ext cx="6451600" cy="4326890"/>
            </a:xfrm>
            <a:custGeom>
              <a:avLst/>
              <a:gdLst/>
              <a:ahLst/>
              <a:cxnLst/>
              <a:rect l="l" t="t" r="r" b="b"/>
              <a:pathLst>
                <a:path w="6451600" h="432689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7981950" cy="4542790"/>
            </a:xfrm>
            <a:custGeom>
              <a:avLst/>
              <a:gdLst/>
              <a:ahLst/>
              <a:cxnLst/>
              <a:rect l="l" t="t" r="r" b="b"/>
              <a:pathLst>
                <a:path w="7981950" h="454279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3460750" y="4349750"/>
              <a:ext cx="1059180" cy="96520"/>
            </a:xfrm>
            <a:custGeom>
              <a:avLst/>
              <a:gdLst/>
              <a:ahLst/>
              <a:cxnLst/>
              <a:rect l="l" t="t" r="r" b="b"/>
              <a:pathLst>
                <a:path w="1059180" h="9652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163830" y="4542790"/>
              <a:ext cx="7654290" cy="35560"/>
            </a:xfrm>
            <a:custGeom>
              <a:avLst/>
              <a:gdLst/>
              <a:ahLst/>
              <a:cxnLst/>
              <a:rect l="l" t="t" r="r" b="b"/>
              <a:pathLst>
                <a:path w="7654290" h="3556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3218601" y="3962400"/>
            <a:ext cx="4040699" cy="3413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00"/>
              </a:lnSpc>
            </a:pPr>
            <a:r>
              <a:rPr lang="en-PH" sz="2800" dirty="0">
                <a:solidFill>
                  <a:schemeClr val="bg1"/>
                </a:solidFill>
                <a:latin typeface="Fira Sans" panose="020B0503050000020004" pitchFamily="34" charset="0"/>
              </a:rPr>
              <a:t>Lorem ipsum dolor sit </a:t>
            </a:r>
            <a:r>
              <a:rPr lang="en-PH" sz="2800" dirty="0" err="1">
                <a:solidFill>
                  <a:schemeClr val="bg1"/>
                </a:solidFill>
                <a:latin typeface="Fira Sans" panose="020B0503050000020004" pitchFamily="34" charset="0"/>
              </a:rPr>
              <a:t>amet</a:t>
            </a:r>
            <a:r>
              <a:rPr lang="en-PH" sz="2800" dirty="0">
                <a:solidFill>
                  <a:schemeClr val="bg1"/>
                </a:solidFill>
                <a:latin typeface="Fira Sans" panose="020B0503050000020004" pitchFamily="34" charset="0"/>
              </a:rPr>
              <a:t>, </a:t>
            </a:r>
            <a:r>
              <a:rPr lang="en-PH" sz="2800" dirty="0" err="1">
                <a:solidFill>
                  <a:schemeClr val="bg1"/>
                </a:solidFill>
                <a:latin typeface="Fira Sans" panose="020B0503050000020004" pitchFamily="34" charset="0"/>
              </a:rPr>
              <a:t>consectetur</a:t>
            </a:r>
            <a:r>
              <a:rPr lang="en-PH" sz="28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PH" sz="2800" dirty="0" err="1">
                <a:solidFill>
                  <a:schemeClr val="bg1"/>
                </a:solidFill>
                <a:latin typeface="Fira Sans" panose="020B0503050000020004" pitchFamily="34" charset="0"/>
              </a:rPr>
              <a:t>adipiscing</a:t>
            </a:r>
            <a:r>
              <a:rPr lang="en-PH" sz="28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PH" sz="2800" dirty="0" err="1">
                <a:solidFill>
                  <a:schemeClr val="bg1"/>
                </a:solidFill>
                <a:latin typeface="Fira Sans" panose="020B0503050000020004" pitchFamily="34" charset="0"/>
              </a:rPr>
              <a:t>elit</a:t>
            </a:r>
            <a:r>
              <a:rPr lang="en-PH" sz="2800" dirty="0">
                <a:solidFill>
                  <a:schemeClr val="bg1"/>
                </a:solidFill>
                <a:latin typeface="Fira Sans" panose="020B0503050000020004" pitchFamily="34" charset="0"/>
              </a:rPr>
              <a:t>, </a:t>
            </a:r>
            <a:r>
              <a:rPr lang="en-PH" sz="2800" dirty="0" err="1">
                <a:solidFill>
                  <a:schemeClr val="bg1"/>
                </a:solidFill>
                <a:latin typeface="Fira Sans" panose="020B0503050000020004" pitchFamily="34" charset="0"/>
              </a:rPr>
              <a:t>sed</a:t>
            </a:r>
            <a:r>
              <a:rPr lang="en-PH" sz="2800" dirty="0">
                <a:solidFill>
                  <a:schemeClr val="bg1"/>
                </a:solidFill>
                <a:latin typeface="Fira Sans" panose="020B0503050000020004" pitchFamily="34" charset="0"/>
              </a:rPr>
              <a:t> do </a:t>
            </a:r>
            <a:r>
              <a:rPr lang="en-PH" sz="2800" dirty="0" err="1">
                <a:solidFill>
                  <a:schemeClr val="bg1"/>
                </a:solidFill>
                <a:latin typeface="Fira Sans" panose="020B0503050000020004" pitchFamily="34" charset="0"/>
              </a:rPr>
              <a:t>eiusmod</a:t>
            </a:r>
            <a:r>
              <a:rPr lang="en-PH" sz="28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PH" sz="2800" dirty="0" err="1">
                <a:solidFill>
                  <a:schemeClr val="bg1"/>
                </a:solidFill>
                <a:latin typeface="Fira Sans" panose="020B0503050000020004" pitchFamily="34" charset="0"/>
              </a:rPr>
              <a:t>tempor</a:t>
            </a:r>
            <a:r>
              <a:rPr lang="en-PH" sz="28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PH" sz="2800" dirty="0" err="1">
                <a:solidFill>
                  <a:schemeClr val="bg1"/>
                </a:solidFill>
                <a:latin typeface="Fira Sans" panose="020B0503050000020004" pitchFamily="34" charset="0"/>
              </a:rPr>
              <a:t>incididunt</a:t>
            </a:r>
            <a:r>
              <a:rPr lang="en-PH" sz="28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PH" sz="2800" dirty="0" err="1">
                <a:solidFill>
                  <a:schemeClr val="bg1"/>
                </a:solidFill>
                <a:latin typeface="Fira Sans" panose="020B0503050000020004" pitchFamily="34" charset="0"/>
              </a:rPr>
              <a:t>ut</a:t>
            </a:r>
            <a:r>
              <a:rPr lang="en-PH" sz="28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PH" sz="2800" dirty="0" err="1">
                <a:solidFill>
                  <a:schemeClr val="bg1"/>
                </a:solidFill>
                <a:latin typeface="Fira Sans" panose="020B0503050000020004" pitchFamily="34" charset="0"/>
              </a:rPr>
              <a:t>labore</a:t>
            </a:r>
            <a:r>
              <a:rPr lang="en-PH" sz="2800" dirty="0">
                <a:solidFill>
                  <a:schemeClr val="bg1"/>
                </a:solidFill>
                <a:latin typeface="Fira Sans" panose="020B0503050000020004" pitchFamily="34" charset="0"/>
              </a:rPr>
              <a:t> et </a:t>
            </a:r>
            <a:r>
              <a:rPr lang="en-PH" sz="2800" dirty="0" err="1">
                <a:solidFill>
                  <a:schemeClr val="bg1"/>
                </a:solidFill>
                <a:latin typeface="Fira Sans" panose="020B0503050000020004" pitchFamily="34" charset="0"/>
              </a:rPr>
              <a:t>dolore</a:t>
            </a:r>
            <a:endParaRPr lang="en-US" sz="2800" spc="30" dirty="0">
              <a:solidFill>
                <a:schemeClr val="bg1"/>
              </a:solidFill>
              <a:latin typeface="Fira Sans" panose="020B05030500000200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628882">
            <a:off x="11231808" y="-2922358"/>
            <a:ext cx="3578760" cy="8513090"/>
            <a:chOff x="0" y="0"/>
            <a:chExt cx="4771680" cy="11350786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14246331" y="-228917"/>
            <a:ext cx="4041669" cy="10744835"/>
          </a:xfrm>
          <a:prstGeom prst="rect">
            <a:avLst/>
          </a:prstGeom>
          <a:solidFill>
            <a:srgbClr val="348DDB"/>
          </a:solidFill>
        </p:spPr>
      </p:sp>
      <p:sp>
        <p:nvSpPr>
          <p:cNvPr id="7" name="TextBox 7"/>
          <p:cNvSpPr txBox="1"/>
          <p:nvPr/>
        </p:nvSpPr>
        <p:spPr>
          <a:xfrm rot="5400000">
            <a:off x="12603401" y="4362547"/>
            <a:ext cx="8633460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24"/>
              </a:lnSpc>
            </a:pPr>
            <a:r>
              <a:rPr lang="en-US" sz="7200" spc="835" dirty="0">
                <a:solidFill>
                  <a:srgbClr val="1E3653"/>
                </a:solidFill>
                <a:latin typeface="Fira Sans Bold Bold"/>
              </a:rPr>
              <a:t>PREREQUISITES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4528099" y="9443671"/>
            <a:ext cx="3488022" cy="636564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 rot="-2628882">
            <a:off x="-355074" y="3836582"/>
            <a:ext cx="3578760" cy="8513090"/>
            <a:chOff x="0" y="0"/>
            <a:chExt cx="4771680" cy="11350786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16CE32B-B6DB-484B-91DE-066B1C750F4D}"/>
              </a:ext>
            </a:extLst>
          </p:cNvPr>
          <p:cNvSpPr txBox="1"/>
          <p:nvPr/>
        </p:nvSpPr>
        <p:spPr>
          <a:xfrm>
            <a:off x="1645302" y="1104900"/>
            <a:ext cx="1047581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latin typeface="Fira Sans Medium" panose="020B0603050000020004" pitchFamily="34" charset="0"/>
              </a:rPr>
              <a:t>Familiarity with…</a:t>
            </a:r>
          </a:p>
          <a:p>
            <a:endParaRPr lang="en-US" sz="4400" dirty="0">
              <a:latin typeface="Fira Sans Medium" panose="020B06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 Medium" panose="020B0603050000020004" pitchFamily="34" charset="0"/>
              </a:rPr>
              <a:t>Variable types (continuous, categorical,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 Medium" panose="020B0603050000020004" pitchFamily="34" charset="0"/>
              </a:rPr>
              <a:t>Descriptive statistics (mean, median, standard deviation,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 Medium" panose="020B0603050000020004" pitchFamily="34" charset="0"/>
              </a:rPr>
              <a:t>Inferential statistics (hypothesis testing, p-values,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i="1" dirty="0">
                <a:latin typeface="Fira Sans Medium" panose="020B0603050000020004" pitchFamily="34" charset="0"/>
              </a:rPr>
              <a:t>No prior coding knowledge assumed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910300"/>
          </a:xfrm>
          <a:prstGeom prst="rect">
            <a:avLst/>
          </a:prstGeom>
          <a:solidFill>
            <a:srgbClr val="0C70D4"/>
          </a:solidFill>
        </p:spPr>
        <p:txBody>
          <a:bodyPr/>
          <a:lstStyle/>
          <a:p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 rot="2294618">
            <a:off x="15469920" y="3513593"/>
            <a:ext cx="3578760" cy="8513090"/>
            <a:chOff x="0" y="0"/>
            <a:chExt cx="4771680" cy="11350786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06323" y="135120"/>
            <a:ext cx="1580870" cy="158087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676925" y="486390"/>
            <a:ext cx="14248875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7247"/>
              </a:lnSpc>
            </a:pPr>
            <a:r>
              <a:rPr lang="en-US" sz="6649" spc="731" dirty="0">
                <a:solidFill>
                  <a:srgbClr val="FFFFFF"/>
                </a:solidFill>
                <a:latin typeface="Fira Sans Bold"/>
              </a:rPr>
              <a:t>MEETING THE PREREQUISITES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2E3C33-D172-4329-B6DB-48C81EF09F0E}"/>
              </a:ext>
            </a:extLst>
          </p:cNvPr>
          <p:cNvSpPr txBox="1"/>
          <p:nvPr/>
        </p:nvSpPr>
        <p:spPr>
          <a:xfrm>
            <a:off x="685800" y="2324100"/>
            <a:ext cx="1047581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Fira Sans Medium" panose="020B0603050000020004" pitchFamily="34" charset="0"/>
              </a:rPr>
              <a:t>Mount, George. </a:t>
            </a:r>
            <a:r>
              <a:rPr lang="en-US" sz="4400" i="1" dirty="0">
                <a:latin typeface="Fira Sans Medium" panose="020B0603050000020004" pitchFamily="34" charset="0"/>
              </a:rPr>
              <a:t>Advancing into Analytics: From Excel to Python and R</a:t>
            </a:r>
            <a:r>
              <a:rPr lang="en-US" sz="4400" dirty="0">
                <a:latin typeface="Fira Sans Medium" panose="020B0603050000020004" pitchFamily="34" charset="0"/>
              </a:rPr>
              <a:t>. O’Reilly Media, 2021.</a:t>
            </a:r>
          </a:p>
          <a:p>
            <a:endParaRPr lang="en-US" sz="4400" dirty="0">
              <a:latin typeface="Fira Sans Medium" panose="020B0603050000020004" pitchFamily="34" charset="0"/>
            </a:endParaRPr>
          </a:p>
          <a:p>
            <a:r>
              <a:rPr lang="en-US" sz="4400" dirty="0">
                <a:latin typeface="Fira Sans Medium" panose="020B0603050000020004" pitchFamily="34" charset="0"/>
              </a:rPr>
              <a:t>Read for free: </a:t>
            </a:r>
            <a:r>
              <a:rPr lang="en-US" sz="4400" dirty="0">
                <a:latin typeface="Fira Sans Medium" panose="020B0603050000020004" pitchFamily="34" charset="0"/>
                <a:hlinkClick r:id="rId5"/>
              </a:rPr>
              <a:t>https://swiy.io/aina-edna</a:t>
            </a:r>
            <a:endParaRPr lang="en-US" sz="4400" dirty="0">
              <a:latin typeface="Fira Sans Medium" panose="020B0603050000020004" pitchFamily="34" charset="0"/>
            </a:endParaRPr>
          </a:p>
          <a:p>
            <a:endParaRPr lang="en-US" sz="4400" dirty="0">
              <a:latin typeface="Fira Sans Medium" panose="020B0603050000020004" pitchFamily="34" charset="0"/>
            </a:endParaRPr>
          </a:p>
          <a:p>
            <a:r>
              <a:rPr lang="en-US" sz="4400" dirty="0">
                <a:latin typeface="Fira Sans Medium" panose="020B0603050000020004" pitchFamily="34" charset="0"/>
              </a:rPr>
              <a:t>Part I: Foundations of Analytics in Excel </a:t>
            </a:r>
          </a:p>
        </p:txBody>
      </p:sp>
      <p:pic>
        <p:nvPicPr>
          <p:cNvPr id="1026" name="Picture 2" descr="Advancing into Analytics Cover Image">
            <a:extLst>
              <a:ext uri="{FF2B5EF4-FFF2-40B4-BE49-F238E27FC236}">
                <a16:creationId xmlns:a16="http://schemas.microsoft.com/office/drawing/2014/main" id="{1AE739B5-575D-4815-B1A7-B54B75349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612" y="2764743"/>
            <a:ext cx="5542359" cy="723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7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891377" y="904759"/>
            <a:ext cx="6505246" cy="1412568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649977" y="3249480"/>
            <a:ext cx="14988046" cy="4361347"/>
            <a:chOff x="0" y="76200"/>
            <a:chExt cx="19984061" cy="5815129"/>
          </a:xfrm>
        </p:grpSpPr>
        <p:sp>
          <p:nvSpPr>
            <p:cNvPr id="6" name="TextBox 6"/>
            <p:cNvSpPr txBox="1"/>
            <p:nvPr/>
          </p:nvSpPr>
          <p:spPr>
            <a:xfrm>
              <a:off x="0" y="76200"/>
              <a:ext cx="19984061" cy="46508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559"/>
                </a:lnSpc>
              </a:pPr>
              <a:r>
                <a:rPr lang="en-US" sz="11999" spc="936" dirty="0">
                  <a:solidFill>
                    <a:srgbClr val="FFFFFF"/>
                  </a:solidFill>
                  <a:latin typeface="Fira Sans Bold"/>
                </a:rPr>
                <a:t>WHY R IN POWER BI?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5201568"/>
              <a:ext cx="19984061" cy="689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74"/>
                </a:lnSpc>
              </a:pPr>
              <a:endParaRPr lang="en-US" sz="3053" spc="1102" dirty="0">
                <a:solidFill>
                  <a:srgbClr val="178CFF"/>
                </a:solidFill>
                <a:latin typeface="Fira Sans Medium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2239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910300"/>
          </a:xfrm>
          <a:prstGeom prst="rect">
            <a:avLst/>
          </a:prstGeom>
          <a:solidFill>
            <a:srgbClr val="273755"/>
          </a:solidFill>
        </p:spPr>
      </p:sp>
      <p:sp>
        <p:nvSpPr>
          <p:cNvPr id="3" name="TextBox 3"/>
          <p:cNvSpPr txBox="1"/>
          <p:nvPr/>
        </p:nvSpPr>
        <p:spPr>
          <a:xfrm>
            <a:off x="470966" y="515985"/>
            <a:ext cx="11385968" cy="945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47"/>
              </a:lnSpc>
            </a:pPr>
            <a:r>
              <a:rPr lang="en-US" sz="6649" spc="731" dirty="0">
                <a:solidFill>
                  <a:srgbClr val="348DDB"/>
                </a:solidFill>
                <a:latin typeface="Fira Sans Bold"/>
              </a:rPr>
              <a:t>WHAT IS</a:t>
            </a:r>
            <a:r>
              <a:rPr lang="en-US" sz="6649" spc="731" dirty="0">
                <a:solidFill>
                  <a:srgbClr val="FFFFFF"/>
                </a:solidFill>
                <a:latin typeface="Fira Sans Bold"/>
              </a:rPr>
              <a:t> R?</a:t>
            </a:r>
          </a:p>
        </p:txBody>
      </p:sp>
      <p:grpSp>
        <p:nvGrpSpPr>
          <p:cNvPr id="4" name="Group 4"/>
          <p:cNvGrpSpPr/>
          <p:nvPr/>
        </p:nvGrpSpPr>
        <p:grpSpPr>
          <a:xfrm rot="2426251">
            <a:off x="14572506" y="3928022"/>
            <a:ext cx="3578760" cy="8513090"/>
            <a:chOff x="0" y="0"/>
            <a:chExt cx="4771680" cy="11350786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/>
          <a:srcRect l="19060" t="44"/>
          <a:stretch/>
        </p:blipFill>
        <p:spPr>
          <a:xfrm>
            <a:off x="228600" y="9521040"/>
            <a:ext cx="2588803" cy="5754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48DBEF-9597-441E-90A6-EDCF1EEE6D73}"/>
              </a:ext>
            </a:extLst>
          </p:cNvPr>
          <p:cNvSpPr txBox="1"/>
          <p:nvPr/>
        </p:nvSpPr>
        <p:spPr>
          <a:xfrm>
            <a:off x="838200" y="2324100"/>
            <a:ext cx="100584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Fira Sans Medium" panose="020B0603050000020004" pitchFamily="34" charset="0"/>
              </a:rPr>
              <a:t>R is a programming language and free software environment for statistical computing and graphics supported by the R Core Team and the R Foundation for Statistical Computing.</a:t>
            </a:r>
          </a:p>
          <a:p>
            <a:endParaRPr lang="en-US" sz="4000" i="1" dirty="0">
              <a:latin typeface="Fira Sans Medium" panose="020B0603050000020004" pitchFamily="34" charset="0"/>
            </a:endParaRPr>
          </a:p>
          <a:p>
            <a:r>
              <a:rPr lang="en-US" sz="4000" i="1" dirty="0">
                <a:latin typeface="Fira Sans Medium" panose="020B0603050000020004" pitchFamily="34" charset="0"/>
              </a:rPr>
              <a:t>It is widely used among statisticians and data miners for developing statistical software and data analysis.</a:t>
            </a:r>
          </a:p>
          <a:p>
            <a:endParaRPr lang="en-US" sz="4000" i="1" dirty="0">
              <a:latin typeface="Fira Sans Medium" panose="020B0603050000020004" pitchFamily="34" charset="0"/>
            </a:endParaRPr>
          </a:p>
          <a:p>
            <a:r>
              <a:rPr lang="en-US" sz="4000" i="1" dirty="0">
                <a:latin typeface="Fira Sans Medium" panose="020B0603050000020004" pitchFamily="34" charset="0"/>
              </a:rPr>
              <a:t>- </a:t>
            </a:r>
            <a:r>
              <a:rPr lang="en-US" sz="4000" dirty="0">
                <a:latin typeface="Fira Sans Medium" panose="020B0603050000020004" pitchFamily="34" charset="0"/>
                <a:hlinkClick r:id="rId5"/>
              </a:rPr>
              <a:t>Source: Wikipedia</a:t>
            </a:r>
            <a:endParaRPr lang="en-US" sz="4000" i="1" dirty="0">
              <a:latin typeface="Fira Sans Medium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653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910300"/>
          </a:xfrm>
          <a:prstGeom prst="rect">
            <a:avLst/>
          </a:prstGeom>
          <a:solidFill>
            <a:srgbClr val="0C70D4"/>
          </a:solidFill>
        </p:spPr>
      </p:sp>
      <p:grpSp>
        <p:nvGrpSpPr>
          <p:cNvPr id="3" name="Group 3"/>
          <p:cNvGrpSpPr/>
          <p:nvPr/>
        </p:nvGrpSpPr>
        <p:grpSpPr>
          <a:xfrm rot="2294618">
            <a:off x="15469920" y="3513593"/>
            <a:ext cx="3578760" cy="8513090"/>
            <a:chOff x="0" y="0"/>
            <a:chExt cx="4771680" cy="11350786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06323" y="135120"/>
            <a:ext cx="1580870" cy="158087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676926" y="486390"/>
            <a:ext cx="1478227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7247"/>
              </a:lnSpc>
            </a:pPr>
            <a:r>
              <a:rPr lang="en-US" sz="6649" spc="731" dirty="0">
                <a:solidFill>
                  <a:srgbClr val="FFFFFF"/>
                </a:solidFill>
                <a:latin typeface="Fira Sans Bold"/>
              </a:rPr>
              <a:t>IT’S AVAILABLE FOR A REASON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887A00-FADE-43D2-9F35-74E1CAF667FE}"/>
              </a:ext>
            </a:extLst>
          </p:cNvPr>
          <p:cNvSpPr txBox="1"/>
          <p:nvPr/>
        </p:nvSpPr>
        <p:spPr>
          <a:xfrm>
            <a:off x="838200" y="2324100"/>
            <a:ext cx="10058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Fira Sans Medium" panose="020B0603050000020004" pitchFamily="34" charset="0"/>
              </a:rPr>
              <a:t>Statistical analysis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Fira Sans Medium" panose="020B0603050000020004" pitchFamily="34" charset="0"/>
              </a:rPr>
              <a:t>Data visualizations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latin typeface="Fira Sans Medium" panose="020B06030500000200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i="1" dirty="0">
                <a:solidFill>
                  <a:schemeClr val="bg1">
                    <a:lumMod val="50000"/>
                  </a:schemeClr>
                </a:solidFill>
                <a:latin typeface="Fira Sans Medium" panose="020B0603050000020004" pitchFamily="34" charset="0"/>
              </a:rPr>
              <a:t>Large/unusual datasets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i="1" dirty="0">
                <a:solidFill>
                  <a:schemeClr val="bg1">
                    <a:lumMod val="50000"/>
                  </a:schemeClr>
                </a:solidFill>
                <a:latin typeface="Fira Sans Medium" panose="020B0603050000020004" pitchFamily="34" charset="0"/>
              </a:rPr>
              <a:t>Text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i="1" dirty="0">
                <a:solidFill>
                  <a:schemeClr val="bg1">
                    <a:lumMod val="50000"/>
                  </a:schemeClr>
                </a:solidFill>
                <a:latin typeface="Fira Sans Medium" panose="020B0603050000020004" pitchFamily="34" charset="0"/>
              </a:rPr>
              <a:t>Machine learning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910300"/>
          </a:xfrm>
          <a:prstGeom prst="rect">
            <a:avLst/>
          </a:prstGeom>
          <a:solidFill>
            <a:srgbClr val="273755"/>
          </a:solidFill>
        </p:spPr>
      </p:sp>
      <p:sp>
        <p:nvSpPr>
          <p:cNvPr id="3" name="TextBox 3"/>
          <p:cNvSpPr txBox="1"/>
          <p:nvPr/>
        </p:nvSpPr>
        <p:spPr>
          <a:xfrm>
            <a:off x="470966" y="515985"/>
            <a:ext cx="11385968" cy="945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47"/>
              </a:lnSpc>
            </a:pPr>
            <a:r>
              <a:rPr lang="en-US" sz="6649" spc="731" dirty="0">
                <a:solidFill>
                  <a:srgbClr val="348DDB"/>
                </a:solidFill>
                <a:latin typeface="Fira Sans Bold"/>
              </a:rPr>
              <a:t>… AND IT’S FREE!</a:t>
            </a:r>
            <a:endParaRPr lang="en-US" sz="6649" spc="731" dirty="0">
              <a:solidFill>
                <a:srgbClr val="FFFFFF"/>
              </a:solidFill>
              <a:latin typeface="Fira Sans Bold"/>
            </a:endParaRPr>
          </a:p>
        </p:txBody>
      </p:sp>
      <p:grpSp>
        <p:nvGrpSpPr>
          <p:cNvPr id="4" name="Group 4"/>
          <p:cNvGrpSpPr/>
          <p:nvPr/>
        </p:nvGrpSpPr>
        <p:grpSpPr>
          <a:xfrm rot="2426251">
            <a:off x="14572506" y="3928022"/>
            <a:ext cx="3578760" cy="8513090"/>
            <a:chOff x="0" y="0"/>
            <a:chExt cx="4771680" cy="11350786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5"/>
          <a:srcRect l="19060" t="44"/>
          <a:stretch/>
        </p:blipFill>
        <p:spPr>
          <a:xfrm>
            <a:off x="228600" y="9521040"/>
            <a:ext cx="2588803" cy="5754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48DBEF-9597-441E-90A6-EDCF1EEE6D73}"/>
              </a:ext>
            </a:extLst>
          </p:cNvPr>
          <p:cNvSpPr txBox="1"/>
          <p:nvPr/>
        </p:nvSpPr>
        <p:spPr>
          <a:xfrm>
            <a:off x="838200" y="2324100"/>
            <a:ext cx="10058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ira Sans Medium" panose="020B0603050000020004" pitchFamily="34" charset="0"/>
              </a:rPr>
              <a:t>Well, open source... broad rights to work with code base:</a:t>
            </a:r>
          </a:p>
          <a:p>
            <a:endParaRPr lang="en-US" sz="4000" dirty="0">
              <a:latin typeface="Fira Sans Medium" panose="020B06030500000200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Fira Sans Medium" panose="020B0603050000020004" pitchFamily="34" charset="0"/>
              </a:rPr>
              <a:t>See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Fira Sans Medium" panose="020B0603050000020004" pitchFamily="34" charset="0"/>
              </a:rPr>
              <a:t>Modify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Fira Sans Medium" panose="020B0603050000020004" pitchFamily="34" charset="0"/>
              </a:rPr>
              <a:t>Distribute</a:t>
            </a:r>
          </a:p>
        </p:txBody>
      </p:sp>
    </p:spTree>
    <p:extLst>
      <p:ext uri="{BB962C8B-B14F-4D97-AF65-F5344CB8AC3E}">
        <p14:creationId xmlns:p14="http://schemas.microsoft.com/office/powerpoint/2010/main" val="2743958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7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891377" y="904759"/>
            <a:ext cx="6505246" cy="1412568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649977" y="3249480"/>
            <a:ext cx="14988046" cy="4361347"/>
            <a:chOff x="0" y="76200"/>
            <a:chExt cx="19984061" cy="5815129"/>
          </a:xfrm>
        </p:grpSpPr>
        <p:sp>
          <p:nvSpPr>
            <p:cNvPr id="6" name="TextBox 6"/>
            <p:cNvSpPr txBox="1"/>
            <p:nvPr/>
          </p:nvSpPr>
          <p:spPr>
            <a:xfrm>
              <a:off x="0" y="76200"/>
              <a:ext cx="19984061" cy="46508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559"/>
                </a:lnSpc>
              </a:pPr>
              <a:r>
                <a:rPr lang="en-US" sz="11999" spc="936" dirty="0">
                  <a:solidFill>
                    <a:srgbClr val="FFFFFF"/>
                  </a:solidFill>
                  <a:latin typeface="Fira Sans Bold"/>
                </a:rPr>
                <a:t>DOWNLOADING R AND RSTUDIO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5201568"/>
              <a:ext cx="19984061" cy="689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74"/>
                </a:lnSpc>
              </a:pPr>
              <a:endParaRPr lang="en-US" sz="3053" spc="1102" dirty="0">
                <a:solidFill>
                  <a:srgbClr val="178CFF"/>
                </a:solidFill>
                <a:latin typeface="Fira Sans Medium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0724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F09FB187B9B84793DBC132EEBE2230" ma:contentTypeVersion="12" ma:contentTypeDescription="Create a new document." ma:contentTypeScope="" ma:versionID="5b6562d886850e7a26df130f65c39b40">
  <xsd:schema xmlns:xsd="http://www.w3.org/2001/XMLSchema" xmlns:xs="http://www.w3.org/2001/XMLSchema" xmlns:p="http://schemas.microsoft.com/office/2006/metadata/properties" xmlns:ns2="a08ef4ae-eb2d-43fd-9aa1-597ac51ccd6f" xmlns:ns3="86b59944-c92b-47ac-9d30-5bf03be2cde5" targetNamespace="http://schemas.microsoft.com/office/2006/metadata/properties" ma:root="true" ma:fieldsID="cf0a0ff621391093d509f8465489fbe5" ns2:_="" ns3:_="">
    <xsd:import namespace="a08ef4ae-eb2d-43fd-9aa1-597ac51ccd6f"/>
    <xsd:import namespace="86b59944-c92b-47ac-9d30-5bf03be2cd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8ef4ae-eb2d-43fd-9aa1-597ac51ccd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b59944-c92b-47ac-9d30-5bf03be2cde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1BB844D-3801-4421-9837-83647DDE085D}"/>
</file>

<file path=customXml/itemProps2.xml><?xml version="1.0" encoding="utf-8"?>
<ds:datastoreItem xmlns:ds="http://schemas.openxmlformats.org/officeDocument/2006/customXml" ds:itemID="{B91E6FF2-2E5D-4D2D-8C22-DEEBA25F0875}"/>
</file>

<file path=customXml/itemProps3.xml><?xml version="1.0" encoding="utf-8"?>
<ds:datastoreItem xmlns:ds="http://schemas.openxmlformats.org/officeDocument/2006/customXml" ds:itemID="{41020F9C-DB0A-48E9-9FC7-D2AAE53DF19F}"/>
</file>

<file path=docProps/app.xml><?xml version="1.0" encoding="utf-8"?>
<Properties xmlns="http://schemas.openxmlformats.org/officeDocument/2006/extended-properties" xmlns:vt="http://schemas.openxmlformats.org/officeDocument/2006/docPropsVTypes">
  <TotalTime>2564</TotalTime>
  <Words>591</Words>
  <Application>Microsoft Office PowerPoint</Application>
  <PresentationFormat>Custom</PresentationFormat>
  <Paragraphs>127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Fira Sans Medium Bold</vt:lpstr>
      <vt:lpstr>Fira Sans Bold Bold</vt:lpstr>
      <vt:lpstr>League Spartan Italics</vt:lpstr>
      <vt:lpstr>Fira Sans Bold</vt:lpstr>
      <vt:lpstr>Arial</vt:lpstr>
      <vt:lpstr>Fira Sans</vt:lpstr>
      <vt:lpstr>Arimo</vt:lpstr>
      <vt:lpstr>Consolas</vt:lpstr>
      <vt:lpstr>Calibri</vt:lpstr>
      <vt:lpstr>Fira Sans Medium</vt:lpstr>
      <vt:lpstr>Fira Sans Black Bold</vt:lpstr>
      <vt:lpstr>Fira Sans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Lake Mountains Workplace Culture Growth Wide Presentation</dc:title>
  <dc:creator>Brian Julius</dc:creator>
  <cp:lastModifiedBy>George M</cp:lastModifiedBy>
  <cp:revision>18</cp:revision>
  <dcterms:created xsi:type="dcterms:W3CDTF">2006-08-16T00:00:00Z</dcterms:created>
  <dcterms:modified xsi:type="dcterms:W3CDTF">2021-11-03T10:46:59Z</dcterms:modified>
  <dc:identifier>DAEOjm1D2Ck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0x0101006EF09FB187B9B84793DBC132EEBE2230</vt:lpwstr>
  </property>
</Properties>
</file>