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67" r:id="rId6"/>
    <p:sldId id="259" r:id="rId7"/>
    <p:sldId id="260" r:id="rId8"/>
    <p:sldId id="258" r:id="rId9"/>
    <p:sldId id="274" r:id="rId10"/>
    <p:sldId id="277" r:id="rId11"/>
    <p:sldId id="275" r:id="rId12"/>
    <p:sldId id="273" r:id="rId13"/>
    <p:sldId id="278" r:id="rId14"/>
    <p:sldId id="276" r:id="rId15"/>
    <p:sldId id="282" r:id="rId16"/>
    <p:sldId id="263" r:id="rId17"/>
    <p:sldId id="261" r:id="rId18"/>
    <p:sldId id="280" r:id="rId19"/>
    <p:sldId id="281" r:id="rId20"/>
    <p:sldId id="262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Fira Sans" panose="020B0503050000020004" pitchFamily="34" charset="0"/>
      <p:regular r:id="rId31"/>
      <p:bold r:id="rId32"/>
      <p:italic r:id="rId33"/>
      <p:boldItalic r:id="rId34"/>
    </p:embeddedFont>
    <p:embeddedFont>
      <p:font typeface="Fira Sans Black" panose="020B0A03050000020004" pitchFamily="34" charset="0"/>
      <p:regular r:id="rId35"/>
      <p:bold r:id="rId36"/>
      <p:boldItalic r:id="rId37"/>
    </p:embeddedFont>
    <p:embeddedFont>
      <p:font typeface="Fira Sans Bold" panose="020B0803050000020004" charset="0"/>
      <p:regular r:id="rId38"/>
      <p:bold r:id="rId39"/>
    </p:embeddedFont>
    <p:embeddedFont>
      <p:font typeface="Fira Sans Bold Bold" panose="020B0604020202020204" charset="0"/>
      <p:regular r:id="rId40"/>
    </p:embeddedFont>
    <p:embeddedFont>
      <p:font typeface="Fira Sans Medium" panose="020B0603050000020004" pitchFamily="34" charset="0"/>
      <p:regular r:id="rId41"/>
      <p:italic r:id="rId42"/>
    </p:embeddedFont>
    <p:embeddedFont>
      <p:font typeface="Fira Sans Medium Bold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046" autoAdjust="0"/>
  </p:normalViewPr>
  <p:slideViewPr>
    <p:cSldViewPr>
      <p:cViewPr varScale="1">
        <p:scale>
          <a:sx n="51" d="100"/>
          <a:sy n="51" d="100"/>
        </p:scale>
        <p:origin x="902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99C3B-EC0C-4941-AB8E-0D367043A19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E4A0-DEC6-4E90-84ED-D541ECC3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that’s a 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A515F-C56D-4777-9154-70EC307ECC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 can be built on top of other packages… it can get kind of confusing.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E4A0-DEC6-4E90-84ED-D541ECC38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from scratch with all this stuff, and most of the time we’ll be spending is in RStudio, but then we’ll move it all over to Power BI eventually.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E4A0-DEC6-4E90-84ED-D541ECC38F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some pretty interesting R/Python for Power BI books, I would say learn the fundamentals of R first before getting into them however.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E4A0-DEC6-4E90-84ED-D541ECC38F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.co.nz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tringfestanalytics.com/boo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enterprisedna.co/basics-of-r-for-power-bi-users-part-1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tringfestdata/edna-r-pbi-exploration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R_(programming_language)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nsplash.com/photos/XdTXyr8_2LE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1.jpe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78234" y="8678161"/>
            <a:ext cx="762133" cy="7621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683917" y="8815196"/>
            <a:ext cx="3180669" cy="488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761"/>
              </a:lnSpc>
              <a:spcBef>
                <a:spcPct val="0"/>
              </a:spcBef>
            </a:pPr>
            <a:r>
              <a:rPr lang="en-US" sz="3300" b="1" spc="425" dirty="0">
                <a:solidFill>
                  <a:srgbClr val="FFFFFF"/>
                </a:solidFill>
                <a:latin typeface="Fira Sans Black Bold"/>
              </a:rPr>
              <a:t>START NOW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8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USING R IN POWER BI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7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r>
                <a:rPr lang="en-US" sz="3053" spc="1102" dirty="0">
                  <a:solidFill>
                    <a:srgbClr val="178CFF"/>
                  </a:solidFill>
                  <a:latin typeface="Fira Sans Medium Bold"/>
                </a:rPr>
                <a:t>AN EXPLORATION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61538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R IN POWER BI: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F8D6-2447-4343-843F-8CA83E5FBC1C}"/>
              </a:ext>
            </a:extLst>
          </p:cNvPr>
          <p:cNvSpPr txBox="1"/>
          <p:nvPr/>
        </p:nvSpPr>
        <p:spPr>
          <a:xfrm>
            <a:off x="762000" y="2400300"/>
            <a:ext cx="1143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>
                <a:latin typeface="Fira Sans Medium" panose="020B0603050000020004" pitchFamily="34" charset="0"/>
              </a:rPr>
              <a:t>Download R (the code base)</a:t>
            </a:r>
          </a:p>
          <a:p>
            <a:pPr marL="742950" indent="-742950">
              <a:buAutoNum type="arabicPeriod"/>
            </a:pPr>
            <a:r>
              <a:rPr lang="en-US" sz="4400" dirty="0">
                <a:latin typeface="Fira Sans Medium" panose="020B0603050000020004" pitchFamily="34" charset="0"/>
              </a:rPr>
              <a:t>Download RStudio (the interface)</a:t>
            </a:r>
          </a:p>
          <a:p>
            <a:pPr marL="742950" indent="-742950">
              <a:buAutoNum type="arabicPeriod"/>
            </a:pPr>
            <a:r>
              <a:rPr lang="en-US" sz="4400" dirty="0">
                <a:latin typeface="Fira Sans Medium" panose="020B0603050000020004" pitchFamily="34" charset="0"/>
              </a:rPr>
              <a:t>Connect R to Power BI (Options menu)</a:t>
            </a:r>
          </a:p>
          <a:p>
            <a:pPr marL="742950" indent="-742950">
              <a:buAutoNum type="arabicPeriod"/>
            </a:pPr>
            <a:endParaRPr lang="en-US" sz="4400" dirty="0">
              <a:latin typeface="Fira Sans Medium" panose="020B0603050000020004" pitchFamily="34" charset="0"/>
            </a:endParaRPr>
          </a:p>
          <a:p>
            <a:r>
              <a:rPr lang="en-US" sz="4400" i="1" dirty="0">
                <a:latin typeface="Fira Sans Medium" panose="020B0603050000020004" pitchFamily="34" charset="0"/>
              </a:rPr>
              <a:t>Try it later: configuring-r-and-power-bi.pdf</a:t>
            </a:r>
          </a:p>
        </p:txBody>
      </p:sp>
    </p:spTree>
    <p:extLst>
      <p:ext uri="{BB962C8B-B14F-4D97-AF65-F5344CB8AC3E}">
        <p14:creationId xmlns:p14="http://schemas.microsoft.com/office/powerpoint/2010/main" val="388229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1371600" y="515985"/>
            <a:ext cx="165833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THE WAYS R TALKS TO POWER BI</a:t>
            </a:r>
            <a:endParaRPr lang="en-US" sz="6649" spc="731" dirty="0">
              <a:solidFill>
                <a:schemeClr val="bg1"/>
              </a:solidFill>
              <a:latin typeface="Fira Sans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7431A9-8452-4FE1-A38E-AE7762AB2364}"/>
              </a:ext>
            </a:extLst>
          </p:cNvPr>
          <p:cNvSpPr txBox="1"/>
          <p:nvPr/>
        </p:nvSpPr>
        <p:spPr>
          <a:xfrm>
            <a:off x="3657600" y="24993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>
                <a:latin typeface="Fira Sans Medium" panose="020B0603050000020004" pitchFamily="34" charset="0"/>
              </a:rPr>
              <a:t>Data import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Fira Sans Medium" panose="020B0603050000020004" pitchFamily="34" charset="0"/>
              </a:rPr>
              <a:t>Power Query steps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Fira Sans Medium" panose="020B0603050000020004" pitchFamily="34" charset="0"/>
              </a:rPr>
              <a:t>Data visualizations</a:t>
            </a:r>
          </a:p>
          <a:p>
            <a:pPr marL="742950" indent="-742950">
              <a:buAutoNum type="arabicPeriod"/>
            </a:pPr>
            <a:endParaRPr lang="en-US" sz="4000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Try it later: how-r-talks-with-power-bi.docx</a:t>
            </a:r>
          </a:p>
        </p:txBody>
      </p:sp>
    </p:spTree>
    <p:extLst>
      <p:ext uri="{BB962C8B-B14F-4D97-AF65-F5344CB8AC3E}">
        <p14:creationId xmlns:p14="http://schemas.microsoft.com/office/powerpoint/2010/main" val="427669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73582"/>
            <a:ext cx="18288000" cy="1419061"/>
          </a:xfrm>
          <a:prstGeom prst="rect">
            <a:avLst/>
          </a:prstGeom>
          <a:solidFill>
            <a:srgbClr val="348DDB"/>
          </a:solidFill>
        </p:spPr>
      </p:sp>
      <p:grpSp>
        <p:nvGrpSpPr>
          <p:cNvPr id="3" name="Group 3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183" y="9172146"/>
            <a:ext cx="4503752" cy="821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C3BFB-601E-4D06-99E8-A5586279AAFD}"/>
              </a:ext>
            </a:extLst>
          </p:cNvPr>
          <p:cNvSpPr txBox="1"/>
          <p:nvPr/>
        </p:nvSpPr>
        <p:spPr>
          <a:xfrm>
            <a:off x="381000" y="3429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419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1822411" y="3249543"/>
            <a:ext cx="863346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 dirty="0">
                <a:solidFill>
                  <a:srgbClr val="1E3653"/>
                </a:solidFill>
                <a:latin typeface="Fira Sans Bold Bold"/>
              </a:rPr>
              <a:t>DEMO:LINEAR REGRESSION IN R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903112-978F-4054-9209-40B38DC6AABF}"/>
              </a:ext>
            </a:extLst>
          </p:cNvPr>
          <p:cNvSpPr txBox="1"/>
          <p:nvPr/>
        </p:nvSpPr>
        <p:spPr>
          <a:xfrm>
            <a:off x="659228" y="611726"/>
            <a:ext cx="114300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" panose="020B0503050000020004" pitchFamily="34" charset="0"/>
              </a:rPr>
              <a:t>Let’s build the start of an R-enhanced Power BI report</a:t>
            </a:r>
          </a:p>
          <a:p>
            <a:endParaRPr lang="en-US" sz="4000" dirty="0">
              <a:latin typeface="Fira Sans" panose="020B05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" panose="020B0503050000020004" pitchFamily="34" charset="0"/>
              </a:rPr>
              <a:t>Influence of lot size on housing price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" panose="020B0503050000020004" pitchFamily="34" charset="0"/>
              </a:rPr>
              <a:t>Build model in RStudio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" panose="020B0503050000020004" pitchFamily="34" charset="0"/>
              </a:rPr>
              <a:t>Load .</a:t>
            </a:r>
            <a:r>
              <a:rPr lang="en-US" sz="4000" dirty="0" err="1">
                <a:latin typeface="Fira Sans" panose="020B0503050000020004" pitchFamily="34" charset="0"/>
              </a:rPr>
              <a:t>rds</a:t>
            </a:r>
            <a:r>
              <a:rPr lang="en-US" sz="4000" dirty="0">
                <a:latin typeface="Fira Sans" panose="020B0503050000020004" pitchFamily="34" charset="0"/>
              </a:rPr>
              <a:t> dataset to Power BI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" panose="020B0503050000020004" pitchFamily="34" charset="0"/>
              </a:rPr>
              <a:t>Visualize and combine with Power BI elements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latin typeface="Fira Sans" panose="020B0503050000020004" pitchFamily="34" charset="0"/>
            </a:endParaRPr>
          </a:p>
          <a:p>
            <a:pPr lvl="1"/>
            <a:r>
              <a:rPr lang="en-US" sz="4000" dirty="0">
                <a:latin typeface="Fira Sans Medium" panose="020B0603050000020004" pitchFamily="34" charset="0"/>
              </a:rPr>
              <a:t>		Files: </a:t>
            </a: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housing.xlsx</a:t>
            </a: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housing-</a:t>
            </a:r>
            <a:r>
              <a:rPr lang="en-US" sz="4000" dirty="0" err="1">
                <a:latin typeface="Consolas" panose="020B0609020204030204" pitchFamily="49" charset="0"/>
              </a:rPr>
              <a:t>script.r</a:t>
            </a:r>
            <a:endParaRPr lang="en-US" sz="4000" dirty="0">
              <a:latin typeface="Consolas" panose="020B0609020204030204" pitchFamily="49" charset="0"/>
            </a:endParaRP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housing-</a:t>
            </a:r>
            <a:r>
              <a:rPr lang="en-US" sz="4000" dirty="0" err="1">
                <a:latin typeface="Consolas" panose="020B0609020204030204" pitchFamily="49" charset="0"/>
              </a:rPr>
              <a:t>report.pbix</a:t>
            </a:r>
            <a:endParaRPr lang="en-US" sz="4000" dirty="0">
              <a:latin typeface="Consolas" panose="020B0609020204030204" pitchFamily="49" charset="0"/>
            </a:endParaRP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r-pbi-exploration-notes.docx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n-US" sz="4000" dirty="0">
              <a:latin typeface="Consolas" panose="020B0609020204030204" pitchFamily="49" charset="0"/>
            </a:endParaRPr>
          </a:p>
          <a:p>
            <a:pPr lvl="1"/>
            <a:endParaRPr lang="en-US" sz="400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73582"/>
            <a:ext cx="18288000" cy="1419061"/>
          </a:xfrm>
          <a:prstGeom prst="rect">
            <a:avLst/>
          </a:prstGeom>
          <a:solidFill>
            <a:srgbClr val="348DDB"/>
          </a:solidFill>
        </p:spPr>
      </p:sp>
      <p:grpSp>
        <p:nvGrpSpPr>
          <p:cNvPr id="3" name="Group 3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183" y="9172146"/>
            <a:ext cx="4503752" cy="821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C3BFB-601E-4D06-99E8-A5586279AAFD}"/>
              </a:ext>
            </a:extLst>
          </p:cNvPr>
          <p:cNvSpPr txBox="1"/>
          <p:nvPr/>
        </p:nvSpPr>
        <p:spPr>
          <a:xfrm>
            <a:off x="381000" y="3429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55629"/>
            <a:ext cx="14059385" cy="3758674"/>
            <a:chOff x="0" y="19049"/>
            <a:chExt cx="18745846" cy="501156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49"/>
              <a:ext cx="18745846" cy="1795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 dirty="0">
                  <a:solidFill>
                    <a:srgbClr val="1E3653"/>
                  </a:solidFill>
                  <a:latin typeface="Fira Sans Black"/>
                </a:rPr>
                <a:t>WHAT NEXT?</a:t>
              </a:r>
              <a:endParaRPr lang="en-US" sz="9000" spc="990" dirty="0">
                <a:solidFill>
                  <a:srgbClr val="1E3653"/>
                </a:solidFill>
                <a:latin typeface="Fira Sans Blac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endParaRPr lang="en-US" sz="3200" spc="412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77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61538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NEXT STEPS IN R FOR POWER 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F8D6-2447-4343-843F-8CA83E5FBC1C}"/>
              </a:ext>
            </a:extLst>
          </p:cNvPr>
          <p:cNvSpPr txBox="1"/>
          <p:nvPr/>
        </p:nvSpPr>
        <p:spPr>
          <a:xfrm>
            <a:off x="762000" y="2400300"/>
            <a:ext cx="1143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Take </a:t>
            </a:r>
            <a:r>
              <a:rPr lang="en-US" sz="4400" dirty="0">
                <a:latin typeface="Fira Sans Medium" panose="020B0603050000020004" pitchFamily="34" charset="0"/>
                <a:hlinkClick r:id="rId6"/>
              </a:rPr>
              <a:t>R for Power BI Users course</a:t>
            </a:r>
            <a:r>
              <a:rPr lang="en-US" sz="4400" dirty="0">
                <a:latin typeface="Fira Sans Medium" panose="020B0603050000020004" pitchFamily="34" charset="0"/>
              </a:rPr>
              <a:t> on Enterprise DNA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Read </a:t>
            </a:r>
            <a:r>
              <a:rPr lang="en-US" sz="4400" i="1" dirty="0">
                <a:latin typeface="Fira Sans Medium" panose="020B0603050000020004" pitchFamily="34" charset="0"/>
                <a:hlinkClick r:id="rId7"/>
              </a:rPr>
              <a:t>Advancing into Analytics </a:t>
            </a:r>
            <a:endParaRPr lang="en-US" sz="4400" i="1" dirty="0">
              <a:latin typeface="Fira Sans Medium" panose="020B06030500000200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Read </a:t>
            </a:r>
            <a:r>
              <a:rPr lang="en-US" sz="4400" i="1" dirty="0">
                <a:latin typeface="Fira Sans Medium" panose="020B0603050000020004" pitchFamily="34" charset="0"/>
                <a:hlinkClick r:id="rId8"/>
              </a:rPr>
              <a:t>R for Data Science</a:t>
            </a:r>
            <a:endParaRPr lang="en-US" sz="4400" dirty="0">
              <a:latin typeface="Fira Sans Medium" panose="020B06030500000200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4400" dirty="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2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1544"/>
            <a:ext cx="10606648" cy="3057167"/>
            <a:chOff x="0" y="-142875"/>
            <a:chExt cx="14142197" cy="4076223"/>
          </a:xfrm>
        </p:grpSpPr>
        <p:sp>
          <p:nvSpPr>
            <p:cNvPr id="3" name="AutoShape 3"/>
            <p:cNvSpPr/>
            <p:nvPr/>
          </p:nvSpPr>
          <p:spPr>
            <a:xfrm>
              <a:off x="0" y="3888160"/>
              <a:ext cx="14142197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" y="-142875"/>
              <a:ext cx="5537200" cy="34804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 dirty="0">
                  <a:solidFill>
                    <a:srgbClr val="178CFF"/>
                  </a:solidFill>
                  <a:latin typeface="League Spartan Italics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SESSION OBJECTIVES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21BDC-544C-4E7A-A5BD-2CDCA1F6A3D7}"/>
              </a:ext>
            </a:extLst>
          </p:cNvPr>
          <p:cNvSpPr txBox="1"/>
          <p:nvPr/>
        </p:nvSpPr>
        <p:spPr>
          <a:xfrm>
            <a:off x="762000" y="2400300"/>
            <a:ext cx="9296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Situate R &amp; Power BI in the analytics &amp; BI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Locate the three places where R can work with Power BI</a:t>
            </a:r>
          </a:p>
        </p:txBody>
      </p:sp>
    </p:spTree>
    <p:extLst>
      <p:ext uri="{BB962C8B-B14F-4D97-AF65-F5344CB8AC3E}">
        <p14:creationId xmlns:p14="http://schemas.microsoft.com/office/powerpoint/2010/main" val="18593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COMPANION 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F8D6-2447-4343-843F-8CA83E5FBC1C}"/>
              </a:ext>
            </a:extLst>
          </p:cNvPr>
          <p:cNvSpPr txBox="1"/>
          <p:nvPr/>
        </p:nvSpPr>
        <p:spPr>
          <a:xfrm>
            <a:off x="762000" y="2400300"/>
            <a:ext cx="9296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Download course materials: </a:t>
            </a:r>
            <a:r>
              <a:rPr lang="en-US" sz="4400" dirty="0">
                <a:latin typeface="Fira Sans Medium" panose="020B0603050000020004" pitchFamily="34" charset="0"/>
                <a:hlinkClick r:id="rId5"/>
              </a:rPr>
              <a:t>https://github.com/stringfestdata/edna-r-pbi-exploration</a:t>
            </a:r>
            <a:r>
              <a:rPr lang="en-US" sz="4400" dirty="0">
                <a:latin typeface="Fira Sans Medium" panose="020B0603050000020004" pitchFamily="34" charset="0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Download: Code &gt; Download ZIP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55629"/>
            <a:ext cx="14059385" cy="3758674"/>
            <a:chOff x="0" y="19049"/>
            <a:chExt cx="18745846" cy="501156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49"/>
              <a:ext cx="18745846" cy="1795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 dirty="0">
                  <a:solidFill>
                    <a:srgbClr val="1E3653"/>
                  </a:solidFill>
                  <a:latin typeface="Fira Sans Black"/>
                </a:rPr>
                <a:t>WHY R? WHAT IS R?</a:t>
              </a:r>
              <a:endParaRPr lang="en-US" sz="9000" spc="990" dirty="0">
                <a:solidFill>
                  <a:srgbClr val="1E3653"/>
                </a:solidFill>
                <a:latin typeface="Fira Sans Blac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endParaRPr lang="en-US" sz="3200" spc="412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8603506" y="515985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INTRODUCING </a:t>
            </a:r>
            <a:r>
              <a:rPr lang="en-US" sz="6649" spc="731" dirty="0">
                <a:solidFill>
                  <a:schemeClr val="bg1"/>
                </a:solidFill>
                <a:latin typeface="Fira Sans Bold"/>
              </a:rPr>
              <a:t>R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7431A9-8452-4FE1-A38E-AE7762AB2364}"/>
              </a:ext>
            </a:extLst>
          </p:cNvPr>
          <p:cNvSpPr txBox="1"/>
          <p:nvPr/>
        </p:nvSpPr>
        <p:spPr>
          <a:xfrm>
            <a:off x="3657600" y="2499394"/>
            <a:ext cx="10058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Fira Sans Medium" panose="020B0603050000020004" pitchFamily="34" charset="0"/>
              </a:rPr>
              <a:t>R is a programming language and free software environment for statistical computing and graphics supported by the R Core Team and the R Foundation for Statistical Computing.</a:t>
            </a:r>
          </a:p>
          <a:p>
            <a:endParaRPr lang="en-US" sz="4000" i="1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It is widely used among statisticians and data miners for developing statistical software and data analysis.</a:t>
            </a:r>
          </a:p>
          <a:p>
            <a:endParaRPr lang="en-US" sz="4000" i="1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- </a:t>
            </a:r>
            <a:r>
              <a:rPr lang="en-US" sz="4000" dirty="0">
                <a:latin typeface="Fira Sans Medium" panose="020B0603050000020004" pitchFamily="34" charset="0"/>
                <a:hlinkClick r:id="rId5"/>
              </a:rPr>
              <a:t>Source: Wikipedia</a:t>
            </a:r>
            <a:endParaRPr lang="en-US" sz="4000" i="1" dirty="0">
              <a:latin typeface="Fira Sans Medium" panose="020B06030500000200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… AND IT’S FREE!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8DBEF-9597-441E-90A6-EDCF1EEE6D73}"/>
              </a:ext>
            </a:extLst>
          </p:cNvPr>
          <p:cNvSpPr txBox="1"/>
          <p:nvPr/>
        </p:nvSpPr>
        <p:spPr>
          <a:xfrm>
            <a:off x="838200" y="23241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 Medium" panose="020B0603050000020004" pitchFamily="34" charset="0"/>
              </a:rPr>
              <a:t>Technically, open source... broad rights to work with code base:</a:t>
            </a:r>
          </a:p>
          <a:p>
            <a:endParaRPr lang="en-US" sz="40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Modify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74395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51500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“THERE’S A PACKAGE FOR THAT”</a:t>
            </a:r>
            <a:endParaRPr lang="en-US" sz="6649" spc="731" dirty="0">
              <a:solidFill>
                <a:schemeClr val="bg1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9729D-0776-44AC-AE36-610B053D86E0}"/>
              </a:ext>
            </a:extLst>
          </p:cNvPr>
          <p:cNvSpPr txBox="1"/>
          <p:nvPr/>
        </p:nvSpPr>
        <p:spPr>
          <a:xfrm>
            <a:off x="4572000" y="9941913"/>
            <a:ext cx="504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https://unsplash.com/photos/XdTXyr8_2LE</a:t>
            </a:r>
            <a:r>
              <a:rPr lang="en-US" dirty="0"/>
              <a:t>  </a:t>
            </a:r>
          </a:p>
        </p:txBody>
      </p:sp>
      <p:pic>
        <p:nvPicPr>
          <p:cNvPr id="1028" name="Picture 4" descr="two blue and brown iPhone cases">
            <a:extLst>
              <a:ext uri="{FF2B5EF4-FFF2-40B4-BE49-F238E27FC236}">
                <a16:creationId xmlns:a16="http://schemas.microsoft.com/office/drawing/2014/main" id="{7DDACC50-E3D8-4F09-A980-60D4A99AA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3" r="28000"/>
          <a:stretch/>
        </p:blipFill>
        <p:spPr bwMode="auto">
          <a:xfrm>
            <a:off x="2817403" y="2426285"/>
            <a:ext cx="5045094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021BE1-420C-4B0D-8483-81CA18430DC2}"/>
              </a:ext>
            </a:extLst>
          </p:cNvPr>
          <p:cNvCxnSpPr>
            <a:cxnSpLocks/>
          </p:cNvCxnSpPr>
          <p:nvPr/>
        </p:nvCxnSpPr>
        <p:spPr>
          <a:xfrm flipH="1" flipV="1">
            <a:off x="2338041" y="3696596"/>
            <a:ext cx="1929159" cy="1966578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897B8E-19CE-462A-8BD0-DF1D1AE31C7B}"/>
              </a:ext>
            </a:extLst>
          </p:cNvPr>
          <p:cNvCxnSpPr>
            <a:cxnSpLocks/>
          </p:cNvCxnSpPr>
          <p:nvPr/>
        </p:nvCxnSpPr>
        <p:spPr>
          <a:xfrm flipV="1">
            <a:off x="7519641" y="3449507"/>
            <a:ext cx="880773" cy="571362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CEE82B-76A3-4BD1-BF29-46520A64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1" y="2556403"/>
            <a:ext cx="1866100" cy="14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Studio - Logos Download">
            <a:extLst>
              <a:ext uri="{FF2B5EF4-FFF2-40B4-BE49-F238E27FC236}">
                <a16:creationId xmlns:a16="http://schemas.microsoft.com/office/drawing/2014/main" id="{6913E746-6A2D-4373-B449-AF302432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32" y="2304437"/>
            <a:ext cx="3494620" cy="122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pp Store, Iphone, Store, Apps">
            <a:extLst>
              <a:ext uri="{FF2B5EF4-FFF2-40B4-BE49-F238E27FC236}">
                <a16:creationId xmlns:a16="http://schemas.microsoft.com/office/drawing/2014/main" id="{243F12B9-1A89-4C4C-87F6-09077BD59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1" r="31911"/>
          <a:stretch/>
        </p:blipFill>
        <p:spPr bwMode="auto">
          <a:xfrm>
            <a:off x="8779406" y="4914900"/>
            <a:ext cx="3666733" cy="479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A51974-31FC-445A-BC53-92772BE0A8E1}"/>
              </a:ext>
            </a:extLst>
          </p:cNvPr>
          <p:cNvCxnSpPr>
            <a:cxnSpLocks/>
          </p:cNvCxnSpPr>
          <p:nvPr/>
        </p:nvCxnSpPr>
        <p:spPr>
          <a:xfrm flipV="1">
            <a:off x="12095061" y="4610100"/>
            <a:ext cx="1011339" cy="1427413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67384C-383C-403F-95E1-C583459E2063}"/>
              </a:ext>
            </a:extLst>
          </p:cNvPr>
          <p:cNvSpPr txBox="1"/>
          <p:nvPr/>
        </p:nvSpPr>
        <p:spPr>
          <a:xfrm>
            <a:off x="13006680" y="2632575"/>
            <a:ext cx="4291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Medium" panose="020B0603050000020004" pitchFamily="34" charset="0"/>
              </a:rPr>
              <a:t>Install package from “app store:” </a:t>
            </a:r>
            <a:r>
              <a:rPr lang="en-US" sz="2400" dirty="0" err="1">
                <a:latin typeface="Consolas" panose="020B0609020204030204" pitchFamily="49" charset="0"/>
              </a:rPr>
              <a:t>install.packages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Medium" panose="020B0603050000020004" pitchFamily="34" charset="0"/>
              </a:rPr>
              <a:t>Open it before use: </a:t>
            </a:r>
            <a:r>
              <a:rPr lang="en-US" sz="2400" dirty="0">
                <a:latin typeface="Consolas" panose="020B0609020204030204" pitchFamily="49" charset="0"/>
              </a:rPr>
              <a:t>library()</a:t>
            </a: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0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55629"/>
            <a:ext cx="14059385" cy="3758674"/>
            <a:chOff x="0" y="19049"/>
            <a:chExt cx="18745846" cy="501156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49"/>
              <a:ext cx="18745846" cy="3590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 dirty="0">
                  <a:solidFill>
                    <a:srgbClr val="1E3653"/>
                  </a:solidFill>
                  <a:latin typeface="Fira Sans Black"/>
                </a:rPr>
                <a:t>WHY R IN POWER BI? HOW?</a:t>
              </a:r>
              <a:endParaRPr lang="en-US" sz="9000" spc="990" dirty="0">
                <a:solidFill>
                  <a:srgbClr val="1E3653"/>
                </a:solidFill>
                <a:latin typeface="Fira Sans Blac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endParaRPr lang="en-US" sz="3200" spc="412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88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4782274" cy="837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4400" spc="731" dirty="0">
                <a:solidFill>
                  <a:srgbClr val="FFFFFF"/>
                </a:solidFill>
                <a:latin typeface="Fira Sans Bold"/>
              </a:rPr>
              <a:t>IT’S AVAILABLE IN POWER BI FOR A REASON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87A00-FADE-43D2-9F35-74E1CAF667FE}"/>
              </a:ext>
            </a:extLst>
          </p:cNvPr>
          <p:cNvSpPr txBox="1"/>
          <p:nvPr/>
        </p:nvSpPr>
        <p:spPr>
          <a:xfrm>
            <a:off x="838200" y="23241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Statistical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Data visualizations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Large/unusual datasets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Machine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2322FB-358A-4635-BB66-4945EA6C29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4B75E3-7A1D-47BC-9BDD-2F171419F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ef4ae-eb2d-43fd-9aa1-597ac51ccd6f"/>
    <ds:schemaRef ds:uri="86b59944-c92b-47ac-9d30-5bf03be2c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1E6B5E-41BE-480D-A76C-3D967E91D6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429</Words>
  <Application>Microsoft Office PowerPoint</Application>
  <PresentationFormat>Custom</PresentationFormat>
  <Paragraphs>75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Calibri</vt:lpstr>
      <vt:lpstr>Fira Sans Bold Bold</vt:lpstr>
      <vt:lpstr>Fira Sans Black Bold</vt:lpstr>
      <vt:lpstr>Fira Sans Bold</vt:lpstr>
      <vt:lpstr>Fira Sans Medium</vt:lpstr>
      <vt:lpstr>Consolas</vt:lpstr>
      <vt:lpstr>Fira Sans Medium Bold</vt:lpstr>
      <vt:lpstr>Arial</vt:lpstr>
      <vt:lpstr>Fira Sans</vt:lpstr>
      <vt:lpstr>Fira Sans Black</vt:lpstr>
      <vt:lpstr>League Spartan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Mount</cp:lastModifiedBy>
  <cp:revision>34</cp:revision>
  <dcterms:created xsi:type="dcterms:W3CDTF">2006-08-16T00:00:00Z</dcterms:created>
  <dcterms:modified xsi:type="dcterms:W3CDTF">2022-01-17T17:36:06Z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